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2" r:id="rId2"/>
    <p:sldId id="277" r:id="rId3"/>
    <p:sldId id="278" r:id="rId4"/>
    <p:sldId id="284" r:id="rId5"/>
    <p:sldId id="289" r:id="rId6"/>
    <p:sldId id="291" r:id="rId7"/>
    <p:sldId id="293" r:id="rId8"/>
    <p:sldId id="295" r:id="rId9"/>
    <p:sldId id="296" r:id="rId10"/>
    <p:sldId id="297" r:id="rId11"/>
    <p:sldId id="300" r:id="rId12"/>
    <p:sldId id="298" r:id="rId13"/>
    <p:sldId id="299" r:id="rId14"/>
    <p:sldId id="301" r:id="rId15"/>
    <p:sldId id="302" r:id="rId16"/>
    <p:sldId id="309" r:id="rId17"/>
    <p:sldId id="303" r:id="rId18"/>
    <p:sldId id="304" r:id="rId19"/>
    <p:sldId id="318" r:id="rId20"/>
    <p:sldId id="319" r:id="rId21"/>
    <p:sldId id="320" r:id="rId22"/>
    <p:sldId id="32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4660"/>
  </p:normalViewPr>
  <p:slideViewPr>
    <p:cSldViewPr>
      <p:cViewPr>
        <p:scale>
          <a:sx n="50" d="100"/>
          <a:sy n="50" d="100"/>
        </p:scale>
        <p:origin x="-1998"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07/022014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07/022014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07/022014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07/022014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07/022014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07/022014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Malvaceae" TargetMode="External"/><Relationship Id="rId3" Type="http://schemas.openxmlformats.org/officeDocument/2006/relationships/hyperlink" Target="http://en.wikipedia.org/wiki/Natural_fiber" TargetMode="External"/><Relationship Id="rId7" Type="http://schemas.openxmlformats.org/officeDocument/2006/relationships/hyperlink" Target="http://en.wikipedia.org/wiki/Corchorus" TargetMode="External"/><Relationship Id="rId2" Type="http://schemas.openxmlformats.org/officeDocument/2006/relationships/hyperlink" Target="http://en.wikipedia.org/wiki/Jute" TargetMode="External"/><Relationship Id="rId1" Type="http://schemas.openxmlformats.org/officeDocument/2006/relationships/slideLayout" Target="../slideLayouts/slideLayout2.xml"/><Relationship Id="rId6" Type="http://schemas.openxmlformats.org/officeDocument/2006/relationships/hyperlink" Target="http://en.wikipedia.org/wiki/Vegetable_fibre" TargetMode="External"/><Relationship Id="rId11" Type="http://schemas.openxmlformats.org/officeDocument/2006/relationships/hyperlink" Target="http://en.wikipedia.org/wiki/Lignin" TargetMode="External"/><Relationship Id="rId5" Type="http://schemas.openxmlformats.org/officeDocument/2006/relationships/hyperlink" Target="http://en.wikipedia.org/wiki/Cultivation" TargetMode="External"/><Relationship Id="rId10" Type="http://schemas.openxmlformats.org/officeDocument/2006/relationships/hyperlink" Target="http://en.wikipedia.org/wiki/Cellulose" TargetMode="External"/><Relationship Id="rId4" Type="http://schemas.openxmlformats.org/officeDocument/2006/relationships/hyperlink" Target="http://en.wikipedia.org/wiki/Cotton" TargetMode="External"/><Relationship Id="rId9" Type="http://schemas.openxmlformats.org/officeDocument/2006/relationships/hyperlink" Target="http://en.wikipedia.org/wiki/Sparrmanniacea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West_Bengal" TargetMode="External"/><Relationship Id="rId2" Type="http://schemas.openxmlformats.org/officeDocument/2006/relationships/hyperlink" Target="http://en.wikipedia.org/wiki/Culture_of_Beng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Leaf_vegetable" TargetMode="External"/><Relationship Id="rId13" Type="http://schemas.openxmlformats.org/officeDocument/2006/relationships/hyperlink" Target="http://en.wikipedia.org/wiki/Lentil" TargetMode="External"/><Relationship Id="rId3" Type="http://schemas.openxmlformats.org/officeDocument/2006/relationships/hyperlink" Target="http://en.wikipedia.org/wiki/Abu'l-Fazl_ibn_Mubarak" TargetMode="External"/><Relationship Id="rId7" Type="http://schemas.openxmlformats.org/officeDocument/2006/relationships/hyperlink" Target="http://en.wikipedia.org/wiki/Mucilage" TargetMode="External"/><Relationship Id="rId12" Type="http://schemas.openxmlformats.org/officeDocument/2006/relationships/hyperlink" Target="http://en.wikipedia.org/wiki/Syria" TargetMode="External"/><Relationship Id="rId2" Type="http://schemas.openxmlformats.org/officeDocument/2006/relationships/hyperlink" Target="http://en.wikipedia.org/wiki/Ain-e-Akbari" TargetMode="External"/><Relationship Id="rId1" Type="http://schemas.openxmlformats.org/officeDocument/2006/relationships/slideLayout" Target="../slideLayouts/slideLayout2.xml"/><Relationship Id="rId6" Type="http://schemas.openxmlformats.org/officeDocument/2006/relationships/hyperlink" Target="http://en.wikipedia.org/wiki/Corchorus_olitorius" TargetMode="External"/><Relationship Id="rId11" Type="http://schemas.openxmlformats.org/officeDocument/2006/relationships/hyperlink" Target="http://en.wikipedia.org/wiki/Jordan" TargetMode="External"/><Relationship Id="rId5" Type="http://schemas.openxmlformats.org/officeDocument/2006/relationships/hyperlink" Target="http://en.wikipedia.org/wiki/Bengali_people" TargetMode="External"/><Relationship Id="rId10" Type="http://schemas.openxmlformats.org/officeDocument/2006/relationships/hyperlink" Target="http://en.wikipedia.org/wiki/Egypt" TargetMode="External"/><Relationship Id="rId4" Type="http://schemas.openxmlformats.org/officeDocument/2006/relationships/hyperlink" Target="http://en.wikipedia.org/wiki/India" TargetMode="External"/><Relationship Id="rId9" Type="http://schemas.openxmlformats.org/officeDocument/2006/relationships/hyperlink" Target="http://en.wikipedia.org/wiki/Arab"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Ivory_Coast" TargetMode="External"/><Relationship Id="rId3" Type="http://schemas.openxmlformats.org/officeDocument/2006/relationships/hyperlink" Target="http://en.wikipedia.org/wiki/Bangladesh" TargetMode="External"/><Relationship Id="rId7" Type="http://schemas.openxmlformats.org/officeDocument/2006/relationships/hyperlink" Target="http://en.wikipedia.org/wiki/Spain" TargetMode="External"/><Relationship Id="rId2" Type="http://schemas.openxmlformats.org/officeDocument/2006/relationships/hyperlink" Target="http://en.wikipedia.org/wiki/India" TargetMode="External"/><Relationship Id="rId1" Type="http://schemas.openxmlformats.org/officeDocument/2006/relationships/slideLayout" Target="../slideLayouts/slideLayout2.xml"/><Relationship Id="rId6" Type="http://schemas.openxmlformats.org/officeDocument/2006/relationships/hyperlink" Target="http://en.wikipedia.org/wiki/United_Kingdom" TargetMode="External"/><Relationship Id="rId5" Type="http://schemas.openxmlformats.org/officeDocument/2006/relationships/hyperlink" Target="http://en.wikipedia.org/wiki/China" TargetMode="External"/><Relationship Id="rId10" Type="http://schemas.openxmlformats.org/officeDocument/2006/relationships/hyperlink" Target="http://en.wikipedia.org/wiki/Brazil" TargetMode="External"/><Relationship Id="rId4" Type="http://schemas.openxmlformats.org/officeDocument/2006/relationships/hyperlink" Target="http://en.wikipedia.org/wiki/Pakistan" TargetMode="External"/><Relationship Id="rId9" Type="http://schemas.openxmlformats.org/officeDocument/2006/relationships/hyperlink" Target="http://en.wikipedia.org/wiki/Germany"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Monsoon" TargetMode="External"/><Relationship Id="rId2" Type="http://schemas.openxmlformats.org/officeDocument/2006/relationships/hyperlink" Target="http://en.wikipedia.org/wiki/Alluvia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90600"/>
            <a:ext cx="8305800" cy="1470025"/>
          </a:xfrm>
        </p:spPr>
        <p:txBody>
          <a:bodyPr>
            <a:normAutofit fontScale="90000"/>
          </a:bodyPr>
          <a:lstStyle/>
          <a:p>
            <a:r>
              <a:rPr lang="en-US" sz="5300" b="1" dirty="0" smtClean="0">
                <a:latin typeface="Times New Roman" pitchFamily="18" charset="0"/>
                <a:cs typeface="Times New Roman" pitchFamily="18" charset="0"/>
              </a:rPr>
              <a:t>Production technology of Jute</a:t>
            </a:r>
            <a:r>
              <a:rPr lang="en-US" dirty="0" smtClean="0"/>
              <a:t/>
            </a:r>
            <a:br>
              <a:rPr lang="en-US" dirty="0" smtClean="0"/>
            </a:br>
            <a:endParaRPr lang="en-US" dirty="0"/>
          </a:p>
        </p:txBody>
      </p:sp>
      <p:sp>
        <p:nvSpPr>
          <p:cNvPr id="3" name="Subtitle 2"/>
          <p:cNvSpPr>
            <a:spLocks noGrp="1"/>
          </p:cNvSpPr>
          <p:nvPr>
            <p:ph type="subTitle" idx="1"/>
          </p:nvPr>
        </p:nvSpPr>
        <p:spPr>
          <a:xfrm>
            <a:off x="838200" y="3200400"/>
            <a:ext cx="7620000" cy="2819400"/>
          </a:xfrm>
        </p:spPr>
        <p:txBody>
          <a:bodyPr/>
          <a:lstStyle/>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lstStyle/>
          <a:p>
            <a:pPr>
              <a:buNone/>
            </a:pPr>
            <a:r>
              <a:rPr lang="en-US" sz="3600" b="1" dirty="0" smtClean="0">
                <a:latin typeface="Times New Roman" pitchFamily="18" charset="0"/>
                <a:cs typeface="Times New Roman" pitchFamily="18" charset="0"/>
              </a:rPr>
              <a:t>  Manures and fertilizer application</a:t>
            </a:r>
            <a:r>
              <a:rPr lang="en-US" sz="3600" dirty="0" smtClean="0">
                <a:latin typeface="Times New Roman" pitchFamily="18" charset="0"/>
                <a:cs typeface="Times New Roman" pitchFamily="18" charset="0"/>
              </a:rPr>
              <a:t>: </a:t>
            </a:r>
          </a:p>
          <a:p>
            <a:pPr>
              <a:buNone/>
            </a:pPr>
            <a:endParaRPr lang="en-US" sz="3600" dirty="0" smtClean="0">
              <a:latin typeface="Times New Roman" pitchFamily="18" charset="0"/>
              <a:cs typeface="Times New Roman" pitchFamily="18" charset="0"/>
            </a:endParaRPr>
          </a:p>
          <a:p>
            <a:pPr lvl="0">
              <a:lnSpc>
                <a:spcPct val="150000"/>
              </a:lnSpc>
            </a:pPr>
            <a:r>
              <a:rPr lang="en-US" sz="2800" dirty="0" smtClean="0">
                <a:latin typeface="Times New Roman" pitchFamily="18" charset="0"/>
                <a:cs typeface="Times New Roman" pitchFamily="18" charset="0"/>
              </a:rPr>
              <a:t>Five tonnes of well decomposed farm yard manure is to be applied during last ploughing. </a:t>
            </a:r>
          </a:p>
          <a:p>
            <a:pPr lvl="0">
              <a:lnSpc>
                <a:spcPct val="150000"/>
              </a:lnSpc>
            </a:pPr>
            <a:r>
              <a:rPr lang="en-US" sz="2800" dirty="0" smtClean="0">
                <a:latin typeface="Times New Roman" pitchFamily="18" charset="0"/>
                <a:cs typeface="Times New Roman" pitchFamily="18" charset="0"/>
              </a:rPr>
              <a:t>Besides 20 kg per ha each of N, P2O5 and K2O are to be applied basally. </a:t>
            </a:r>
          </a:p>
          <a:p>
            <a:pPr>
              <a:lnSpc>
                <a:spcPct val="150000"/>
              </a:lnSpc>
            </a:pPr>
            <a:r>
              <a:rPr lang="en-US" sz="2800" dirty="0" smtClean="0">
                <a:latin typeface="Times New Roman" pitchFamily="18" charset="0"/>
                <a:cs typeface="Times New Roman" pitchFamily="18" charset="0"/>
              </a:rPr>
              <a:t>Beds and channels are formed depending on water resources.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Top dressing of fertilizers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pPr>
            <a:r>
              <a:rPr lang="en-US" sz="2800" dirty="0" smtClean="0">
                <a:latin typeface="Times New Roman" pitchFamily="18" charset="0"/>
                <a:cs typeface="Times New Roman" pitchFamily="18" charset="0"/>
              </a:rPr>
              <a:t>Apply 10 kg of N at 20 - 25 days after first weeding and then again on 35 - 40 days after second weeding as top dressing. </a:t>
            </a:r>
          </a:p>
          <a:p>
            <a:pPr algn="just">
              <a:lnSpc>
                <a:spcPct val="150000"/>
              </a:lnSpc>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During periods of drought and fertilizer shortage, spray 8 kg of urea as 2 per cent urea solution (20 g urea in one liter of water) on jute foliage on 40 - 45 as well as 70 - 75 DAS.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rmAutofit fontScale="85000" lnSpcReduction="20000"/>
          </a:bodyPr>
          <a:lstStyle/>
          <a:p>
            <a:pPr>
              <a:buNone/>
            </a:pPr>
            <a:r>
              <a:rPr lang="en-US" sz="3600" b="1" dirty="0" smtClean="0">
                <a:latin typeface="Times New Roman" pitchFamily="18" charset="0"/>
                <a:cs typeface="Times New Roman" pitchFamily="18" charset="0"/>
              </a:rPr>
              <a:t>Seed rate and sowing:</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Seeds can be sown either by broadcasting or by line sowing. </a:t>
            </a:r>
          </a:p>
          <a:p>
            <a:pPr>
              <a:buNone/>
            </a:pPr>
            <a:endParaRPr lang="en-US" sz="36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sz="3600" b="1" dirty="0" smtClean="0">
              <a:latin typeface="Times New Roman" pitchFamily="18" charset="0"/>
              <a:cs typeface="Times New Roman" pitchFamily="18" charset="0"/>
            </a:endParaRPr>
          </a:p>
          <a:p>
            <a:endParaRPr lang="en-US" sz="3900" b="1" dirty="0" smtClean="0">
              <a:latin typeface="Times New Roman" pitchFamily="18" charset="0"/>
              <a:cs typeface="Times New Roman" pitchFamily="18" charset="0"/>
            </a:endParaRPr>
          </a:p>
          <a:p>
            <a:pPr>
              <a:lnSpc>
                <a:spcPct val="160000"/>
              </a:lnSpc>
              <a:buNone/>
            </a:pPr>
            <a:endParaRPr lang="en-US" sz="3900" b="1" dirty="0" smtClean="0">
              <a:latin typeface="Times New Roman" pitchFamily="18" charset="0"/>
              <a:cs typeface="Times New Roman" pitchFamily="18" charset="0"/>
            </a:endParaRPr>
          </a:p>
          <a:p>
            <a:pPr>
              <a:lnSpc>
                <a:spcPct val="160000"/>
              </a:lnSpc>
              <a:buNone/>
            </a:pPr>
            <a:r>
              <a:rPr lang="en-US" sz="3900" b="1" dirty="0" smtClean="0">
                <a:latin typeface="Times New Roman" pitchFamily="18" charset="0"/>
                <a:cs typeface="Times New Roman" pitchFamily="18" charset="0"/>
              </a:rPr>
              <a:t>Varieties:</a:t>
            </a:r>
            <a:r>
              <a:rPr lang="en-US" sz="39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Capsularis    JRC 212, JRC 321, JRC 7447</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Olitorius       JRO 524, JRO 878, JRO 835</a:t>
            </a:r>
          </a:p>
          <a:p>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04800" y="1868865"/>
          <a:ext cx="8534400" cy="2840295"/>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578177">
                <a:tc rowSpan="2">
                  <a:txBody>
                    <a:bodyPr/>
                    <a:lstStyle/>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Jute type</a:t>
                      </a:r>
                      <a:endParaRPr lang="en-US" sz="2000" dirty="0">
                        <a:latin typeface="Times New Roman" pitchFamily="18" charset="0"/>
                        <a:cs typeface="Times New Roman" pitchFamily="18" charset="0"/>
                      </a:endParaRPr>
                    </a:p>
                  </a:txBody>
                  <a:tcPr/>
                </a:tc>
                <a:tc gridSpan="2">
                  <a:txBody>
                    <a:bodyPr/>
                    <a:lstStyle/>
                    <a:p>
                      <a:pPr algn="ctr"/>
                      <a:r>
                        <a:rPr kumimoji="0" lang="en-US" sz="2000" b="1" kern="1200" dirty="0" smtClean="0">
                          <a:solidFill>
                            <a:schemeClr val="lt1"/>
                          </a:solidFill>
                          <a:latin typeface="Times New Roman" pitchFamily="18" charset="0"/>
                          <a:ea typeface="+mn-ea"/>
                          <a:cs typeface="Times New Roman" pitchFamily="18" charset="0"/>
                        </a:rPr>
                        <a:t> Seed rate (kg/ha)   </a:t>
                      </a:r>
                      <a:endParaRPr lang="en-US" sz="2000" dirty="0">
                        <a:latin typeface="Times New Roman" pitchFamily="18" charset="0"/>
                        <a:cs typeface="Times New Roman" pitchFamily="18" charset="0"/>
                      </a:endParaRPr>
                    </a:p>
                  </a:txBody>
                  <a:tcPr/>
                </a:tc>
                <a:tc hMerge="1">
                  <a:txBody>
                    <a:bodyPr/>
                    <a:lstStyle/>
                    <a:p>
                      <a:endParaRPr lang="en-US" dirty="0"/>
                    </a:p>
                  </a:txBody>
                  <a:tcPr/>
                </a:tc>
                <a:tc rowSpan="2">
                  <a:txBody>
                    <a:bodyPr/>
                    <a:lstStyle/>
                    <a:p>
                      <a:endParaRPr kumimoji="0" lang="en-US" sz="2000" b="1" kern="1200" dirty="0" smtClean="0">
                        <a:solidFill>
                          <a:schemeClr val="lt1"/>
                        </a:solidFill>
                        <a:latin typeface="Times New Roman" pitchFamily="18" charset="0"/>
                        <a:ea typeface="+mn-ea"/>
                        <a:cs typeface="Times New Roman" pitchFamily="18" charset="0"/>
                      </a:endParaRPr>
                    </a:p>
                    <a:p>
                      <a:endParaRPr kumimoji="0" lang="en-US" sz="2000" b="1" kern="1200" dirty="0" smtClean="0">
                        <a:solidFill>
                          <a:schemeClr val="lt1"/>
                        </a:solidFill>
                        <a:latin typeface="Times New Roman" pitchFamily="18" charset="0"/>
                        <a:ea typeface="+mn-ea"/>
                        <a:cs typeface="Times New Roman" pitchFamily="18" charset="0"/>
                      </a:endParaRPr>
                    </a:p>
                    <a:p>
                      <a:r>
                        <a:rPr kumimoji="0" lang="en-US" sz="2000" b="1" kern="1200" dirty="0" smtClean="0">
                          <a:solidFill>
                            <a:schemeClr val="lt1"/>
                          </a:solidFill>
                          <a:latin typeface="Times New Roman" pitchFamily="18" charset="0"/>
                          <a:ea typeface="+mn-ea"/>
                          <a:cs typeface="Times New Roman" pitchFamily="18" charset="0"/>
                        </a:rPr>
                        <a:t>Spacing (cm)</a:t>
                      </a:r>
                      <a:endParaRPr lang="en-US" sz="2000" dirty="0">
                        <a:latin typeface="Times New Roman" pitchFamily="18" charset="0"/>
                        <a:cs typeface="Times New Roman" pitchFamily="18" charset="0"/>
                      </a:endParaRPr>
                    </a:p>
                  </a:txBody>
                  <a:tcPr/>
                </a:tc>
                <a:tc rowSpan="2">
                  <a:txBody>
                    <a:bodyPr/>
                    <a:lstStyle/>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No of plants</a:t>
                      </a:r>
                      <a:r>
                        <a:rPr lang="en-US" sz="2000" baseline="0" dirty="0" smtClean="0">
                          <a:latin typeface="Times New Roman" pitchFamily="18" charset="0"/>
                          <a:cs typeface="Times New Roman" pitchFamily="18" charset="0"/>
                        </a:rPr>
                        <a:t> m-2</a:t>
                      </a:r>
                      <a:endParaRPr lang="en-US" sz="2000" dirty="0">
                        <a:latin typeface="Times New Roman" pitchFamily="18" charset="0"/>
                        <a:cs typeface="Times New Roman" pitchFamily="18" charset="0"/>
                      </a:endParaRPr>
                    </a:p>
                  </a:txBody>
                  <a:tcPr/>
                </a:tc>
              </a:tr>
              <a:tr h="982901">
                <a:tc vMerge="1">
                  <a:txBody>
                    <a:bodyPr/>
                    <a:lstStyle/>
                    <a:p>
                      <a:endParaRPr lang="en-US" dirty="0"/>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Line Sowing </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Broad Casting </a:t>
                      </a:r>
                      <a:endParaRPr lang="en-US" sz="2000" dirty="0">
                        <a:latin typeface="Times New Roman" pitchFamily="18" charset="0"/>
                        <a:cs typeface="Times New Roman" pitchFamily="18" charset="0"/>
                      </a:endParaRPr>
                    </a:p>
                  </a:txBody>
                  <a:tcPr/>
                </a:tc>
                <a:tc vMerge="1">
                  <a:txBody>
                    <a:bodyPr/>
                    <a:lstStyle/>
                    <a:p>
                      <a:endParaRPr lang="en-US" dirty="0"/>
                    </a:p>
                  </a:txBody>
                  <a:tcPr/>
                </a:tc>
                <a:tc vMerge="1">
                  <a:txBody>
                    <a:bodyPr/>
                    <a:lstStyle/>
                    <a:p>
                      <a:endParaRPr lang="en-US" dirty="0"/>
                    </a:p>
                  </a:txBody>
                  <a:tcPr/>
                </a:tc>
              </a:tr>
              <a:tr h="664904">
                <a:tc>
                  <a:txBody>
                    <a:bodyPr/>
                    <a:lstStyle/>
                    <a:p>
                      <a:r>
                        <a:rPr kumimoji="0" lang="en-US" sz="2000" kern="1200" dirty="0" smtClean="0">
                          <a:solidFill>
                            <a:schemeClr val="dk1"/>
                          </a:solidFill>
                          <a:latin typeface="Times New Roman" pitchFamily="18" charset="0"/>
                          <a:ea typeface="+mn-ea"/>
                          <a:cs typeface="Times New Roman" pitchFamily="18" charset="0"/>
                        </a:rPr>
                        <a:t>Olitorius</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dirty="0" smtClean="0">
                          <a:solidFill>
                            <a:schemeClr val="dk1"/>
                          </a:solidFill>
                          <a:latin typeface="Times New Roman" pitchFamily="18" charset="0"/>
                          <a:ea typeface="+mn-ea"/>
                          <a:cs typeface="Times New Roman" pitchFamily="18" charset="0"/>
                        </a:rPr>
                        <a:t>25  x 5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 80 </a:t>
                      </a:r>
                      <a:endParaRPr lang="en-US" sz="2000" dirty="0">
                        <a:latin typeface="Times New Roman" pitchFamily="18" charset="0"/>
                        <a:cs typeface="Times New Roman" pitchFamily="18" charset="0"/>
                      </a:endParaRPr>
                    </a:p>
                  </a:txBody>
                  <a:tcPr/>
                </a:tc>
              </a:tr>
              <a:tr h="578177">
                <a:tc>
                  <a:txBody>
                    <a:bodyPr/>
                    <a:lstStyle/>
                    <a:p>
                      <a:r>
                        <a:rPr kumimoji="0" lang="en-US" sz="2000" kern="1200" dirty="0" smtClean="0">
                          <a:solidFill>
                            <a:schemeClr val="dk1"/>
                          </a:solidFill>
                          <a:latin typeface="Times New Roman" pitchFamily="18" charset="0"/>
                          <a:ea typeface="+mn-ea"/>
                          <a:cs typeface="Times New Roman" pitchFamily="18" charset="0"/>
                        </a:rPr>
                        <a:t>Capsularis</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30  x 5 </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67</a:t>
                      </a:r>
                      <a:endParaRPr lang="en-US"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latin typeface="Times New Roman" pitchFamily="18" charset="0"/>
                <a:cs typeface="Times New Roman" pitchFamily="18" charset="0"/>
              </a:rPr>
              <a:t>Weed management: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10600" cy="5258117"/>
          </a:xfrm>
        </p:spPr>
        <p:txBody>
          <a:bodyPr>
            <a:normAutofit/>
          </a:bodyPr>
          <a:lstStyle/>
          <a:p>
            <a:pPr>
              <a:lnSpc>
                <a:spcPct val="150000"/>
              </a:lnSpc>
            </a:pPr>
            <a:r>
              <a:rPr lang="en-US" sz="2400" dirty="0" smtClean="0">
                <a:latin typeface="Times New Roman" pitchFamily="18" charset="0"/>
                <a:cs typeface="Times New Roman" pitchFamily="18" charset="0"/>
              </a:rPr>
              <a:t>weeding twice on 20 - 25 DAS and 35 - 40 DAS. </a:t>
            </a:r>
          </a:p>
          <a:p>
            <a:r>
              <a:rPr lang="en-US" sz="2400" dirty="0" smtClean="0">
                <a:latin typeface="Times New Roman" pitchFamily="18" charset="0"/>
                <a:cs typeface="Times New Roman" pitchFamily="18" charset="0"/>
              </a:rPr>
              <a:t>Fluchloralin can be sprayed at 3 days after sowing at the rate of 1.5 kg per hectare and is followed by irrigation. </a:t>
            </a:r>
          </a:p>
          <a:p>
            <a:r>
              <a:rPr lang="en-US" sz="2400" dirty="0" smtClean="0">
                <a:latin typeface="Times New Roman" pitchFamily="18" charset="0"/>
                <a:cs typeface="Times New Roman" pitchFamily="18" charset="0"/>
              </a:rPr>
              <a:t>Further one hand weeding can be taken up at 30 - 35 DAS.</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Irrigation:</a:t>
            </a:r>
          </a:p>
          <a:p>
            <a:pPr algn="just">
              <a:buNone/>
            </a:pPr>
            <a:r>
              <a:rPr lang="en-US" sz="2400" b="1"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Jute crop requires 500 mm of water. First irrigation is to be given after sowing and life irrigation on fourth day after sowing. Afterwards irrigation can be given once in 15 days depending upon the prevailing environmental conditions.</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Harvesting </a:t>
            </a:r>
            <a:r>
              <a:rPr lang="en-US" sz="3600" b="1" smtClean="0">
                <a:latin typeface="Times New Roman" pitchFamily="18" charset="0"/>
                <a:cs typeface="Times New Roman" pitchFamily="18" charset="0"/>
              </a:rPr>
              <a:t>of jute: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46236"/>
            <a:ext cx="8382000" cy="4906963"/>
          </a:xfrm>
        </p:spPr>
        <p:txBody>
          <a:bodyPr>
            <a:normAutofit lnSpcReduction="10000"/>
          </a:bodyPr>
          <a:lstStyle/>
          <a:p>
            <a:pPr algn="just">
              <a:lnSpc>
                <a:spcPct val="150000"/>
              </a:lnSpc>
            </a:pPr>
            <a:r>
              <a:rPr lang="en-US" sz="2800" dirty="0" smtClean="0">
                <a:latin typeface="Times New Roman" pitchFamily="18" charset="0"/>
                <a:cs typeface="Times New Roman" pitchFamily="18" charset="0"/>
              </a:rPr>
              <a:t>Jute crop can be harvested from 100 to 110 DAS but can be extended from 120 - 135 DAS depending on local cropping systems. </a:t>
            </a:r>
          </a:p>
          <a:p>
            <a:pPr algn="just"/>
            <a:r>
              <a:rPr lang="en-US" sz="2800" dirty="0" smtClean="0">
                <a:latin typeface="Times New Roman" pitchFamily="18" charset="0"/>
                <a:cs typeface="Times New Roman" pitchFamily="18" charset="0"/>
              </a:rPr>
              <a:t>Jute plants are left in the field for 3 - 4 days for leaf shedding. </a:t>
            </a:r>
          </a:p>
          <a:p>
            <a:pPr algn="just"/>
            <a:r>
              <a:rPr lang="en-US" sz="2800" dirty="0" smtClean="0">
                <a:latin typeface="Times New Roman" pitchFamily="18" charset="0"/>
                <a:cs typeface="Times New Roman" pitchFamily="18" charset="0"/>
              </a:rPr>
              <a:t>Then thick and thin plants are sorted out and bundled in convenient size.</a:t>
            </a:r>
          </a:p>
          <a:p>
            <a:pPr>
              <a:buNone/>
            </a:pPr>
            <a:r>
              <a:rPr lang="en-US" sz="3900" b="1" dirty="0" smtClean="0">
                <a:latin typeface="Times New Roman" pitchFamily="18" charset="0"/>
                <a:cs typeface="Times New Roman" pitchFamily="18" charset="0"/>
              </a:rPr>
              <a:t>Yield</a:t>
            </a:r>
            <a:r>
              <a:rPr lang="en-US" sz="3900" dirty="0" smtClean="0">
                <a:latin typeface="Times New Roman" pitchFamily="18" charset="0"/>
                <a:cs typeface="Times New Roman" pitchFamily="18" charset="0"/>
              </a:rPr>
              <a:t>: </a:t>
            </a:r>
          </a:p>
          <a:p>
            <a:pPr lvl="0"/>
            <a:r>
              <a:rPr lang="en-US" sz="2800" dirty="0" smtClean="0">
                <a:latin typeface="Times New Roman" pitchFamily="18" charset="0"/>
                <a:cs typeface="Times New Roman" pitchFamily="18" charset="0"/>
              </a:rPr>
              <a:t>Green plant weight yield is 45 to 50 tonnes per hectare </a:t>
            </a:r>
          </a:p>
          <a:p>
            <a:r>
              <a:rPr lang="en-US" sz="2800" dirty="0" smtClean="0">
                <a:latin typeface="Times New Roman" pitchFamily="18" charset="0"/>
                <a:cs typeface="Times New Roman" pitchFamily="18" charset="0"/>
              </a:rPr>
              <a:t>Fiber yield is 2.0 to 2.5 tonnes per hectare.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Extraction of jute fiber/ Retting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800917"/>
          </a:xfrm>
        </p:spPr>
        <p:txBody>
          <a:bodyPr>
            <a:normAutofit lnSpcReduction="10000"/>
          </a:bodyPr>
          <a:lstStyle/>
          <a:p>
            <a:pPr>
              <a:lnSpc>
                <a:spcPct val="150000"/>
              </a:lnSpc>
              <a:buNone/>
            </a:pPr>
            <a:r>
              <a:rPr lang="en-US" sz="3600" dirty="0" smtClean="0">
                <a:latin typeface="Times New Roman" pitchFamily="18" charset="0"/>
                <a:cs typeface="Times New Roman" pitchFamily="18" charset="0"/>
              </a:rPr>
              <a:t>Accumulation of jute </a:t>
            </a:r>
          </a:p>
          <a:p>
            <a:pPr algn="just">
              <a:lnSpc>
                <a:spcPct val="150000"/>
              </a:lnSpc>
            </a:pPr>
            <a:r>
              <a:rPr lang="en-US" sz="2600" dirty="0" smtClean="0">
                <a:latin typeface="Times New Roman" pitchFamily="18" charset="0"/>
                <a:cs typeface="Times New Roman" pitchFamily="18" charset="0"/>
              </a:rPr>
              <a:t>The skin or the bast can be taken out within 120 to 150 days after the flowers have been shed. </a:t>
            </a:r>
          </a:p>
          <a:p>
            <a:pPr algn="just">
              <a:lnSpc>
                <a:spcPct val="150000"/>
              </a:lnSpc>
            </a:pPr>
            <a:r>
              <a:rPr lang="en-US" sz="2600" dirty="0" smtClean="0">
                <a:latin typeface="Times New Roman" pitchFamily="18" charset="0"/>
                <a:cs typeface="Times New Roman" pitchFamily="18" charset="0"/>
              </a:rPr>
              <a:t>Early harvesting yields a healthy jute fiber. After harvesting, the plants are collected and is left for 2-3 days for shedding the leaves. </a:t>
            </a:r>
          </a:p>
          <a:p>
            <a:pPr algn="just">
              <a:lnSpc>
                <a:spcPct val="150000"/>
              </a:lnSpc>
            </a:pPr>
            <a:r>
              <a:rPr lang="en-US" sz="2600" dirty="0" smtClean="0">
                <a:latin typeface="Times New Roman" pitchFamily="18" charset="0"/>
                <a:cs typeface="Times New Roman" pitchFamily="18" charset="0"/>
              </a:rPr>
              <a:t>Then the stem has to be bundled for steeping in water. The steeping process has to be done right after harvesting.</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mhtml:file://C:\Users\Administrator\AppData\Local\Temp\Rar$DI04.094\jute%20cultivation.mht!http://www.worldjute.com/about_jute/jute-cultivation-6.gif"/>
          <p:cNvPicPr>
            <a:picLocks noGrp="1"/>
          </p:cNvPicPr>
          <p:nvPr>
            <p:ph idx="1"/>
          </p:nvPr>
        </p:nvPicPr>
        <p:blipFill>
          <a:blip r:embed="rId2"/>
          <a:srcRect/>
          <a:stretch>
            <a:fillRect/>
          </a:stretch>
        </p:blipFill>
        <p:spPr bwMode="auto">
          <a:xfrm>
            <a:off x="457200" y="457200"/>
            <a:ext cx="84582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pPr algn="ctr"/>
            <a:r>
              <a:rPr lang="en-US" sz="3600" b="1" dirty="0" smtClean="0">
                <a:latin typeface="Times New Roman" pitchFamily="18" charset="0"/>
                <a:cs typeface="Times New Roman" pitchFamily="18" charset="0"/>
              </a:rPr>
              <a:t>Retting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686800" cy="5257800"/>
          </a:xfrm>
        </p:spPr>
        <p:txBody>
          <a:bodyPr>
            <a:normAutofit fontScale="92500"/>
          </a:bodyPr>
          <a:lstStyle/>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The jute fiber has to be extracted from beneath the bark which covers the central part of the stem. The different steps in the extraction process are given below;</a:t>
            </a:r>
          </a:p>
          <a:p>
            <a:pPr algn="just">
              <a:buNone/>
            </a:pPr>
            <a:endParaRPr lang="en-US" sz="2600" dirty="0" smtClean="0">
              <a:latin typeface="Times New Roman" pitchFamily="18" charset="0"/>
              <a:cs typeface="Times New Roman" pitchFamily="18" charset="0"/>
            </a:endParaRPr>
          </a:p>
          <a:p>
            <a:pPr lvl="0" algn="just">
              <a:lnSpc>
                <a:spcPct val="150000"/>
              </a:lnSpc>
            </a:pPr>
            <a:r>
              <a:rPr lang="en-US" sz="2600" b="1" dirty="0" smtClean="0">
                <a:latin typeface="Times New Roman" pitchFamily="18" charset="0"/>
                <a:cs typeface="Times New Roman" pitchFamily="18" charset="0"/>
              </a:rPr>
              <a:t>Collection: </a:t>
            </a:r>
            <a:r>
              <a:rPr lang="en-US" sz="2600" dirty="0" smtClean="0">
                <a:latin typeface="Times New Roman" pitchFamily="18" charset="0"/>
                <a:cs typeface="Times New Roman" pitchFamily="18" charset="0"/>
              </a:rPr>
              <a:t>First, the jute plants are collected and bundled. </a:t>
            </a:r>
          </a:p>
          <a:p>
            <a:pPr lvl="0" algn="just">
              <a:lnSpc>
                <a:spcPct val="150000"/>
              </a:lnSpc>
            </a:pPr>
            <a:r>
              <a:rPr lang="en-US" sz="2600" b="1" dirty="0" smtClean="0">
                <a:latin typeface="Times New Roman" pitchFamily="18" charset="0"/>
                <a:cs typeface="Times New Roman" pitchFamily="18" charset="0"/>
              </a:rPr>
              <a:t>Steeping</a:t>
            </a:r>
            <a:r>
              <a:rPr lang="en-US" sz="2600" dirty="0" smtClean="0">
                <a:latin typeface="Times New Roman" pitchFamily="18" charset="0"/>
                <a:cs typeface="Times New Roman" pitchFamily="18" charset="0"/>
              </a:rPr>
              <a:t>: After the fiber is been loosened from the stalk, the bundles are steeped in water which is 60 to 100 cm in depth. In 8 to 30 days the barks are easily separated from the stalk.</a:t>
            </a:r>
          </a:p>
          <a:p>
            <a:pPr lvl="0" algn="just">
              <a:lnSpc>
                <a:spcPct val="150000"/>
              </a:lnSpc>
            </a:pPr>
            <a:r>
              <a:rPr lang="en-US" sz="2600" b="1" dirty="0" smtClean="0">
                <a:latin typeface="Times New Roman" pitchFamily="18" charset="0"/>
                <a:cs typeface="Times New Roman" pitchFamily="18" charset="0"/>
              </a:rPr>
              <a:t>Stripping: </a:t>
            </a:r>
            <a:r>
              <a:rPr lang="en-US" sz="2600" dirty="0" smtClean="0">
                <a:latin typeface="Times New Roman" pitchFamily="18" charset="0"/>
                <a:cs typeface="Times New Roman" pitchFamily="18" charset="0"/>
              </a:rPr>
              <a:t>Now the fibers can be removed from the stalk by washing them in deep water or by stripping with hand in water.</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normAutofit lnSpcReduction="10000"/>
          </a:bodyPr>
          <a:lstStyle/>
          <a:p>
            <a:pPr lvl="0" algn="just">
              <a:lnSpc>
                <a:spcPct val="150000"/>
              </a:lnSpc>
            </a:pPr>
            <a:r>
              <a:rPr lang="en-US" sz="2400" b="1" dirty="0" smtClean="0">
                <a:latin typeface="Times New Roman" pitchFamily="18" charset="0"/>
                <a:cs typeface="Times New Roman" pitchFamily="18" charset="0"/>
              </a:rPr>
              <a:t>Washing: </a:t>
            </a:r>
            <a:r>
              <a:rPr lang="en-US" sz="2400" dirty="0" smtClean="0">
                <a:latin typeface="Times New Roman" pitchFamily="18" charset="0"/>
                <a:cs typeface="Times New Roman" pitchFamily="18" charset="0"/>
              </a:rPr>
              <a:t>The extracted fibers are washed in clean water. If the fibers have dark color, this color can be removed by dipping fibers in tamarind water for 15 to 20 minutes. </a:t>
            </a:r>
          </a:p>
          <a:p>
            <a:pPr lvl="0" algn="just">
              <a:lnSpc>
                <a:spcPct val="150000"/>
              </a:lnSpc>
            </a:pPr>
            <a:r>
              <a:rPr lang="en-US" sz="2400" b="1" dirty="0" smtClean="0">
                <a:latin typeface="Times New Roman" pitchFamily="18" charset="0"/>
                <a:cs typeface="Times New Roman" pitchFamily="18" charset="0"/>
              </a:rPr>
              <a:t>Squeezing and drying: </a:t>
            </a:r>
            <a:r>
              <a:rPr lang="en-US" sz="2400" dirty="0" smtClean="0">
                <a:latin typeface="Times New Roman" pitchFamily="18" charset="0"/>
                <a:cs typeface="Times New Roman" pitchFamily="18" charset="0"/>
              </a:rPr>
              <a:t>After squeezing extra water from the fibers, they are hung on bamboo railing for sun drying for 2 to 3 days. </a:t>
            </a:r>
          </a:p>
          <a:p>
            <a:pPr lvl="0" algn="just">
              <a:lnSpc>
                <a:spcPct val="150000"/>
              </a:lnSpc>
            </a:pPr>
            <a:r>
              <a:rPr lang="en-US" sz="2400" b="1" dirty="0" smtClean="0">
                <a:latin typeface="Times New Roman" pitchFamily="18" charset="0"/>
                <a:cs typeface="Times New Roman" pitchFamily="18" charset="0"/>
              </a:rPr>
              <a:t>Bailing: </a:t>
            </a:r>
            <a:r>
              <a:rPr lang="en-US" sz="2400" dirty="0" smtClean="0">
                <a:latin typeface="Times New Roman" pitchFamily="18" charset="0"/>
                <a:cs typeface="Times New Roman" pitchFamily="18" charset="0"/>
              </a:rPr>
              <a:t>The jute fibers are then graded into tops and middles as B, C and X bottoms. </a:t>
            </a:r>
          </a:p>
          <a:p>
            <a:pPr lvl="0" algn="just">
              <a:lnSpc>
                <a:spcPct val="150000"/>
              </a:lnSpc>
            </a:pPr>
            <a:r>
              <a:rPr lang="en-US" sz="2400" b="1" dirty="0" smtClean="0">
                <a:latin typeface="Times New Roman" pitchFamily="18" charset="0"/>
                <a:cs typeface="Times New Roman" pitchFamily="18" charset="0"/>
              </a:rPr>
              <a:t>Kutcha packing : </a:t>
            </a:r>
            <a:r>
              <a:rPr lang="en-US" sz="2400" dirty="0" smtClean="0">
                <a:latin typeface="Times New Roman" pitchFamily="18" charset="0"/>
                <a:cs typeface="Times New Roman" pitchFamily="18" charset="0"/>
              </a:rPr>
              <a:t>The fibers are then packed into kutcha bales, weighing approx 250 pounds, widely used in the home trade.</a:t>
            </a:r>
          </a:p>
          <a:p>
            <a:pPr lvl="0" algn="just">
              <a:lnSpc>
                <a:spcPct val="150000"/>
              </a:lnSpc>
            </a:pPr>
            <a:r>
              <a:rPr lang="en-US" sz="2400" b="1" dirty="0" smtClean="0">
                <a:latin typeface="Times New Roman" pitchFamily="18" charset="0"/>
                <a:cs typeface="Times New Roman" pitchFamily="18" charset="0"/>
              </a:rPr>
              <a:t>Storage or transport : </a:t>
            </a:r>
            <a:r>
              <a:rPr lang="en-US" sz="2400" dirty="0" smtClean="0">
                <a:latin typeface="Times New Roman" pitchFamily="18" charset="0"/>
                <a:cs typeface="Times New Roman" pitchFamily="18" charset="0"/>
              </a:rPr>
              <a:t>Finally they are ready for transportation to jute mills or market.</a:t>
            </a:r>
          </a:p>
          <a:p>
            <a:pPr algn="just">
              <a:lnSpc>
                <a:spcPct val="150000"/>
              </a:lnSpc>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737064"/>
          </a:xfrm>
        </p:spPr>
        <p:txBody>
          <a:bodyPr>
            <a:normAutofit/>
          </a:bodyPr>
          <a:lstStyle/>
          <a:p>
            <a:pPr algn="ctr"/>
            <a:r>
              <a:rPr lang="en-US" sz="3600" dirty="0" smtClean="0">
                <a:latin typeface="Times New Roman" pitchFamily="18" charset="0"/>
                <a:cs typeface="Times New Roman" pitchFamily="18" charset="0"/>
              </a:rPr>
              <a:t>Basic Jute products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86800" cy="5257800"/>
          </a:xfrm>
        </p:spPr>
        <p:txBody>
          <a:bodyPr>
            <a:noAutofit/>
          </a:bodyPr>
          <a:lstStyle/>
          <a:p>
            <a:pPr lvl="0" algn="just">
              <a:lnSpc>
                <a:spcPct val="150000"/>
              </a:lnSpc>
            </a:pPr>
            <a:r>
              <a:rPr lang="en-US" sz="2400" b="1" dirty="0" smtClean="0">
                <a:latin typeface="Times New Roman" pitchFamily="18" charset="0"/>
                <a:cs typeface="Times New Roman" pitchFamily="18" charset="0"/>
              </a:rPr>
              <a:t>Canvas: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the finest jute item, woven with highly premium grades of fiber. Jute canvas and screen lamination along with paper polythene is widely used in mines and for getting protection against weather.</a:t>
            </a:r>
          </a:p>
          <a:p>
            <a:pPr lvl="0" algn="just">
              <a:lnSpc>
                <a:spcPct val="150000"/>
              </a:lnSpc>
            </a:pPr>
            <a:r>
              <a:rPr lang="en-US" sz="2400" b="1" dirty="0" smtClean="0">
                <a:latin typeface="Times New Roman" pitchFamily="18" charset="0"/>
                <a:cs typeface="Times New Roman" pitchFamily="18" charset="0"/>
              </a:rPr>
              <a:t>Sacking Cloth: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Made up of low quality jute fibers, sacking cloth is loosely woven heavy cloth used for packing sugar, food grains, cement etc. Weighing from 15 to 20 ozs, several qualities are available in this category like Twill, </a:t>
            </a:r>
            <a:r>
              <a:rPr lang="en-US" sz="2400" dirty="0" err="1" smtClean="0">
                <a:latin typeface="Times New Roman" pitchFamily="18" charset="0"/>
                <a:cs typeface="Times New Roman" pitchFamily="18" charset="0"/>
              </a:rPr>
              <a:t>hy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Cees</a:t>
            </a:r>
            <a:r>
              <a:rPr lang="en-US" sz="2400" dirty="0" smtClean="0">
                <a:latin typeface="Times New Roman" pitchFamily="18" charset="0"/>
                <a:cs typeface="Times New Roman" pitchFamily="18" charset="0"/>
              </a:rPr>
              <a:t>, D.W </a:t>
            </a:r>
            <a:r>
              <a:rPr lang="en-US" sz="2400" dirty="0" err="1" smtClean="0">
                <a:latin typeface="Times New Roman" pitchFamily="18" charset="0"/>
                <a:cs typeface="Times New Roman" pitchFamily="18" charset="0"/>
              </a:rPr>
              <a:t>Flocer</a:t>
            </a:r>
            <a:r>
              <a:rPr lang="en-US" sz="2400" dirty="0" smtClean="0">
                <a:latin typeface="Times New Roman" pitchFamily="18" charset="0"/>
                <a:cs typeface="Times New Roman" pitchFamily="18" charset="0"/>
              </a:rPr>
              <a:t>, Cement Bags and many more.</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600" dirty="0" smtClean="0">
                <a:latin typeface="Times New Roman" pitchFamily="18" charset="0"/>
                <a:cs typeface="Times New Roman" pitchFamily="18" charset="0"/>
              </a:rPr>
              <a:t>English Name: Jute</a:t>
            </a:r>
          </a:p>
          <a:p>
            <a:pPr>
              <a:buNone/>
            </a:pPr>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Urdu Name: Pat Sunn</a:t>
            </a:r>
          </a:p>
          <a:p>
            <a:pPr>
              <a:buNone/>
            </a:pPr>
            <a:endParaRPr lang="en-US" sz="3600" dirty="0" smtClean="0">
              <a:latin typeface="Times New Roman" pitchFamily="18" charset="0"/>
              <a:cs typeface="Times New Roman" pitchFamily="18" charset="0"/>
            </a:endParaRPr>
          </a:p>
          <a:p>
            <a:pPr algn="ctr">
              <a:buNone/>
            </a:pPr>
            <a:r>
              <a:rPr lang="en-US" sz="3600" dirty="0" smtClean="0">
                <a:latin typeface="Times New Roman" pitchFamily="18" charset="0"/>
                <a:cs typeface="Times New Roman" pitchFamily="18" charset="0"/>
              </a:rPr>
              <a:t>Botanical Name: </a:t>
            </a:r>
            <a:r>
              <a:rPr lang="en-US" sz="3600" i="1" dirty="0" smtClean="0">
                <a:latin typeface="Times New Roman" pitchFamily="18" charset="0"/>
                <a:cs typeface="Times New Roman" pitchFamily="18" charset="0"/>
              </a:rPr>
              <a:t>Corchorus olitorius</a:t>
            </a:r>
            <a:r>
              <a:rPr lang="en-US" sz="3600" dirty="0" smtClean="0">
                <a:latin typeface="Times New Roman" pitchFamily="18" charset="0"/>
                <a:cs typeface="Times New Roman" pitchFamily="18" charset="0"/>
              </a:rPr>
              <a:t> &amp;     </a:t>
            </a:r>
            <a:r>
              <a:rPr lang="en-US" sz="3600" i="1" dirty="0" smtClean="0">
                <a:latin typeface="Times New Roman" pitchFamily="18" charset="0"/>
                <a:cs typeface="Times New Roman" pitchFamily="18" charset="0"/>
              </a:rPr>
              <a:t>Corchorus capsularis</a:t>
            </a:r>
            <a:r>
              <a:rPr lang="en-US" sz="3600" dirty="0" smtClean="0">
                <a:latin typeface="Times New Roman" pitchFamily="18" charset="0"/>
                <a:cs typeface="Times New Roman" pitchFamily="18" charset="0"/>
              </a:rPr>
              <a:t> </a:t>
            </a:r>
          </a:p>
          <a:p>
            <a:pPr>
              <a:buNone/>
            </a:pPr>
            <a:endParaRPr lang="en-US" dirty="0" smtClean="0"/>
          </a:p>
          <a:p>
            <a:pPr>
              <a:buNone/>
            </a:pPr>
            <a:endParaRPr lang="en-US" dirty="0"/>
          </a:p>
        </p:txBody>
      </p:sp>
      <p:pic>
        <p:nvPicPr>
          <p:cNvPr id="4" name="Picture 3" descr="Jute: The Golden Fiber"/>
          <p:cNvPicPr/>
          <p:nvPr/>
        </p:nvPicPr>
        <p:blipFill>
          <a:blip r:embed="rId2"/>
          <a:srcRect/>
          <a:stretch>
            <a:fillRect/>
          </a:stretch>
        </p:blipFill>
        <p:spPr bwMode="auto">
          <a:xfrm>
            <a:off x="4572000" y="228600"/>
            <a:ext cx="43434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04800" y="304800"/>
            <a:ext cx="8610600" cy="6248400"/>
          </a:xfrm>
        </p:spPr>
        <p:txBody>
          <a:bodyPr>
            <a:normAutofit/>
          </a:bodyPr>
          <a:lstStyle/>
          <a:p>
            <a:pPr lvl="0" algn="just">
              <a:lnSpc>
                <a:spcPct val="150000"/>
              </a:lnSpc>
            </a:pPr>
            <a:r>
              <a:rPr lang="en-US" sz="2400" b="1" dirty="0" smtClean="0">
                <a:latin typeface="Times New Roman" pitchFamily="18" charset="0"/>
                <a:cs typeface="Times New Roman" pitchFamily="18" charset="0"/>
              </a:rPr>
              <a:t>Hessian Cloth:</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a plain woven superior quality jute fabric, weighing between 5 and 12 ozs, a yard. Hessian cloth is highly exported all across the world in the form of cloth, bags etc. Also known as burlap, this cloth is vastly used in wide ambit of applications.</a:t>
            </a:r>
          </a:p>
          <a:p>
            <a:pPr lvl="0" algn="just">
              <a:lnSpc>
                <a:spcPct val="150000"/>
              </a:lnSpc>
            </a:pPr>
            <a:r>
              <a:rPr lang="en-US" sz="2400" b="1" dirty="0" smtClean="0">
                <a:latin typeface="Times New Roman" pitchFamily="18" charset="0"/>
                <a:cs typeface="Times New Roman" pitchFamily="18" charset="0"/>
              </a:rPr>
              <a:t>D.W. Tarpaulin:</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product is majorly used for coverings on a very high multidimensional scale. </a:t>
            </a:r>
          </a:p>
          <a:p>
            <a:pPr lvl="0" algn="just">
              <a:lnSpc>
                <a:spcPct val="150000"/>
              </a:lnSpc>
            </a:pPr>
            <a:r>
              <a:rPr lang="en-US" sz="2400" b="1" dirty="0" smtClean="0">
                <a:latin typeface="Times New Roman" pitchFamily="18" charset="0"/>
                <a:cs typeface="Times New Roman" pitchFamily="18" charset="0"/>
              </a:rPr>
              <a:t>Geotextile: </a:t>
            </a:r>
          </a:p>
          <a:p>
            <a:pPr lvl="0" algn="just">
              <a:lnSpc>
                <a:spcPct val="150000"/>
              </a:lnSpc>
              <a:buNone/>
            </a:pPr>
            <a:r>
              <a:rPr lang="en-US" sz="2400" dirty="0" smtClean="0">
                <a:latin typeface="Times New Roman" pitchFamily="18" charset="0"/>
                <a:cs typeface="Times New Roman" pitchFamily="18" charset="0"/>
              </a:rPr>
              <a:t>    It is a jute cloth laid along the river embankment sides and hill slopes to prevent soil erosion and landslides.</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172200"/>
          </a:xfrm>
        </p:spPr>
        <p:txBody>
          <a:bodyPr>
            <a:normAutofit/>
          </a:bodyPr>
          <a:lstStyle/>
          <a:p>
            <a:pPr lvl="0" algn="just">
              <a:lnSpc>
                <a:spcPct val="150000"/>
              </a:lnSpc>
            </a:pPr>
            <a:r>
              <a:rPr lang="en-US" sz="2400" b="1" dirty="0" smtClean="0">
                <a:latin typeface="Times New Roman" pitchFamily="18" charset="0"/>
                <a:cs typeface="Times New Roman" pitchFamily="18" charset="0"/>
              </a:rPr>
              <a:t>Bags:</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Used mainly for shopping, bags are usually fabricated from sacking or hessian cloths. They are often decorated with varied artistic designs and with straps, chains and handles in several dimensions and shapes. Other category of bags are promotional bags which are manufactured to promote items for sale. </a:t>
            </a:r>
          </a:p>
          <a:p>
            <a:pPr lvl="0" algn="just">
              <a:lnSpc>
                <a:spcPct val="150000"/>
              </a:lnSpc>
            </a:pPr>
            <a:r>
              <a:rPr lang="en-US" sz="2400" b="1" dirty="0" smtClean="0">
                <a:latin typeface="Times New Roman" pitchFamily="18" charset="0"/>
                <a:cs typeface="Times New Roman" pitchFamily="18" charset="0"/>
              </a:rPr>
              <a:t>Hydrocarbon free jute cloth: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cloth is fabricated by treating jute with vegetable oil. It is a hessian fabric, hydrocarbon free cloth, widely used for packing different food materials, cocoa, coffee, peanut beans etc.</a:t>
            </a:r>
          </a:p>
          <a:p>
            <a:pPr algn="just">
              <a:lnSpc>
                <a:spcPct val="150000"/>
              </a:lnSpc>
            </a:pPr>
            <a:r>
              <a:rPr lang="en-US" sz="2400" dirty="0" smtClean="0">
                <a:latin typeface="Times New Roman" pitchFamily="18" charset="0"/>
                <a:cs typeface="Times New Roman" pitchFamily="18" charset="0"/>
              </a:rPr>
              <a:t>                                                                                     Continue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096000"/>
          </a:xfrm>
        </p:spPr>
        <p:txBody>
          <a:bodyPr>
            <a:normAutofit fontScale="92500" lnSpcReduction="20000"/>
          </a:bodyPr>
          <a:lstStyle/>
          <a:p>
            <a:pPr lvl="0" algn="just">
              <a:lnSpc>
                <a:spcPct val="150000"/>
              </a:lnSpc>
            </a:pPr>
            <a:r>
              <a:rPr lang="en-US" sz="2400" b="1" dirty="0" smtClean="0">
                <a:latin typeface="Times New Roman" pitchFamily="18" charset="0"/>
                <a:cs typeface="Times New Roman" pitchFamily="18" charset="0"/>
              </a:rPr>
              <a:t>Serim Cloth:</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a light weight hessian cloth, used in felt industry for reinforcing the non woven fabric and for strengthening paper with lamination. </a:t>
            </a:r>
          </a:p>
          <a:p>
            <a:pPr lvl="0" algn="just">
              <a:lnSpc>
                <a:spcPct val="150000"/>
              </a:lnSpc>
            </a:pPr>
            <a:r>
              <a:rPr lang="en-US" sz="2400" b="1" dirty="0" smtClean="0">
                <a:latin typeface="Times New Roman" pitchFamily="18" charset="0"/>
                <a:cs typeface="Times New Roman" pitchFamily="18" charset="0"/>
              </a:rPr>
              <a:t>Tobacco sheets: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Used for wrapping tobacco leaves, tobacco sheets are made up of hessian cloth.</a:t>
            </a:r>
          </a:p>
          <a:p>
            <a:pPr lvl="0" algn="just">
              <a:lnSpc>
                <a:spcPct val="150000"/>
              </a:lnSpc>
            </a:pPr>
            <a:r>
              <a:rPr lang="en-US" sz="2400" b="1" dirty="0" smtClean="0">
                <a:latin typeface="Times New Roman" pitchFamily="18" charset="0"/>
                <a:cs typeface="Times New Roman" pitchFamily="18" charset="0"/>
              </a:rPr>
              <a:t>Decorative items: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vast variety of decorative products are made up of jute fabrics like wall hangings, toys, table lamps, paper, decorative bags, furniture and many more.</a:t>
            </a:r>
          </a:p>
          <a:p>
            <a:pPr lvl="0" algn="just">
              <a:lnSpc>
                <a:spcPct val="150000"/>
              </a:lnSpc>
            </a:pPr>
            <a:r>
              <a:rPr lang="en-US" sz="2400" b="1" dirty="0" smtClean="0">
                <a:latin typeface="Times New Roman" pitchFamily="18" charset="0"/>
                <a:cs typeface="Times New Roman" pitchFamily="18" charset="0"/>
              </a:rPr>
              <a:t>Hessian tapes and gaps:</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They are made up with hessian cloth, woven with gaps at regular intervals and the cloths cut between the gaps to make small width taps.</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fontScale="90000"/>
          </a:bodyPr>
          <a:lstStyle/>
          <a:p>
            <a:pPr algn="ctr"/>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81600"/>
          </a:xfrm>
        </p:spPr>
        <p:txBody>
          <a:bodyPr>
            <a:normAutofit fontScale="85000" lnSpcReduction="10000"/>
          </a:bodyPr>
          <a:lstStyle/>
          <a:p>
            <a:pPr algn="just">
              <a:lnSpc>
                <a:spcPct val="150000"/>
              </a:lnSpc>
            </a:pPr>
            <a:r>
              <a:rPr lang="en-US" sz="3000" b="1" u="sng" dirty="0" smtClean="0">
                <a:solidFill>
                  <a:srgbClr val="FFFF00"/>
                </a:solidFill>
                <a:latin typeface="Times New Roman" pitchFamily="18" charset="0"/>
                <a:cs typeface="Times New Roman" pitchFamily="18" charset="0"/>
                <a:hlinkClick r:id="rId2" tooltip="Jute"/>
              </a:rPr>
              <a:t>Jute</a:t>
            </a:r>
            <a:r>
              <a:rPr lang="en-US" sz="3000" b="1" u="sng" dirty="0" smtClean="0">
                <a:solidFill>
                  <a:srgbClr val="FFFF00"/>
                </a:solidFill>
                <a:latin typeface="Times New Roman" pitchFamily="18" charset="0"/>
                <a:cs typeface="Times New Roman" pitchFamily="18" charset="0"/>
              </a:rPr>
              <a:t> is one of the most important </a:t>
            </a:r>
            <a:r>
              <a:rPr lang="en-US" sz="3000" b="1" u="sng" dirty="0" smtClean="0">
                <a:solidFill>
                  <a:srgbClr val="FFFF00"/>
                </a:solidFill>
                <a:latin typeface="Times New Roman" pitchFamily="18" charset="0"/>
                <a:cs typeface="Times New Roman" pitchFamily="18" charset="0"/>
                <a:hlinkClick r:id="rId3" tooltip="Natural fiber"/>
              </a:rPr>
              <a:t>natural fibers</a:t>
            </a:r>
            <a:r>
              <a:rPr lang="en-US" sz="3000" b="1" u="sng" dirty="0" smtClean="0">
                <a:solidFill>
                  <a:srgbClr val="FFFF00"/>
                </a:solidFill>
                <a:latin typeface="Times New Roman" pitchFamily="18" charset="0"/>
                <a:cs typeface="Times New Roman" pitchFamily="18" charset="0"/>
              </a:rPr>
              <a:t> after </a:t>
            </a:r>
            <a:r>
              <a:rPr lang="en-US" sz="3000" b="1" u="sng" dirty="0" smtClean="0">
                <a:solidFill>
                  <a:srgbClr val="FFFF00"/>
                </a:solidFill>
                <a:latin typeface="Times New Roman" pitchFamily="18" charset="0"/>
                <a:cs typeface="Times New Roman" pitchFamily="18" charset="0"/>
                <a:hlinkClick r:id="rId4" tooltip="Cotton"/>
              </a:rPr>
              <a:t>cotton</a:t>
            </a:r>
            <a:r>
              <a:rPr lang="en-US" sz="3000" b="1" u="sng" dirty="0" smtClean="0">
                <a:solidFill>
                  <a:srgbClr val="FFFF00"/>
                </a:solidFill>
                <a:latin typeface="Times New Roman" pitchFamily="18" charset="0"/>
                <a:cs typeface="Times New Roman" pitchFamily="18" charset="0"/>
              </a:rPr>
              <a:t> in terms of </a:t>
            </a:r>
            <a:r>
              <a:rPr lang="en-US" sz="3000" b="1" u="sng" dirty="0" smtClean="0">
                <a:solidFill>
                  <a:srgbClr val="FFFF00"/>
                </a:solidFill>
                <a:latin typeface="Times New Roman" pitchFamily="18" charset="0"/>
                <a:cs typeface="Times New Roman" pitchFamily="18" charset="0"/>
                <a:hlinkClick r:id="rId5" tooltip="Cultivation"/>
              </a:rPr>
              <a:t>cultivation</a:t>
            </a:r>
            <a:r>
              <a:rPr lang="en-US" sz="3000" b="1" u="sng" dirty="0" smtClean="0">
                <a:solidFill>
                  <a:srgbClr val="FFFF00"/>
                </a:solidFill>
                <a:latin typeface="Times New Roman" pitchFamily="18" charset="0"/>
                <a:cs typeface="Times New Roman" pitchFamily="18" charset="0"/>
              </a:rPr>
              <a:t> and usage. </a:t>
            </a:r>
          </a:p>
          <a:p>
            <a:pPr algn="just">
              <a:lnSpc>
                <a:spcPct val="150000"/>
              </a:lnSpc>
            </a:pPr>
            <a:r>
              <a:rPr lang="en-US" sz="3000" b="1" dirty="0" smtClean="0">
                <a:solidFill>
                  <a:srgbClr val="FFFF00"/>
                </a:solidFill>
                <a:latin typeface="Times New Roman" pitchFamily="18" charset="0"/>
                <a:cs typeface="Times New Roman" pitchFamily="18" charset="0"/>
              </a:rPr>
              <a:t>Jute</a:t>
            </a:r>
            <a:r>
              <a:rPr lang="en-US" sz="3000" dirty="0" smtClean="0">
                <a:solidFill>
                  <a:srgbClr val="FFFF00"/>
                </a:solidFill>
                <a:latin typeface="Times New Roman" pitchFamily="18" charset="0"/>
                <a:cs typeface="Times New Roman" pitchFamily="18" charset="0"/>
              </a:rPr>
              <a:t> is a long, soft, shiny </a:t>
            </a:r>
            <a:r>
              <a:rPr lang="en-US" sz="3000" dirty="0" smtClean="0">
                <a:solidFill>
                  <a:srgbClr val="FFFF00"/>
                </a:solidFill>
                <a:latin typeface="Times New Roman" pitchFamily="18" charset="0"/>
                <a:cs typeface="Times New Roman" pitchFamily="18" charset="0"/>
                <a:hlinkClick r:id="rId6" tooltip="Vegetable fibre"/>
              </a:rPr>
              <a:t>vegetable fiber</a:t>
            </a:r>
            <a:r>
              <a:rPr lang="en-US" sz="3000" dirty="0" smtClean="0">
                <a:solidFill>
                  <a:srgbClr val="FFFF00"/>
                </a:solidFill>
                <a:latin typeface="Times New Roman" pitchFamily="18" charset="0"/>
                <a:cs typeface="Times New Roman" pitchFamily="18" charset="0"/>
              </a:rPr>
              <a:t> having  genus </a:t>
            </a:r>
            <a:r>
              <a:rPr lang="en-US" sz="3000" i="1" dirty="0" smtClean="0">
                <a:solidFill>
                  <a:srgbClr val="FFFF00"/>
                </a:solidFill>
                <a:latin typeface="Times New Roman" pitchFamily="18" charset="0"/>
                <a:cs typeface="Times New Roman" pitchFamily="18" charset="0"/>
                <a:hlinkClick r:id="rId7" tooltip="Corchorus"/>
              </a:rPr>
              <a:t>Corchorus</a:t>
            </a:r>
            <a:r>
              <a:rPr lang="en-US" sz="3000" i="1" dirty="0" smtClean="0">
                <a:solidFill>
                  <a:srgbClr val="FFFF00"/>
                </a:solidFill>
                <a:latin typeface="Times New Roman" pitchFamily="18" charset="0"/>
                <a:cs typeface="Times New Roman" pitchFamily="18" charset="0"/>
              </a:rPr>
              <a:t> and family </a:t>
            </a:r>
            <a:r>
              <a:rPr lang="en-US" sz="3000" dirty="0" smtClean="0">
                <a:solidFill>
                  <a:srgbClr val="FFFF00"/>
                </a:solidFill>
                <a:latin typeface="Times New Roman" pitchFamily="18" charset="0"/>
                <a:cs typeface="Times New Roman" pitchFamily="18" charset="0"/>
                <a:hlinkClick r:id="rId8" tooltip="Malvaceae"/>
              </a:rPr>
              <a:t>Malvaceae</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However, it has been reclassified within the family </a:t>
            </a:r>
            <a:r>
              <a:rPr lang="en-US" sz="3000" dirty="0" smtClean="0">
                <a:solidFill>
                  <a:srgbClr val="FFFF00"/>
                </a:solidFill>
                <a:latin typeface="Times New Roman" pitchFamily="18" charset="0"/>
                <a:cs typeface="Times New Roman" pitchFamily="18" charset="0"/>
                <a:hlinkClick r:id="rId9" tooltip="Sparrmanniaceae"/>
              </a:rPr>
              <a:t>Sparrmanniaceae</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Jute fiber is composed primarily of  </a:t>
            </a:r>
            <a:r>
              <a:rPr lang="en-US" sz="3000" dirty="0" smtClean="0">
                <a:solidFill>
                  <a:srgbClr val="FFFF00"/>
                </a:solidFill>
                <a:latin typeface="Times New Roman" pitchFamily="18" charset="0"/>
                <a:cs typeface="Times New Roman" pitchFamily="18" charset="0"/>
                <a:hlinkClick r:id="rId10" tooltip="Cellulose"/>
              </a:rPr>
              <a:t>cellulose</a:t>
            </a:r>
            <a:r>
              <a:rPr lang="en-US" sz="3000" dirty="0" smtClean="0">
                <a:solidFill>
                  <a:srgbClr val="FFFF00"/>
                </a:solidFill>
                <a:latin typeface="Times New Roman" pitchFamily="18" charset="0"/>
                <a:cs typeface="Times New Roman" pitchFamily="18" charset="0"/>
              </a:rPr>
              <a:t> and </a:t>
            </a:r>
            <a:r>
              <a:rPr lang="en-US" sz="3000" dirty="0" smtClean="0">
                <a:solidFill>
                  <a:srgbClr val="FFFF00"/>
                </a:solidFill>
                <a:latin typeface="Times New Roman" pitchFamily="18" charset="0"/>
                <a:cs typeface="Times New Roman" pitchFamily="18" charset="0"/>
                <a:hlinkClick r:id="rId11" tooltip="Lignin"/>
              </a:rPr>
              <a:t>lignin</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The fibers are off-white to brown, and 1–4 meter (3–12 feet) long.</a:t>
            </a:r>
            <a:endParaRPr lang="en-US" sz="3000" b="1" u="sng" dirty="0" smtClean="0">
              <a:solidFill>
                <a:srgbClr val="FFFF00"/>
              </a:solidFill>
              <a:latin typeface="Times New Roman" pitchFamily="18" charset="0"/>
              <a:cs typeface="Times New Roman" pitchFamily="18" charset="0"/>
            </a:endParaRPr>
          </a:p>
          <a:p>
            <a:endParaRPr lang="en-US" sz="2400" b="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t>History of Jute</a:t>
            </a:r>
            <a:endParaRPr lang="en-US" sz="3600" b="1" dirty="0"/>
          </a:p>
        </p:txBody>
      </p:sp>
      <p:sp>
        <p:nvSpPr>
          <p:cNvPr id="3" name="Content Placeholder 2"/>
          <p:cNvSpPr>
            <a:spLocks noGrp="1"/>
          </p:cNvSpPr>
          <p:nvPr>
            <p:ph idx="1"/>
          </p:nvPr>
        </p:nvSpPr>
        <p:spPr>
          <a:xfrm>
            <a:off x="228600" y="914400"/>
            <a:ext cx="8686800" cy="5715000"/>
          </a:xfrm>
        </p:spPr>
        <p:txBody>
          <a:bodyPr>
            <a:normAutofit fontScale="92500"/>
          </a:bodyPr>
          <a:lstStyle/>
          <a:p>
            <a:pPr>
              <a:buNone/>
            </a:pPr>
            <a:r>
              <a:rPr lang="en-US" b="1" dirty="0" smtClean="0">
                <a:latin typeface="Times New Roman" pitchFamily="18" charset="0"/>
                <a:cs typeface="Times New Roman" pitchFamily="18" charset="0"/>
              </a:rPr>
              <a:t>Ancient period Jute:</a:t>
            </a:r>
          </a:p>
          <a:p>
            <a:r>
              <a:rPr lang="en-US" sz="2400" dirty="0" smtClean="0">
                <a:latin typeface="Times New Roman" pitchFamily="18" charset="0"/>
                <a:cs typeface="Times New Roman" pitchFamily="18" charset="0"/>
              </a:rPr>
              <a:t>For centuries, jute has been an integral part of </a:t>
            </a:r>
            <a:r>
              <a:rPr lang="en-US" sz="2400" dirty="0" smtClean="0">
                <a:latin typeface="Times New Roman" pitchFamily="18" charset="0"/>
                <a:cs typeface="Times New Roman" pitchFamily="18" charset="0"/>
                <a:hlinkClick r:id="rId2" tooltip="Culture of Bengal"/>
              </a:rPr>
              <a:t>culture of Bengal</a:t>
            </a:r>
            <a:r>
              <a:rPr lang="en-US" sz="2400" dirty="0" smtClean="0">
                <a:latin typeface="Times New Roman" pitchFamily="18" charset="0"/>
                <a:cs typeface="Times New Roman" pitchFamily="18" charset="0"/>
              </a:rPr>
              <a:t>, in the entire southwest of Bangladesh and some portions of </a:t>
            </a:r>
            <a:r>
              <a:rPr lang="en-US" sz="2400" dirty="0" smtClean="0">
                <a:latin typeface="Times New Roman" pitchFamily="18" charset="0"/>
                <a:cs typeface="Times New Roman" pitchFamily="18" charset="0"/>
                <a:hlinkClick r:id="rId3" tooltip="West Bengal"/>
              </a:rPr>
              <a:t>West Bengal</a:t>
            </a:r>
            <a:r>
              <a:rPr lang="en-US" sz="2400"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During Mughal era in India, jute clothes were worn by the poor villagers. Earlier in West Bengal, ropes and twines used for different domestic household applications are made of white jute.</a:t>
            </a:r>
          </a:p>
          <a:p>
            <a:pPr algn="just">
              <a:buNone/>
            </a:pPr>
            <a:r>
              <a:rPr lang="en-US" b="1" dirty="0" smtClean="0">
                <a:latin typeface="Times New Roman" pitchFamily="18" charset="0"/>
                <a:cs typeface="Times New Roman" pitchFamily="18" charset="0"/>
              </a:rPr>
              <a:t>Time period from 17th century:</a:t>
            </a:r>
          </a:p>
          <a:p>
            <a:pPr algn="just"/>
            <a:r>
              <a:rPr lang="en-US" sz="2400" dirty="0" smtClean="0">
                <a:latin typeface="Times New Roman" pitchFamily="18" charset="0"/>
                <a:cs typeface="Times New Roman" pitchFamily="18" charset="0"/>
              </a:rPr>
              <a:t>Jute trading started in India between 17th to 20th century with a team of delegation sent through East India Company by British Empire. During the same period, the Scotlanders were experimenting on whether jute fiber can be mechanically processed. 1830 is the year when the flax machines were used by Dundee spinners for spinning jute yarns. Since Dundee mill was the only supplier of jute, the use of flax machine led to increase in production and export of jute products in entire continent.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Continue………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latin typeface="Times New Roman" pitchFamily="18" charset="0"/>
                <a:cs typeface="Times New Roman" pitchFamily="18" charset="0"/>
              </a:rPr>
              <a:t>Types of Jute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10600" cy="5638800"/>
          </a:xfrm>
        </p:spPr>
        <p:txBody>
          <a:bodyPr>
            <a:normAutofit fontScale="92500" lnSpcReduction="20000"/>
          </a:bodyPr>
          <a:lstStyle/>
          <a:p>
            <a:pPr>
              <a:buFont typeface="Wingdings" pitchFamily="2" charset="2"/>
              <a:buChar char="Ø"/>
            </a:pPr>
            <a:r>
              <a:rPr lang="en-US" b="1" dirty="0" smtClean="0">
                <a:latin typeface="Times New Roman" pitchFamily="18" charset="0"/>
                <a:cs typeface="Times New Roman" pitchFamily="18" charset="0"/>
              </a:rPr>
              <a:t>White jute (</a:t>
            </a:r>
            <a:r>
              <a:rPr lang="en-US" b="1" i="1" dirty="0" smtClean="0">
                <a:latin typeface="Times New Roman" pitchFamily="18" charset="0"/>
                <a:cs typeface="Times New Roman" pitchFamily="18" charset="0"/>
              </a:rPr>
              <a:t>Corchorus capsularis</a:t>
            </a:r>
            <a:r>
              <a:rPr lang="en-US" b="1" dirty="0" smtClean="0">
                <a:latin typeface="Times New Roman" pitchFamily="18" charset="0"/>
                <a:cs typeface="Times New Roman" pitchFamily="18" charset="0"/>
              </a:rPr>
              <a:t>)</a:t>
            </a:r>
          </a:p>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Historical documents (including </a:t>
            </a:r>
            <a:r>
              <a:rPr lang="en-US" sz="2400" i="1" dirty="0" err="1" smtClean="0">
                <a:latin typeface="Times New Roman" pitchFamily="18" charset="0"/>
                <a:cs typeface="Times New Roman" pitchFamily="18" charset="0"/>
                <a:hlinkClick r:id="rId2" tooltip="Ain-e-Akbari"/>
              </a:rPr>
              <a:t>Ain</a:t>
            </a:r>
            <a:r>
              <a:rPr lang="en-US" sz="2400" i="1" dirty="0" smtClean="0">
                <a:latin typeface="Times New Roman" pitchFamily="18" charset="0"/>
                <a:cs typeface="Times New Roman" pitchFamily="18" charset="0"/>
                <a:hlinkClick r:id="rId2" tooltip="Ain-e-Akbari"/>
              </a:rPr>
              <a:t>-e-</a:t>
            </a:r>
            <a:r>
              <a:rPr lang="en-US" sz="2400" i="1" dirty="0" err="1" smtClean="0">
                <a:latin typeface="Times New Roman" pitchFamily="18" charset="0"/>
                <a:cs typeface="Times New Roman" pitchFamily="18" charset="0"/>
                <a:hlinkClick r:id="rId2" tooltip="Ain-e-Akbari"/>
              </a:rPr>
              <a:t>Akbari</a:t>
            </a:r>
            <a:r>
              <a:rPr lang="en-US" sz="2400" dirty="0" smtClean="0">
                <a:latin typeface="Times New Roman" pitchFamily="18" charset="0"/>
                <a:cs typeface="Times New Roman" pitchFamily="18" charset="0"/>
              </a:rPr>
              <a:t> by </a:t>
            </a:r>
            <a:r>
              <a:rPr lang="en-US" sz="2400" dirty="0" err="1" smtClean="0">
                <a:latin typeface="Times New Roman" pitchFamily="18" charset="0"/>
                <a:cs typeface="Times New Roman" pitchFamily="18" charset="0"/>
                <a:hlinkClick r:id="rId3" tooltip="Abu'l-Fazl ibn Mubarak"/>
              </a:rPr>
              <a:t>Abul</a:t>
            </a:r>
            <a:r>
              <a:rPr lang="en-US" sz="2400" dirty="0" smtClean="0">
                <a:latin typeface="Times New Roman" pitchFamily="18" charset="0"/>
                <a:cs typeface="Times New Roman" pitchFamily="18" charset="0"/>
                <a:hlinkClick r:id="rId3" tooltip="Abu'l-Fazl ibn Mubarak"/>
              </a:rPr>
              <a:t> </a:t>
            </a:r>
            <a:r>
              <a:rPr lang="en-US" sz="2400" dirty="0" err="1" smtClean="0">
                <a:latin typeface="Times New Roman" pitchFamily="18" charset="0"/>
                <a:cs typeface="Times New Roman" pitchFamily="18" charset="0"/>
                <a:hlinkClick r:id="rId3" tooltip="Abu'l-Fazl ibn Mubarak"/>
              </a:rPr>
              <a:t>Fazal</a:t>
            </a:r>
            <a:r>
              <a:rPr lang="en-US" sz="2400" dirty="0" smtClean="0">
                <a:latin typeface="Times New Roman" pitchFamily="18" charset="0"/>
                <a:cs typeface="Times New Roman" pitchFamily="18" charset="0"/>
              </a:rPr>
              <a:t> in 1590) state that the poor villagers of </a:t>
            </a:r>
            <a:r>
              <a:rPr lang="en-US" sz="2400" dirty="0" smtClean="0">
                <a:latin typeface="Times New Roman" pitchFamily="18" charset="0"/>
                <a:cs typeface="Times New Roman" pitchFamily="18" charset="0"/>
                <a:hlinkClick r:id="rId4" tooltip="India"/>
              </a:rPr>
              <a:t>India</a:t>
            </a:r>
            <a:r>
              <a:rPr lang="en-US" sz="2400" dirty="0" smtClean="0">
                <a:latin typeface="Times New Roman" pitchFamily="18" charset="0"/>
                <a:cs typeface="Times New Roman" pitchFamily="18" charset="0"/>
              </a:rPr>
              <a:t> used to wear clothes made of jute. Simple handlooms and hand spinning wheels were used by the weavers, who used to spin cotton yarns as well. History also states that Indians, especially </a:t>
            </a:r>
            <a:r>
              <a:rPr lang="en-US" sz="2400" dirty="0" smtClean="0">
                <a:latin typeface="Times New Roman" pitchFamily="18" charset="0"/>
                <a:cs typeface="Times New Roman" pitchFamily="18" charset="0"/>
                <a:hlinkClick r:id="rId5" tooltip="Bengali people"/>
              </a:rPr>
              <a:t>Bengalis</a:t>
            </a:r>
            <a:r>
              <a:rPr lang="en-US" sz="2400" dirty="0" smtClean="0">
                <a:latin typeface="Times New Roman" pitchFamily="18" charset="0"/>
                <a:cs typeface="Times New Roman" pitchFamily="18" charset="0"/>
              </a:rPr>
              <a:t>, used ropes and twines made of white jute from ancient times for household and other uses.</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b="1" dirty="0" smtClean="0">
                <a:latin typeface="Times New Roman" pitchFamily="18" charset="0"/>
                <a:cs typeface="Times New Roman" pitchFamily="18" charset="0"/>
              </a:rPr>
              <a:t>Tossa jute (</a:t>
            </a:r>
            <a:r>
              <a:rPr lang="en-US" b="1" i="1" dirty="0" smtClean="0">
                <a:latin typeface="Times New Roman" pitchFamily="18" charset="0"/>
                <a:cs typeface="Times New Roman" pitchFamily="18" charset="0"/>
              </a:rPr>
              <a:t>Corchorus olitorius</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en-US" sz="2400" dirty="0" smtClean="0"/>
              <a:t>    </a:t>
            </a:r>
          </a:p>
          <a:p>
            <a:pPr algn="just">
              <a:buNone/>
            </a:pPr>
            <a:r>
              <a:rPr lang="en-US" sz="2400" dirty="0" smtClean="0"/>
              <a:t>    </a:t>
            </a:r>
            <a:r>
              <a:rPr lang="en-US" sz="2400" dirty="0" smtClean="0">
                <a:latin typeface="Times New Roman" pitchFamily="18" charset="0"/>
                <a:cs typeface="Times New Roman" pitchFamily="18" charset="0"/>
              </a:rPr>
              <a:t>Tossa jute (</a:t>
            </a:r>
            <a:r>
              <a:rPr lang="en-US" sz="2400" dirty="0" smtClean="0">
                <a:latin typeface="Times New Roman" pitchFamily="18" charset="0"/>
                <a:cs typeface="Times New Roman" pitchFamily="18" charset="0"/>
                <a:hlinkClick r:id="rId6" tooltip="Corchorus olitorius"/>
              </a:rPr>
              <a:t>Corchorus olitorius</a:t>
            </a:r>
            <a:r>
              <a:rPr lang="en-US" sz="2400" dirty="0" smtClean="0">
                <a:latin typeface="Times New Roman" pitchFamily="18" charset="0"/>
                <a:cs typeface="Times New Roman" pitchFamily="18" charset="0"/>
              </a:rPr>
              <a:t>) is a variety thought to be native to </a:t>
            </a:r>
            <a:r>
              <a:rPr lang="en-US" sz="2400" dirty="0" smtClean="0">
                <a:latin typeface="Times New Roman" pitchFamily="18" charset="0"/>
                <a:cs typeface="Times New Roman" pitchFamily="18" charset="0"/>
                <a:hlinkClick r:id="rId4" tooltip="India"/>
              </a:rPr>
              <a:t>India</a:t>
            </a:r>
            <a:r>
              <a:rPr lang="en-US" sz="2400" dirty="0" smtClean="0">
                <a:latin typeface="Times New Roman" pitchFamily="18" charset="0"/>
                <a:cs typeface="Times New Roman" pitchFamily="18" charset="0"/>
              </a:rPr>
              <a:t>, which is also the world's top producer. It is used as an herb among Middle Eastern and African countries, who use the leaves that are used as an ingredient in a </a:t>
            </a:r>
            <a:r>
              <a:rPr lang="en-US" sz="2400" dirty="0" smtClean="0">
                <a:latin typeface="Times New Roman" pitchFamily="18" charset="0"/>
                <a:cs typeface="Times New Roman" pitchFamily="18" charset="0"/>
                <a:hlinkClick r:id="rId7" tooltip="Mucilage"/>
              </a:rPr>
              <a:t>mucilaginous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8" tooltip="Leaf vegetable"/>
              </a:rPr>
              <a:t>potherb</a:t>
            </a:r>
            <a:r>
              <a:rPr lang="en-US" sz="2400" dirty="0" smtClean="0">
                <a:latin typeface="Times New Roman" pitchFamily="18" charset="0"/>
                <a:cs typeface="Times New Roman" pitchFamily="18" charset="0"/>
              </a:rPr>
              <a:t> called "</a:t>
            </a:r>
            <a:r>
              <a:rPr lang="en-US" sz="2400" dirty="0" err="1" smtClean="0">
                <a:latin typeface="Times New Roman" pitchFamily="18" charset="0"/>
                <a:cs typeface="Times New Roman" pitchFamily="18" charset="0"/>
              </a:rPr>
              <a:t>molokhiya</a:t>
            </a:r>
            <a:r>
              <a:rPr lang="en-US" sz="2400" dirty="0" smtClean="0">
                <a:latin typeface="Times New Roman" pitchFamily="18" charset="0"/>
                <a:cs typeface="Times New Roman" pitchFamily="18" charset="0"/>
              </a:rPr>
              <a:t>”. It is very popular in some </a:t>
            </a:r>
            <a:r>
              <a:rPr lang="en-US" sz="2400" dirty="0" smtClean="0">
                <a:latin typeface="Times New Roman" pitchFamily="18" charset="0"/>
                <a:cs typeface="Times New Roman" pitchFamily="18" charset="0"/>
                <a:hlinkClick r:id="rId9" tooltip="Arab"/>
              </a:rPr>
              <a:t>Arab</a:t>
            </a:r>
            <a:r>
              <a:rPr lang="en-US" sz="2400" dirty="0" smtClean="0">
                <a:latin typeface="Times New Roman" pitchFamily="18" charset="0"/>
                <a:cs typeface="Times New Roman" pitchFamily="18" charset="0"/>
              </a:rPr>
              <a:t> countries such as </a:t>
            </a:r>
            <a:r>
              <a:rPr lang="en-US" sz="2400" dirty="0" smtClean="0">
                <a:latin typeface="Times New Roman" pitchFamily="18" charset="0"/>
                <a:cs typeface="Times New Roman" pitchFamily="18" charset="0"/>
                <a:hlinkClick r:id="rId10" tooltip="Egypt"/>
              </a:rPr>
              <a:t>Egypt</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11" tooltip="Jordan"/>
              </a:rPr>
              <a:t>Jordan</a:t>
            </a:r>
            <a:r>
              <a:rPr lang="en-US" sz="2400" dirty="0" smtClean="0">
                <a:latin typeface="Times New Roman" pitchFamily="18" charset="0"/>
                <a:cs typeface="Times New Roman" pitchFamily="18" charset="0"/>
              </a:rPr>
              <a:t>, and </a:t>
            </a:r>
            <a:r>
              <a:rPr lang="en-US" sz="2400" dirty="0" smtClean="0">
                <a:latin typeface="Times New Roman" pitchFamily="18" charset="0"/>
                <a:cs typeface="Times New Roman" pitchFamily="18" charset="0"/>
                <a:hlinkClick r:id="rId12" tooltip="Syria"/>
              </a:rPr>
              <a:t>Syria</a:t>
            </a:r>
            <a:r>
              <a:rPr lang="en-US" sz="2400" dirty="0" smtClean="0">
                <a:latin typeface="Times New Roman" pitchFamily="18" charset="0"/>
                <a:cs typeface="Times New Roman" pitchFamily="18" charset="0"/>
              </a:rPr>
              <a:t> as a soup-based dish, sometimes with meat over rice or </a:t>
            </a:r>
            <a:r>
              <a:rPr lang="en-US" sz="2400" dirty="0" smtClean="0">
                <a:latin typeface="Times New Roman" pitchFamily="18" charset="0"/>
                <a:cs typeface="Times New Roman" pitchFamily="18" charset="0"/>
                <a:hlinkClick r:id="rId13" tooltip="Lentil"/>
              </a:rPr>
              <a:t>lentils</a:t>
            </a:r>
            <a:r>
              <a:rPr lang="en-US" sz="2400" dirty="0" smtClean="0">
                <a:latin typeface="Times New Roman" pitchFamily="18" charset="0"/>
                <a:cs typeface="Times New Roman" pitchFamily="18" charset="0"/>
              </a:rPr>
              <a:t>. </a:t>
            </a:r>
          </a:p>
          <a:p>
            <a:pPr algn="just">
              <a:buFont typeface="Wingdings" pitchFamily="2" charset="2"/>
              <a:buChar char="ü"/>
            </a:pPr>
            <a:r>
              <a:rPr lang="en-US" sz="2400" dirty="0" smtClean="0">
                <a:latin typeface="Times New Roman" pitchFamily="18" charset="0"/>
                <a:cs typeface="Times New Roman" pitchFamily="18" charset="0"/>
              </a:rPr>
              <a:t>                                                                                             Continue…</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latin typeface="Times New Roman" pitchFamily="18" charset="0"/>
                <a:cs typeface="Times New Roman" pitchFamily="18" charset="0"/>
              </a:rPr>
              <a:t>Production of Jute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838200"/>
            <a:ext cx="8610600" cy="5791200"/>
          </a:xfrm>
        </p:spPr>
        <p:txBody>
          <a:bodyPr>
            <a:normAutofit/>
          </a:bodyPr>
          <a:lstStyle/>
          <a:p>
            <a:pPr algn="just"/>
            <a:r>
              <a:rPr lang="en-US" sz="2800" dirty="0" smtClean="0">
                <a:latin typeface="Times New Roman" pitchFamily="18" charset="0"/>
                <a:cs typeface="Times New Roman" pitchFamily="18" charset="0"/>
              </a:rPr>
              <a:t>Jute is a rain-fed crop with little need for fertilizer or pesticides. </a:t>
            </a:r>
          </a:p>
          <a:p>
            <a:pPr algn="just"/>
            <a:r>
              <a:rPr lang="en-US" sz="2800" dirty="0" smtClean="0">
                <a:latin typeface="Times New Roman" pitchFamily="18" charset="0"/>
                <a:cs typeface="Times New Roman" pitchFamily="18" charset="0"/>
              </a:rPr>
              <a:t>The production is concentrated in </a:t>
            </a:r>
            <a:r>
              <a:rPr lang="en-US" sz="2800" dirty="0" smtClean="0">
                <a:latin typeface="Times New Roman" pitchFamily="18" charset="0"/>
                <a:cs typeface="Times New Roman" pitchFamily="18" charset="0"/>
                <a:hlinkClick r:id="rId2" tooltip="India"/>
              </a:rPr>
              <a:t>India</a:t>
            </a:r>
            <a:r>
              <a:rPr lang="en-US" sz="2800" dirty="0" smtClean="0">
                <a:latin typeface="Times New Roman" pitchFamily="18" charset="0"/>
                <a:cs typeface="Times New Roman" pitchFamily="18" charset="0"/>
              </a:rPr>
              <a:t> and some in </a:t>
            </a:r>
            <a:r>
              <a:rPr lang="en-US" sz="2800" dirty="0" smtClean="0">
                <a:latin typeface="Times New Roman" pitchFamily="18" charset="0"/>
                <a:cs typeface="Times New Roman" pitchFamily="18" charset="0"/>
                <a:hlinkClick r:id="rId3" tooltip="Bangladesh"/>
              </a:rPr>
              <a:t>Bangladesh</a:t>
            </a:r>
            <a:r>
              <a:rPr lang="en-US" sz="2800" dirty="0" smtClean="0">
                <a:latin typeface="Times New Roman" pitchFamily="18" charset="0"/>
                <a:cs typeface="Times New Roman" pitchFamily="18" charset="0"/>
              </a:rPr>
              <a:t>, mainly Bengal. </a:t>
            </a:r>
          </a:p>
          <a:p>
            <a:pPr algn="just"/>
            <a:r>
              <a:rPr lang="en-US" sz="2800" dirty="0" smtClean="0">
                <a:latin typeface="Times New Roman" pitchFamily="18" charset="0"/>
                <a:cs typeface="Times New Roman" pitchFamily="18" charset="0"/>
              </a:rPr>
              <a:t>The jute fiber comes from the stem and ribbon (outer skin) of the jute plant. In the stripping process, non-fibrous matter is scraped off, then the workers dig in and grab the fibers from within the jute stem.</a:t>
            </a:r>
            <a:endParaRPr lang="en-US" sz="2800" baseline="300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2" tooltip="India"/>
              </a:rPr>
              <a:t>India</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4" tooltip="Pakistan"/>
              </a:rPr>
              <a:t>Pakistan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5" tooltip="China"/>
              </a:rPr>
              <a:t>China</a:t>
            </a:r>
            <a:r>
              <a:rPr lang="en-US" sz="2800" dirty="0" smtClean="0">
                <a:latin typeface="Times New Roman" pitchFamily="18" charset="0"/>
                <a:cs typeface="Times New Roman" pitchFamily="18" charset="0"/>
              </a:rPr>
              <a:t> are the large buyers of local jute while </a:t>
            </a:r>
            <a:r>
              <a:rPr lang="en-US" sz="2800" dirty="0" smtClean="0">
                <a:latin typeface="Times New Roman" pitchFamily="18" charset="0"/>
                <a:cs typeface="Times New Roman" pitchFamily="18" charset="0"/>
                <a:hlinkClick r:id="rId6" tooltip="United Kingdom"/>
              </a:rPr>
              <a:t>Britain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7" tooltip="Spain"/>
              </a:rPr>
              <a:t>Spain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8" tooltip="Ivory Coast"/>
              </a:rPr>
              <a:t>Ivory Coast</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9" tooltip="Germany"/>
              </a:rPr>
              <a:t>Germany</a:t>
            </a:r>
            <a:r>
              <a:rPr lang="en-US" sz="2800" dirty="0" smtClean="0">
                <a:latin typeface="Times New Roman" pitchFamily="18" charset="0"/>
                <a:cs typeface="Times New Roman" pitchFamily="18" charset="0"/>
              </a:rPr>
              <a:t> and </a:t>
            </a:r>
            <a:r>
              <a:rPr lang="en-US" sz="2800" dirty="0" smtClean="0">
                <a:latin typeface="Times New Roman" pitchFamily="18" charset="0"/>
                <a:cs typeface="Times New Roman" pitchFamily="18" charset="0"/>
                <a:hlinkClick r:id="rId10" tooltip="Brazil"/>
              </a:rPr>
              <a:t>Brazil</a:t>
            </a:r>
            <a:r>
              <a:rPr lang="en-US" sz="2800" dirty="0" smtClean="0">
                <a:latin typeface="Times New Roman" pitchFamily="18" charset="0"/>
                <a:cs typeface="Times New Roman" pitchFamily="18" charset="0"/>
              </a:rPr>
              <a:t> also import raw jute from </a:t>
            </a:r>
            <a:r>
              <a:rPr lang="en-US" sz="2800" dirty="0" smtClean="0">
                <a:latin typeface="Times New Roman" pitchFamily="18" charset="0"/>
                <a:cs typeface="Times New Roman" pitchFamily="18" charset="0"/>
                <a:hlinkClick r:id="rId3" tooltip="Bangladesh"/>
              </a:rPr>
              <a:t>Bangladesh</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India is the world's largest jute growing country.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737064"/>
          </a:xfrm>
        </p:spPr>
        <p:txBody>
          <a:bodyPr>
            <a:normAutofit/>
          </a:bodyPr>
          <a:lstStyle/>
          <a:p>
            <a:pPr algn="ctr"/>
            <a:r>
              <a:rPr lang="en-US" sz="3600" b="1" dirty="0" smtClean="0">
                <a:latin typeface="Times New Roman" pitchFamily="18" charset="0"/>
                <a:cs typeface="Times New Roman" pitchFamily="18" charset="0"/>
              </a:rPr>
              <a:t>Basic Requirements for Jute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610600" cy="5562600"/>
          </a:xfrm>
        </p:spPr>
        <p:txBody>
          <a:bodyPr>
            <a:noAutofit/>
          </a:bodyPr>
          <a:lstStyle/>
          <a:p>
            <a:pPr algn="just">
              <a:lnSpc>
                <a:spcPct val="150000"/>
              </a:lnSpc>
            </a:pPr>
            <a:r>
              <a:rPr lang="en-US" sz="2400" dirty="0" smtClean="0">
                <a:latin typeface="Times New Roman" pitchFamily="18" charset="0"/>
                <a:cs typeface="Times New Roman" pitchFamily="18" charset="0"/>
              </a:rPr>
              <a:t>Jute is a rain-fed crop with little need for fertilizer or pesticides. </a:t>
            </a:r>
          </a:p>
          <a:p>
            <a:pPr algn="just">
              <a:lnSpc>
                <a:spcPct val="150000"/>
              </a:lnSpc>
            </a:pPr>
            <a:r>
              <a:rPr lang="en-US" sz="2400" dirty="0" smtClean="0">
                <a:latin typeface="Times New Roman" pitchFamily="18" charset="0"/>
                <a:cs typeface="Times New Roman" pitchFamily="18" charset="0"/>
              </a:rPr>
              <a:t>Jute needs a plain </a:t>
            </a:r>
            <a:r>
              <a:rPr lang="en-US" sz="2400" dirty="0" smtClean="0">
                <a:latin typeface="Times New Roman" pitchFamily="18" charset="0"/>
                <a:cs typeface="Times New Roman" pitchFamily="18" charset="0"/>
                <a:hlinkClick r:id="rId2" tooltip="Alluvial"/>
              </a:rPr>
              <a:t>alluvial</a:t>
            </a:r>
            <a:r>
              <a:rPr lang="en-US" sz="2400" dirty="0" smtClean="0">
                <a:latin typeface="Times New Roman" pitchFamily="18" charset="0"/>
                <a:cs typeface="Times New Roman" pitchFamily="18" charset="0"/>
              </a:rPr>
              <a:t> soil and standing water. </a:t>
            </a:r>
          </a:p>
          <a:p>
            <a:pPr algn="just">
              <a:lnSpc>
                <a:spcPct val="150000"/>
              </a:lnSpc>
            </a:pPr>
            <a:r>
              <a:rPr lang="en-US" sz="2400" dirty="0" smtClean="0">
                <a:latin typeface="Times New Roman" pitchFamily="18" charset="0"/>
                <a:cs typeface="Times New Roman" pitchFamily="18" charset="0"/>
              </a:rPr>
              <a:t>The suitable climate for growing jute (warm and wet climate) is offered by the </a:t>
            </a:r>
            <a:r>
              <a:rPr lang="en-US" sz="2400" dirty="0" smtClean="0">
                <a:latin typeface="Times New Roman" pitchFamily="18" charset="0"/>
                <a:cs typeface="Times New Roman" pitchFamily="18" charset="0"/>
                <a:hlinkClick r:id="rId3" tooltip="Monsoon"/>
              </a:rPr>
              <a:t>monsoon</a:t>
            </a:r>
            <a:r>
              <a:rPr lang="en-US" sz="2400" dirty="0" smtClean="0">
                <a:latin typeface="Times New Roman" pitchFamily="18" charset="0"/>
                <a:cs typeface="Times New Roman" pitchFamily="18" charset="0"/>
              </a:rPr>
              <a:t> climate during the monsoon season. </a:t>
            </a:r>
          </a:p>
          <a:p>
            <a:pPr algn="just">
              <a:lnSpc>
                <a:spcPct val="150000"/>
              </a:lnSpc>
            </a:pPr>
            <a:r>
              <a:rPr lang="en-US" sz="2400" dirty="0" smtClean="0">
                <a:latin typeface="Times New Roman" pitchFamily="18" charset="0"/>
                <a:cs typeface="Times New Roman" pitchFamily="18" charset="0"/>
              </a:rPr>
              <a:t>Temperatures from 20˚C to 40˚C and relative humidity of 70%–80% are favorable for successful cultivation.</a:t>
            </a:r>
          </a:p>
          <a:p>
            <a:pPr algn="just">
              <a:lnSpc>
                <a:spcPct val="150000"/>
              </a:lnSpc>
            </a:pPr>
            <a:r>
              <a:rPr lang="en-US" sz="2400" dirty="0" smtClean="0">
                <a:latin typeface="Times New Roman" pitchFamily="18" charset="0"/>
                <a:cs typeface="Times New Roman" pitchFamily="18" charset="0"/>
              </a:rPr>
              <a:t>Jute requires 5–8 cm of rainfall weekly and more during the sowing period.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a:bodyPr>
          <a:lstStyle/>
          <a:p>
            <a:pPr>
              <a:buNone/>
            </a:pPr>
            <a:r>
              <a:rPr lang="en-US" b="1" dirty="0" smtClean="0">
                <a:latin typeface="Times New Roman" pitchFamily="18" charset="0"/>
                <a:cs typeface="Times New Roman" pitchFamily="18" charset="0"/>
              </a:rPr>
              <a:t>Selection of soil:</a:t>
            </a:r>
          </a:p>
          <a:p>
            <a:pPr algn="just">
              <a:buNone/>
            </a:pPr>
            <a:r>
              <a:rPr lang="en-US" sz="24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Clay loam or the sandy loam soil is most favorable for growing jute. Too much of rain and water logging can harm jute plants. The gray colored alluvial soil consisting salt formed by annual flood is best for jute plantation.</a:t>
            </a:r>
          </a:p>
          <a:p>
            <a:pPr lvl="0"/>
            <a:r>
              <a:rPr lang="en-US" sz="2800" dirty="0" smtClean="0">
                <a:latin typeface="Times New Roman" pitchFamily="18" charset="0"/>
                <a:cs typeface="Times New Roman" pitchFamily="18" charset="0"/>
              </a:rPr>
              <a:t>Alluvial sandy loam, clay loamy soils are best suited for jute production. </a:t>
            </a:r>
          </a:p>
          <a:p>
            <a:pPr lvl="0"/>
            <a:r>
              <a:rPr lang="en-US" sz="2800" dirty="0" smtClean="0">
                <a:latin typeface="Times New Roman" pitchFamily="18" charset="0"/>
                <a:cs typeface="Times New Roman" pitchFamily="18" charset="0"/>
              </a:rPr>
              <a:t>Capsularis jute can grow even in standing water especially towards the latter part of its growth. </a:t>
            </a:r>
          </a:p>
          <a:p>
            <a:r>
              <a:rPr lang="en-US" sz="2800" dirty="0" smtClean="0">
                <a:latin typeface="Times New Roman" pitchFamily="18" charset="0"/>
                <a:cs typeface="Times New Roman" pitchFamily="18" charset="0"/>
              </a:rPr>
              <a:t>Olitorius jute will not thrive in standing water. The latter is more drought resistant and is therefore grown on lighter soils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248400"/>
          </a:xfrm>
        </p:spPr>
        <p:txBody>
          <a:bodyPr>
            <a:normAutofit/>
          </a:bodyPr>
          <a:lstStyle/>
          <a:p>
            <a:pPr algn="just"/>
            <a:r>
              <a:rPr lang="en-US" b="1" dirty="0" smtClean="0">
                <a:latin typeface="Times New Roman" pitchFamily="18" charset="0"/>
                <a:cs typeface="Times New Roman" pitchFamily="18" charset="0"/>
              </a:rPr>
              <a:t>Time of sowing:</a:t>
            </a:r>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In high and mid lands, with the first rain shower in March or April the jute sowing season starts and continues till June in some western belt.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Seed bed preparation:</a:t>
            </a:r>
          </a:p>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Jute can be grown on all types of soils. Four to five cultivation followed by planking is given to prepare the seedbed. Fine tilth is required since the seeds are very small. </a:t>
            </a:r>
          </a:p>
          <a:p>
            <a:pPr algn="just">
              <a:buNone/>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329</TotalTime>
  <Words>1888</Words>
  <Application>Microsoft Office PowerPoint</Application>
  <PresentationFormat>On-screen Show (4:3)</PresentationFormat>
  <Paragraphs>152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Foundry</vt:lpstr>
      <vt:lpstr>Production technology of Jute </vt:lpstr>
      <vt:lpstr>PowerPoint Presentation</vt:lpstr>
      <vt:lpstr>Introduction</vt:lpstr>
      <vt:lpstr>History of Jute</vt:lpstr>
      <vt:lpstr>Types of Jute</vt:lpstr>
      <vt:lpstr>Production of Jute</vt:lpstr>
      <vt:lpstr>Basic Requirements for Jute</vt:lpstr>
      <vt:lpstr>PowerPoint Presentation</vt:lpstr>
      <vt:lpstr>PowerPoint Presentation</vt:lpstr>
      <vt:lpstr>PowerPoint Presentation</vt:lpstr>
      <vt:lpstr>Top dressing of fertilizers</vt:lpstr>
      <vt:lpstr>PowerPoint Presentation</vt:lpstr>
      <vt:lpstr>Weed management:</vt:lpstr>
      <vt:lpstr>Harvesting of jute:</vt:lpstr>
      <vt:lpstr>Extraction of jute fiber/ Retting</vt:lpstr>
      <vt:lpstr>PowerPoint Presentation</vt:lpstr>
      <vt:lpstr>Retting</vt:lpstr>
      <vt:lpstr>PowerPoint Presentation</vt:lpstr>
      <vt:lpstr>Basic Jute products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In Relation To Changing Climatic Scenario</dc:title>
  <dc:creator>Administrator</dc:creator>
  <cp:lastModifiedBy>Microsoft</cp:lastModifiedBy>
  <cp:revision>103</cp:revision>
  <dcterms:created xsi:type="dcterms:W3CDTF">2006-08-16T00:00:00Z</dcterms:created>
  <dcterms:modified xsi:type="dcterms:W3CDTF">2014-02-07T06:26:42Z</dcterms:modified>
</cp:coreProperties>
</file>