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58" r:id="rId3"/>
    <p:sldId id="260" r:id="rId4"/>
    <p:sldId id="261" r:id="rId5"/>
    <p:sldId id="262" r:id="rId6"/>
    <p:sldId id="263" r:id="rId7"/>
    <p:sldId id="264" r:id="rId8"/>
    <p:sldId id="265" r:id="rId9"/>
    <p:sldId id="266" r:id="rId10"/>
    <p:sldId id="267" r:id="rId11"/>
    <p:sldId id="268" r:id="rId12"/>
    <p:sldId id="270" r:id="rId13"/>
    <p:sldId id="271" r:id="rId14"/>
    <p:sldId id="276" r:id="rId15"/>
    <p:sldId id="277" r:id="rId16"/>
    <p:sldId id="278" r:id="rId17"/>
    <p:sldId id="279" r:id="rId18"/>
    <p:sldId id="280" r:id="rId19"/>
    <p:sldId id="281" r:id="rId20"/>
    <p:sldId id="282" r:id="rId21"/>
    <p:sldId id="283" r:id="rId22"/>
    <p:sldId id="284" r:id="rId23"/>
    <p:sldId id="287" r:id="rId24"/>
    <p:sldId id="288" r:id="rId25"/>
    <p:sldId id="289" r:id="rId26"/>
    <p:sldId id="290" r:id="rId27"/>
    <p:sldId id="291" r:id="rId28"/>
    <p:sldId id="292" r:id="rId29"/>
    <p:sldId id="293" r:id="rId30"/>
    <p:sldId id="294" r:id="rId31"/>
    <p:sldId id="295" r:id="rId32"/>
    <p:sldId id="296" r:id="rId33"/>
    <p:sldId id="297" r:id="rId34"/>
    <p:sldId id="298" r:id="rId35"/>
    <p:sldId id="299" r:id="rId36"/>
    <p:sldId id="301" r:id="rId37"/>
    <p:sldId id="303" r:id="rId38"/>
    <p:sldId id="304" r:id="rId39"/>
    <p:sldId id="305" r:id="rId40"/>
    <p:sldId id="306" r:id="rId41"/>
    <p:sldId id="307" r:id="rId42"/>
    <p:sldId id="308" r:id="rId43"/>
    <p:sldId id="309" r:id="rId44"/>
    <p:sldId id="310" r:id="rId45"/>
    <p:sldId id="311" r:id="rId46"/>
    <p:sldId id="312" r:id="rId47"/>
    <p:sldId id="313" r:id="rId48"/>
    <p:sldId id="314" r:id="rId49"/>
    <p:sldId id="316" r:id="rId50"/>
    <p:sldId id="318" r:id="rId51"/>
    <p:sldId id="324" r:id="rId52"/>
    <p:sldId id="325" r:id="rId53"/>
    <p:sldId id="326" r:id="rId54"/>
    <p:sldId id="327" r:id="rId55"/>
    <p:sldId id="328" r:id="rId56"/>
    <p:sldId id="329" r:id="rId5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0" d="100"/>
          <a:sy n="60" d="100"/>
        </p:scale>
        <p:origin x="78"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DF0501-6610-46C4-B023-5C2CBD7157B9}"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77BF6A-B3BD-49EB-B87C-CDABEDFE089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DF0501-6610-46C4-B023-5C2CBD7157B9}"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77BF6A-B3BD-49EB-B87C-CDABEDFE089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DF0501-6610-46C4-B023-5C2CBD7157B9}"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77BF6A-B3BD-49EB-B87C-CDABEDFE089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DF0501-6610-46C4-B023-5C2CBD7157B9}"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77BF6A-B3BD-49EB-B87C-CDABEDFE089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DF0501-6610-46C4-B023-5C2CBD7157B9}" type="datetimeFigureOut">
              <a:rPr lang="en-US" smtClean="0"/>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77BF6A-B3BD-49EB-B87C-CDABEDFE089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DF0501-6610-46C4-B023-5C2CBD7157B9}" type="datetimeFigureOut">
              <a:rPr lang="en-US" smtClean="0"/>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77BF6A-B3BD-49EB-B87C-CDABEDFE089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DF0501-6610-46C4-B023-5C2CBD7157B9}" type="datetimeFigureOut">
              <a:rPr lang="en-US" smtClean="0"/>
              <a:t>5/5/2020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77BF6A-B3BD-49EB-B87C-CDABEDFE089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DF0501-6610-46C4-B023-5C2CBD7157B9}" type="datetimeFigureOut">
              <a:rPr lang="en-US" smtClean="0"/>
              <a:t>5/5/2020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77BF6A-B3BD-49EB-B87C-CDABEDFE089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DF0501-6610-46C4-B023-5C2CBD7157B9}" type="datetimeFigureOut">
              <a:rPr lang="en-US" smtClean="0"/>
              <a:t>5/5/2020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77BF6A-B3BD-49EB-B87C-CDABEDFE089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DF0501-6610-46C4-B023-5C2CBD7157B9}" type="datetimeFigureOut">
              <a:rPr lang="en-US" smtClean="0"/>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77BF6A-B3BD-49EB-B87C-CDABEDFE089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DF0501-6610-46C4-B023-5C2CBD7157B9}" type="datetimeFigureOut">
              <a:rPr lang="en-US" smtClean="0"/>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77BF6A-B3BD-49EB-B87C-CDABEDFE089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DF0501-6610-46C4-B023-5C2CBD7157B9}" type="datetimeFigureOut">
              <a:rPr lang="en-US" smtClean="0"/>
              <a:t>5/5/2020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77BF6A-B3BD-49EB-B87C-CDABEDFE089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a:latin typeface="Times New Roman" panose="02020603050405020304" pitchFamily="18" charset="0"/>
                <a:cs typeface="Times New Roman" panose="02020603050405020304" pitchFamily="18" charset="0"/>
              </a:rPr>
              <a:t>Social </a:t>
            </a:r>
            <a:r>
              <a:rPr lang="en-US" sz="5400" dirty="0" smtClean="0">
                <a:latin typeface="Times New Roman" panose="02020603050405020304" pitchFamily="18" charset="0"/>
                <a:cs typeface="Times New Roman" panose="02020603050405020304" pitchFamily="18" charset="0"/>
              </a:rPr>
              <a:t>psychology</a:t>
            </a:r>
            <a:br>
              <a:rPr lang="en-US" sz="5400" dirty="0" smtClean="0">
                <a:latin typeface="Times New Roman" panose="02020603050405020304" pitchFamily="18" charset="0"/>
                <a:cs typeface="Times New Roman" panose="02020603050405020304" pitchFamily="18" charset="0"/>
              </a:rPr>
            </a:br>
            <a:r>
              <a:rPr lang="en-US" sz="5400" dirty="0" smtClean="0">
                <a:latin typeface="Times New Roman" panose="02020603050405020304" pitchFamily="18" charset="0"/>
                <a:cs typeface="Times New Roman" panose="02020603050405020304" pitchFamily="18" charset="0"/>
              </a:rPr>
              <a:t>ENG-110</a:t>
            </a:r>
            <a:endParaRPr lang="en-US" sz="5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a:latin typeface="Times New Roman" panose="02020603050405020304" pitchFamily="18" charset="0"/>
                <a:cs typeface="Times New Roman" panose="02020603050405020304" pitchFamily="18" charset="0"/>
              </a:rPr>
              <a:t>Reasons Of Fundamental Attribution Bias </a:t>
            </a:r>
          </a:p>
        </p:txBody>
      </p:sp>
      <p:sp>
        <p:nvSpPr>
          <p:cNvPr id="3" name="Content Placeholder 2"/>
          <p:cNvSpPr>
            <a:spLocks noGrp="1"/>
          </p:cNvSpPr>
          <p:nvPr>
            <p:ph idx="1"/>
          </p:nvPr>
        </p:nvSpPr>
        <p:spPr/>
        <p:txBody>
          <a:bodyPr>
            <a:normAutofit/>
          </a:bodyPr>
          <a:lstStyle/>
          <a:p>
            <a:pPr algn="just"/>
            <a:r>
              <a:rPr lang="en-US" sz="3600" dirty="0">
                <a:latin typeface="Times New Roman" panose="02020603050405020304" pitchFamily="18" charset="0"/>
                <a:cs typeface="Times New Roman" panose="02020603050405020304" pitchFamily="18" charset="0"/>
              </a:rPr>
              <a:t>Situational pressures may not be readily</a:t>
            </a:r>
          </a:p>
          <a:p>
            <a:pPr algn="just">
              <a:buNone/>
            </a:pPr>
            <a:r>
              <a:rPr lang="en-US" sz="3600" dirty="0">
                <a:latin typeface="Times New Roman" panose="02020603050405020304" pitchFamily="18" charset="0"/>
                <a:cs typeface="Times New Roman" panose="02020603050405020304" pitchFamily="18" charset="0"/>
              </a:rPr>
              <a:t>   apparent to an observer. Attributing others’ behavior to their dispositions is a relatively effortless, almost automatic process, whereas explaining people’s behavior in terms of situational factors requires more thought and effort.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Example </a:t>
            </a:r>
          </a:p>
        </p:txBody>
      </p:sp>
      <p:sp>
        <p:nvSpPr>
          <p:cNvPr id="3" name="Content Placeholder 2"/>
          <p:cNvSpPr>
            <a:spLocks noGrp="1"/>
          </p:cNvSpPr>
          <p:nvPr>
            <p:ph idx="1"/>
          </p:nvPr>
        </p:nvSpPr>
        <p:spPr>
          <a:xfrm>
            <a:off x="838200" y="1494155"/>
            <a:ext cx="10515600" cy="4381500"/>
          </a:xfrm>
        </p:spPr>
        <p:txBody>
          <a:bodyPr>
            <a:noAutofit/>
          </a:bodyPr>
          <a:lstStyle/>
          <a:p>
            <a:pPr algn="just"/>
            <a:r>
              <a:rPr lang="en-US" sz="3600" dirty="0">
                <a:latin typeface="Times New Roman" panose="02020603050405020304" pitchFamily="18" charset="0"/>
                <a:cs typeface="Times New Roman" panose="02020603050405020304" pitchFamily="18" charset="0"/>
              </a:rPr>
              <a:t>When someone cuts us off while driving, we immediately think the driver is a ‘self-centered jerk’, who has no regard for anyone on the road. We do not hesitate even for a moment to label the driver as a bad person. On the other hand, when we cut someone off in traffic, we come up with excuses to validate our actions. While we tend to judge the other driver’s behavior to his personality or dispositional traits, we tend to blame the situational factors for our own actions.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Example # 2</a:t>
            </a:r>
          </a:p>
        </p:txBody>
      </p:sp>
      <p:sp>
        <p:nvSpPr>
          <p:cNvPr id="3" name="Content Placeholder 2"/>
          <p:cNvSpPr>
            <a:spLocks noGrp="1"/>
          </p:cNvSpPr>
          <p:nvPr>
            <p:ph idx="1"/>
          </p:nvPr>
        </p:nvSpPr>
        <p:spPr/>
        <p:txBody>
          <a:bodyPr>
            <a:normAutofit/>
          </a:bodyPr>
          <a:lstStyle/>
          <a:p>
            <a:pPr algn="just"/>
            <a:r>
              <a:rPr lang="en-US" sz="3600" dirty="0">
                <a:latin typeface="Times New Roman" panose="02020603050405020304" pitchFamily="18" charset="0"/>
                <a:cs typeface="Times New Roman" panose="02020603050405020304" pitchFamily="18" charset="0"/>
              </a:rPr>
              <a:t>we are more likely to jump to the conclusion that someone who is often late to work is too lazy to take an earlier bus (a dispositional cause) than to assume that the lateness is due to situational factors, such as the bus always running behind schedule.</a:t>
            </a:r>
          </a:p>
          <a:p>
            <a:pPr algn="just"/>
            <a:endParaRPr lang="en-US" sz="3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381001"/>
            <a:ext cx="8229600" cy="5745163"/>
          </a:xfrm>
        </p:spPr>
        <p:txBody>
          <a:bodyPr>
            <a:normAutofit/>
          </a:bodyPr>
          <a:lstStyle/>
          <a:p>
            <a:pPr algn="just"/>
            <a:r>
              <a:rPr lang="en-US" sz="3600" dirty="0">
                <a:latin typeface="Times New Roman" panose="02020603050405020304" pitchFamily="18" charset="0"/>
                <a:cs typeface="Times New Roman" panose="02020603050405020304" pitchFamily="18" charset="0"/>
              </a:rPr>
              <a:t>So, observers are often unaware of historical and situational considerations such as these, so they tend to make internal attributions for another’s behavior. </a:t>
            </a:r>
          </a:p>
          <a:p>
            <a:pPr algn="just"/>
            <a:r>
              <a:rPr lang="en-US" sz="3600" dirty="0">
                <a:latin typeface="Times New Roman" panose="02020603050405020304" pitchFamily="18" charset="0"/>
                <a:cs typeface="Times New Roman" panose="02020603050405020304" pitchFamily="18" charset="0"/>
              </a:rPr>
              <a:t>In general, then, actors favor external attributions for their behavior, whereas observers are more likely to explain the same behavior with internal attributions.</a:t>
            </a:r>
          </a:p>
          <a:p>
            <a:pPr algn="just"/>
            <a:endParaRPr lang="en-US" sz="3600"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Self-Serving Bias</a:t>
            </a:r>
          </a:p>
        </p:txBody>
      </p:sp>
      <p:sp>
        <p:nvSpPr>
          <p:cNvPr id="3" name="Content Placeholder 2"/>
          <p:cNvSpPr>
            <a:spLocks noGrp="1"/>
          </p:cNvSpPr>
          <p:nvPr>
            <p:ph idx="1"/>
          </p:nvPr>
        </p:nvSpPr>
        <p:spPr/>
        <p:txBody>
          <a:bodyPr>
            <a:noAutofit/>
          </a:bodyPr>
          <a:lstStyle/>
          <a:p>
            <a:pPr algn="just"/>
            <a:r>
              <a:rPr lang="en-US" sz="3600" dirty="0">
                <a:latin typeface="Times New Roman" panose="02020603050405020304" pitchFamily="18" charset="0"/>
                <a:cs typeface="Times New Roman" panose="02020603050405020304" pitchFamily="18" charset="0"/>
              </a:rPr>
              <a:t>The self-serving bias is the tendency to attribute one’s successes to personal factors and one’s failures to situational factors.</a:t>
            </a:r>
          </a:p>
          <a:p>
            <a:pPr algn="just"/>
            <a:r>
              <a:rPr lang="en-US" sz="3600" dirty="0">
                <a:latin typeface="Times New Roman" panose="02020603050405020304" pitchFamily="18" charset="0"/>
                <a:cs typeface="Times New Roman" panose="02020603050405020304" pitchFamily="18" charset="0"/>
              </a:rPr>
              <a:t>The self-serving bias in attribution comes into play when people attempt to explain success and failure.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3600" dirty="0">
                <a:latin typeface="Times New Roman" panose="02020603050405020304" pitchFamily="18" charset="0"/>
                <a:cs typeface="Times New Roman" panose="02020603050405020304" pitchFamily="18" charset="0"/>
              </a:rPr>
              <a:t>This bias may either strengthen or weaken one’s normal </a:t>
            </a:r>
            <a:r>
              <a:rPr lang="en-US" sz="3600" dirty="0" err="1">
                <a:latin typeface="Times New Roman" panose="02020603050405020304" pitchFamily="18" charset="0"/>
                <a:cs typeface="Times New Roman" panose="02020603050405020304" pitchFamily="18" charset="0"/>
              </a:rPr>
              <a:t>attributional</a:t>
            </a:r>
            <a:r>
              <a:rPr lang="en-US" sz="3600" dirty="0">
                <a:latin typeface="Times New Roman" panose="02020603050405020304" pitchFamily="18" charset="0"/>
                <a:cs typeface="Times New Roman" panose="02020603050405020304" pitchFamily="18" charset="0"/>
              </a:rPr>
              <a:t> tendencies, depending on whether one is trying to explain positive or negative outcomes.</a:t>
            </a:r>
          </a:p>
          <a:p>
            <a:pPr algn="just"/>
            <a:endParaRPr lang="en-US" sz="3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3600" dirty="0">
                <a:latin typeface="Times New Roman" panose="02020603050405020304" pitchFamily="18" charset="0"/>
                <a:cs typeface="Times New Roman" panose="02020603050405020304" pitchFamily="18" charset="0"/>
              </a:rPr>
              <a:t>In explaining failure, the usual actor-observer biases are apparent. Actors tend to make external attributions, blaming their failures on unfavorable situational factors, while observers are more likely to attribute the same failures to the actors’ personal shortcomings.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Example </a:t>
            </a:r>
          </a:p>
        </p:txBody>
      </p:sp>
      <p:sp>
        <p:nvSpPr>
          <p:cNvPr id="3" name="Content Placeholder 2"/>
          <p:cNvSpPr>
            <a:spLocks noGrp="1"/>
          </p:cNvSpPr>
          <p:nvPr>
            <p:ph idx="1"/>
          </p:nvPr>
        </p:nvSpPr>
        <p:spPr/>
        <p:txBody>
          <a:bodyPr>
            <a:noAutofit/>
          </a:bodyPr>
          <a:lstStyle/>
          <a:p>
            <a:pPr algn="just"/>
            <a:r>
              <a:rPr lang="en-US" sz="3600" dirty="0">
                <a:latin typeface="Times New Roman" panose="02020603050405020304" pitchFamily="18" charset="0"/>
                <a:cs typeface="Times New Roman" panose="02020603050405020304" pitchFamily="18" charset="0"/>
              </a:rPr>
              <a:t>If you fail an exam, you may place the blame on the poorly constructed test items, lousy teaching, distractions in the hallway, or a bad week at work (all external attributions). </a:t>
            </a:r>
          </a:p>
          <a:p>
            <a:pPr algn="just"/>
            <a:r>
              <a:rPr lang="en-US" sz="3600" dirty="0">
                <a:latin typeface="Times New Roman" panose="02020603050405020304" pitchFamily="18" charset="0"/>
                <a:cs typeface="Times New Roman" panose="02020603050405020304" pitchFamily="18" charset="0"/>
              </a:rPr>
              <a:t>However, an observer is more likely to attribute your failure to your lack of ability or lack of study (both internal attribution).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762001"/>
            <a:ext cx="8229600" cy="5364163"/>
          </a:xfrm>
        </p:spPr>
        <p:txBody>
          <a:bodyPr>
            <a:normAutofit/>
          </a:bodyPr>
          <a:lstStyle/>
          <a:p>
            <a:pPr algn="just"/>
            <a:r>
              <a:rPr lang="en-US" sz="3600" dirty="0">
                <a:latin typeface="Times New Roman" panose="02020603050405020304" pitchFamily="18" charset="0"/>
                <a:cs typeface="Times New Roman" panose="02020603050405020304" pitchFamily="18" charset="0"/>
              </a:rPr>
              <a:t>In explaining success, the usual actor-observer differences are reversed to some degree. </a:t>
            </a:r>
          </a:p>
          <a:p>
            <a:pPr algn="just"/>
            <a:r>
              <a:rPr lang="en-US" sz="3600" dirty="0">
                <a:latin typeface="Times New Roman" panose="02020603050405020304" pitchFamily="18" charset="0"/>
                <a:cs typeface="Times New Roman" panose="02020603050405020304" pitchFamily="18" charset="0"/>
              </a:rPr>
              <a:t>Example </a:t>
            </a:r>
          </a:p>
          <a:p>
            <a:pPr algn="just"/>
            <a:r>
              <a:rPr lang="en-US" sz="3600" dirty="0">
                <a:latin typeface="Times New Roman" panose="02020603050405020304" pitchFamily="18" charset="0"/>
                <a:cs typeface="Times New Roman" panose="02020603050405020304" pitchFamily="18" charset="0"/>
              </a:rPr>
              <a:t>If you get a high exam score, you’ll probably make an internal attribution and point to your ability or your hard work, whereas observers are more likely to assume that the test was easy.</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Halo Effect</a:t>
            </a:r>
          </a:p>
        </p:txBody>
      </p:sp>
      <p:sp>
        <p:nvSpPr>
          <p:cNvPr id="3" name="Content Placeholder 2"/>
          <p:cNvSpPr>
            <a:spLocks noGrp="1"/>
          </p:cNvSpPr>
          <p:nvPr>
            <p:ph idx="1"/>
          </p:nvPr>
        </p:nvSpPr>
        <p:spPr/>
        <p:txBody>
          <a:bodyPr>
            <a:normAutofit fontScale="92500" lnSpcReduction="10000"/>
          </a:bodyPr>
          <a:lstStyle/>
          <a:p>
            <a:pPr algn="just"/>
            <a:r>
              <a:rPr lang="en-US" sz="5100" dirty="0">
                <a:latin typeface="Times New Roman" panose="02020603050405020304" pitchFamily="18" charset="0"/>
                <a:cs typeface="Times New Roman" panose="02020603050405020304" pitchFamily="18" charset="0"/>
              </a:rPr>
              <a:t>Halo effect is  a phenomenon in which an initial understanding that a person has positive traits is used to infer other uniformly positive characteristics and an initial understanding that a person has negative traits is used to infer other uniformly negative characteristics</a:t>
            </a:r>
            <a:r>
              <a:rPr lang="en-US" sz="5800" dirty="0">
                <a:latin typeface="Times New Roman" panose="02020603050405020304" pitchFamily="18" charset="0"/>
                <a:cs typeface="Times New Roman" panose="02020603050405020304" pitchFamily="18" charset="0"/>
              </a:rPr>
              <a:t>.</a:t>
            </a:r>
            <a:endParaRPr lang="en-US" sz="5800" i="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i="1" dirty="0">
                <a:latin typeface="Times New Roman" panose="02020603050405020304" pitchFamily="18" charset="0"/>
                <a:cs typeface="Times New Roman" panose="02020603050405020304" pitchFamily="18" charset="0"/>
              </a:rPr>
              <a:t/>
            </a:r>
            <a:br>
              <a:rPr lang="en-US" sz="4800" b="1" i="1" dirty="0">
                <a:latin typeface="Times New Roman" panose="02020603050405020304" pitchFamily="18" charset="0"/>
                <a:cs typeface="Times New Roman" panose="02020603050405020304" pitchFamily="18" charset="0"/>
              </a:rPr>
            </a:br>
            <a:r>
              <a:rPr lang="en-US" sz="4800" b="1" i="1" dirty="0">
                <a:latin typeface="Times New Roman" panose="02020603050405020304" pitchFamily="18" charset="0"/>
                <a:cs typeface="Times New Roman" panose="02020603050405020304" pitchFamily="18" charset="0"/>
              </a:rPr>
              <a:t/>
            </a:r>
            <a:br>
              <a:rPr lang="en-US" sz="4800" b="1" i="1" dirty="0">
                <a:latin typeface="Times New Roman" panose="02020603050405020304" pitchFamily="18" charset="0"/>
                <a:cs typeface="Times New Roman" panose="02020603050405020304" pitchFamily="18" charset="0"/>
              </a:rPr>
            </a:br>
            <a:r>
              <a:rPr lang="en-US" sz="4800" dirty="0">
                <a:latin typeface="Times New Roman" panose="02020603050405020304" pitchFamily="18" charset="0"/>
                <a:cs typeface="Times New Roman" panose="02020603050405020304" pitchFamily="18" charset="0"/>
              </a:rPr>
              <a:t>Attribution: Understanding</a:t>
            </a:r>
            <a:br>
              <a:rPr lang="en-US" sz="4800" dirty="0">
                <a:latin typeface="Times New Roman" panose="02020603050405020304" pitchFamily="18" charset="0"/>
                <a:cs typeface="Times New Roman" panose="02020603050405020304" pitchFamily="18" charset="0"/>
              </a:rPr>
            </a:br>
            <a:r>
              <a:rPr lang="en-US" sz="4800" dirty="0">
                <a:latin typeface="Times New Roman" panose="02020603050405020304" pitchFamily="18" charset="0"/>
                <a:cs typeface="Times New Roman" panose="02020603050405020304" pitchFamily="18" charset="0"/>
              </a:rPr>
              <a:t>the causes of behavior</a:t>
            </a:r>
          </a:p>
        </p:txBody>
      </p:sp>
      <p:sp>
        <p:nvSpPr>
          <p:cNvPr id="3" name="Content Placeholder 2"/>
          <p:cNvSpPr>
            <a:spLocks noGrp="1"/>
          </p:cNvSpPr>
          <p:nvPr>
            <p:ph idx="1"/>
          </p:nvPr>
        </p:nvSpPr>
        <p:spPr/>
        <p:txBody>
          <a:bodyPr/>
          <a:lstStyle/>
          <a:p>
            <a:endParaRPr lang="en-US" b="1" i="1" dirty="0" smtClean="0"/>
          </a:p>
          <a:p>
            <a:endParaRPr lang="en-US" b="1" i="1" dirty="0" smtClean="0"/>
          </a:p>
          <a:p>
            <a:pPr algn="just"/>
            <a:r>
              <a:rPr lang="en-US" sz="3600" dirty="0">
                <a:latin typeface="Times New Roman" panose="02020603050405020304" pitchFamily="18" charset="0"/>
                <a:cs typeface="Times New Roman" panose="02020603050405020304" pitchFamily="18" charset="0"/>
              </a:rPr>
              <a:t>Attributions are inferences that people draw about the causes of events, others’ behavior, and their own behavior</a:t>
            </a:r>
            <a:r>
              <a:rPr lang="en-US" sz="3600" dirty="0" smtClean="0">
                <a:latin typeface="Times New Roman" panose="02020603050405020304" pitchFamily="18" charset="0"/>
                <a:cs typeface="Times New Roman" panose="02020603050405020304" pitchFamily="18" charset="0"/>
              </a:rPr>
              <a:t>.</a:t>
            </a:r>
          </a:p>
          <a:p>
            <a:pPr algn="just"/>
            <a:r>
              <a:rPr lang="en-US" sz="3600" dirty="0" smtClean="0">
                <a:latin typeface="Times New Roman" panose="02020603050405020304" pitchFamily="18" charset="0"/>
                <a:cs typeface="Times New Roman" panose="02020603050405020304" pitchFamily="18" charset="0"/>
              </a:rPr>
              <a:t>People make attributions mainly because they have a strong need to understand their experiences.</a:t>
            </a:r>
            <a:endParaRPr lang="en-US" sz="3600"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sz="4100" dirty="0">
                <a:latin typeface="Times New Roman" panose="02020603050405020304" pitchFamily="18" charset="0"/>
                <a:cs typeface="Times New Roman" panose="02020603050405020304" pitchFamily="18" charset="0"/>
              </a:rPr>
              <a:t>Harry is intelligent, kind, and loving. Is he also conscientious? If you were to guess, your most likely response probably would be yes. The opposite would also hold true. Learning that Harry was unsociable and argumentative would probably lead you to assume that he was lazy as well.</a:t>
            </a:r>
          </a:p>
          <a:p>
            <a:pPr algn="just"/>
            <a:endParaRPr lang="en-US" sz="4100" dirty="0">
              <a:latin typeface="Times New Roman" panose="02020603050405020304" pitchFamily="18" charset="0"/>
              <a:cs typeface="Times New Roman" panose="02020603050405020304" pitchFamily="18" charset="0"/>
            </a:endParaRPr>
          </a:p>
          <a:p>
            <a:pPr algn="just"/>
            <a:r>
              <a:rPr lang="en-US" sz="4100" dirty="0">
                <a:latin typeface="Times New Roman" panose="02020603050405020304" pitchFamily="18" charset="0"/>
                <a:cs typeface="Times New Roman" panose="02020603050405020304" pitchFamily="18" charset="0"/>
              </a:rPr>
              <a:t> However, few people have either uniformly positive or uniformly negative traits, so the halo effect leads to misperceptions of others</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Attraction</a:t>
            </a:r>
          </a:p>
        </p:txBody>
      </p:sp>
      <p:sp>
        <p:nvSpPr>
          <p:cNvPr id="3" name="Content Placeholder 2"/>
          <p:cNvSpPr>
            <a:spLocks noGrp="1"/>
          </p:cNvSpPr>
          <p:nvPr>
            <p:ph idx="1"/>
          </p:nvPr>
        </p:nvSpPr>
        <p:spPr>
          <a:xfrm>
            <a:off x="1981200" y="1981201"/>
            <a:ext cx="8229600" cy="4144963"/>
          </a:xfrm>
        </p:spPr>
        <p:txBody>
          <a:bodyPr>
            <a:normAutofit/>
          </a:bodyPr>
          <a:lstStyle/>
          <a:p>
            <a:r>
              <a:rPr lang="en-US" sz="3600" dirty="0">
                <a:latin typeface="Times New Roman" panose="02020603050405020304" pitchFamily="18" charset="0"/>
                <a:cs typeface="Times New Roman" panose="02020603050405020304" pitchFamily="18" charset="0"/>
              </a:rPr>
              <a:t>Interpersonal attraction refers to positive feelings toward another.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Key Factors in Attraction</a:t>
            </a:r>
          </a:p>
        </p:txBody>
      </p:sp>
      <p:sp>
        <p:nvSpPr>
          <p:cNvPr id="3" name="Content Placeholder 2"/>
          <p:cNvSpPr>
            <a:spLocks noGrp="1"/>
          </p:cNvSpPr>
          <p:nvPr>
            <p:ph idx="1"/>
          </p:nvPr>
        </p:nvSpPr>
        <p:spPr/>
        <p:txBody>
          <a:bodyPr>
            <a:normAutofit/>
          </a:bodyPr>
          <a:lstStyle/>
          <a:p>
            <a:pPr marL="0" indent="0">
              <a:buNone/>
            </a:pPr>
            <a:endParaRPr lang="en-US" sz="3600" dirty="0">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Similarity effects </a:t>
            </a:r>
          </a:p>
          <a:p>
            <a:r>
              <a:rPr lang="en-US" sz="3600" dirty="0">
                <a:latin typeface="Times New Roman" panose="02020603050405020304" pitchFamily="18" charset="0"/>
                <a:cs typeface="Times New Roman" panose="02020603050405020304" pitchFamily="18" charset="0"/>
              </a:rPr>
              <a:t>Reciprocity Effects</a:t>
            </a:r>
          </a:p>
          <a:p>
            <a:r>
              <a:rPr lang="en-US" sz="3600" dirty="0">
                <a:latin typeface="Times New Roman" panose="02020603050405020304" pitchFamily="18" charset="0"/>
                <a:cs typeface="Times New Roman" panose="02020603050405020304" pitchFamily="18" charset="0"/>
              </a:rPr>
              <a:t>Proximity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Similarity Effects </a:t>
            </a:r>
          </a:p>
        </p:txBody>
      </p:sp>
      <p:sp>
        <p:nvSpPr>
          <p:cNvPr id="3" name="Content Placeholder 2"/>
          <p:cNvSpPr>
            <a:spLocks noGrp="1"/>
          </p:cNvSpPr>
          <p:nvPr>
            <p:ph idx="1"/>
          </p:nvPr>
        </p:nvSpPr>
        <p:spPr/>
        <p:txBody>
          <a:bodyPr>
            <a:noAutofit/>
          </a:bodyPr>
          <a:lstStyle/>
          <a:p>
            <a:pPr algn="just"/>
            <a:r>
              <a:rPr lang="en-US" sz="3600" dirty="0">
                <a:latin typeface="Times New Roman" panose="02020603050405020304" pitchFamily="18" charset="0"/>
                <a:cs typeface="Times New Roman" panose="02020603050405020304" pitchFamily="18" charset="0"/>
              </a:rPr>
              <a:t>We tend to like those who are similar to us. Discovering that others have similar attitudes, values, or traits promotes our liking for them. </a:t>
            </a:r>
          </a:p>
          <a:p>
            <a:pPr algn="just"/>
            <a:r>
              <a:rPr lang="en-US" sz="3600" dirty="0">
                <a:latin typeface="Times New Roman" panose="02020603050405020304" pitchFamily="18" charset="0"/>
                <a:cs typeface="Times New Roman" panose="02020603050405020304" pitchFamily="18" charset="0"/>
              </a:rPr>
              <a:t>Furthermore, the more similar others are, the more we like them.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762001"/>
            <a:ext cx="8229600" cy="5364163"/>
          </a:xfrm>
        </p:spPr>
        <p:txBody>
          <a:bodyPr>
            <a:normAutofit/>
          </a:bodyPr>
          <a:lstStyle/>
          <a:p>
            <a:endParaRPr lang="en-US" dirty="0" smtClean="0"/>
          </a:p>
          <a:p>
            <a:pPr algn="just"/>
            <a:r>
              <a:rPr lang="en-US" sz="3600" dirty="0">
                <a:latin typeface="Times New Roman" panose="02020603050405020304" pitchFamily="18" charset="0"/>
                <a:cs typeface="Times New Roman" panose="02020603050405020304" pitchFamily="18" charset="0"/>
              </a:rPr>
              <a:t>Similarity increases the likelihood of interpersonal attraction is that we assume people with similar attitudes will evaluate us positively. </a:t>
            </a:r>
          </a:p>
          <a:p>
            <a:pPr marL="0" indent="0" algn="just">
              <a:buNone/>
            </a:pPr>
            <a:endParaRPr lang="en-US" sz="3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3600" dirty="0">
                <a:latin typeface="Times New Roman" panose="02020603050405020304" pitchFamily="18" charset="0"/>
                <a:cs typeface="Times New Roman" panose="02020603050405020304" pitchFamily="18" charset="0"/>
              </a:rPr>
              <a:t>Similarity is also seen among friends. For instance, adult friends tend to be relatively similar in terms of income, education, occupational status, ethnicity, and religion</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Reciprocity effects</a:t>
            </a:r>
          </a:p>
        </p:txBody>
      </p:sp>
      <p:sp>
        <p:nvSpPr>
          <p:cNvPr id="3" name="Content Placeholder 2"/>
          <p:cNvSpPr>
            <a:spLocks noGrp="1"/>
          </p:cNvSpPr>
          <p:nvPr>
            <p:ph idx="1"/>
          </p:nvPr>
        </p:nvSpPr>
        <p:spPr/>
        <p:txBody>
          <a:bodyPr>
            <a:normAutofit/>
          </a:bodyPr>
          <a:lstStyle/>
          <a:p>
            <a:r>
              <a:rPr lang="en-US" sz="3600" dirty="0">
                <a:latin typeface="Times New Roman" panose="02020603050405020304" pitchFamily="18" charset="0"/>
                <a:cs typeface="Times New Roman" panose="02020603050405020304" pitchFamily="18" charset="0"/>
              </a:rPr>
              <a:t>Reciprocity involves liking those who show that they like you. </a:t>
            </a:r>
          </a:p>
          <a:p>
            <a:endParaRPr lang="en-US" sz="3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3600" dirty="0">
                <a:latin typeface="Times New Roman" panose="02020603050405020304" pitchFamily="18" charset="0"/>
                <a:cs typeface="Times New Roman" panose="02020603050405020304" pitchFamily="18" charset="0"/>
              </a:rPr>
              <a:t>Reciprocating attraction generally entails providing friends and intimate partners with positive feedback that results in a self-enhancement effect—in other words, you help them feel good about themselves.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Proximity</a:t>
            </a:r>
          </a:p>
        </p:txBody>
      </p:sp>
      <p:sp>
        <p:nvSpPr>
          <p:cNvPr id="3" name="Content Placeholder 2"/>
          <p:cNvSpPr>
            <a:spLocks noGrp="1"/>
          </p:cNvSpPr>
          <p:nvPr>
            <p:ph idx="1"/>
          </p:nvPr>
        </p:nvSpPr>
        <p:spPr/>
        <p:txBody>
          <a:bodyPr>
            <a:normAutofit/>
          </a:bodyPr>
          <a:lstStyle/>
          <a:p>
            <a:pPr algn="just"/>
            <a:r>
              <a:rPr lang="en-US" sz="3600" dirty="0">
                <a:latin typeface="Times New Roman" panose="02020603050405020304" pitchFamily="18" charset="0"/>
                <a:cs typeface="Times New Roman" panose="02020603050405020304" pitchFamily="18" charset="0"/>
              </a:rPr>
              <a:t>Proximity involves liking those who lives closest to you.</a:t>
            </a:r>
          </a:p>
          <a:p>
            <a:pPr algn="just"/>
            <a:r>
              <a:rPr lang="en-US" sz="3600" dirty="0">
                <a:latin typeface="Times New Roman" panose="02020603050405020304" pitchFamily="18" charset="0"/>
                <a:cs typeface="Times New Roman" panose="02020603050405020304" pitchFamily="18" charset="0"/>
              </a:rPr>
              <a:t>If you live in an apartment, consider the friends you made when you first moved in. Chances are that you became friendliest with those who lived geographically closest to you</a:t>
            </a:r>
            <a:r>
              <a:rPr lang="en-US" dirty="0"/>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latin typeface="Times New Roman" panose="02020603050405020304" pitchFamily="18" charset="0"/>
                <a:cs typeface="Times New Roman" panose="02020603050405020304" pitchFamily="18" charset="0"/>
              </a:rPr>
              <a:t>Attitude</a:t>
            </a:r>
            <a:r>
              <a:rPr lang="en-US" dirty="0" smtClean="0"/>
              <a:t> </a:t>
            </a:r>
            <a:endParaRPr lang="en-US" dirty="0"/>
          </a:p>
        </p:txBody>
      </p:sp>
      <p:sp>
        <p:nvSpPr>
          <p:cNvPr id="3" name="Content Placeholder 2"/>
          <p:cNvSpPr>
            <a:spLocks noGrp="1"/>
          </p:cNvSpPr>
          <p:nvPr>
            <p:ph idx="1"/>
          </p:nvPr>
        </p:nvSpPr>
        <p:spPr/>
        <p:txBody>
          <a:bodyPr>
            <a:normAutofit/>
          </a:bodyPr>
          <a:lstStyle/>
          <a:p>
            <a:pPr algn="just"/>
            <a:r>
              <a:rPr lang="en-US" sz="3600" dirty="0">
                <a:latin typeface="Times New Roman" panose="02020603050405020304" pitchFamily="18" charset="0"/>
                <a:cs typeface="Times New Roman" panose="02020603050405020304" pitchFamily="18" charset="0"/>
              </a:rPr>
              <a:t>Attitudes are evaluation people make about object, ideas, events or other people.</a:t>
            </a:r>
          </a:p>
          <a:p>
            <a:pPr algn="just"/>
            <a:r>
              <a:rPr lang="en-US" sz="3600" dirty="0">
                <a:latin typeface="Times New Roman" panose="02020603050405020304" pitchFamily="18" charset="0"/>
                <a:cs typeface="Times New Roman" panose="02020603050405020304" pitchFamily="18" charset="0"/>
              </a:rPr>
              <a:t>it may be Positive or negative.</a:t>
            </a:r>
            <a:endParaRPr lang="en-US"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a:latin typeface="Times New Roman" panose="02020603050405020304" pitchFamily="18" charset="0"/>
                <a:cs typeface="Times New Roman" panose="02020603050405020304" pitchFamily="18" charset="0"/>
              </a:rPr>
              <a:t>Internal Versus</a:t>
            </a:r>
            <a:br>
              <a:rPr lang="en-US" sz="4800" dirty="0">
                <a:latin typeface="Times New Roman" panose="02020603050405020304" pitchFamily="18" charset="0"/>
                <a:cs typeface="Times New Roman" panose="02020603050405020304" pitchFamily="18" charset="0"/>
              </a:rPr>
            </a:br>
            <a:r>
              <a:rPr lang="en-US" sz="4800" dirty="0">
                <a:latin typeface="Times New Roman" panose="02020603050405020304" pitchFamily="18" charset="0"/>
                <a:cs typeface="Times New Roman" panose="02020603050405020304" pitchFamily="18" charset="0"/>
              </a:rPr>
              <a:t>External Attributions</a:t>
            </a:r>
          </a:p>
        </p:txBody>
      </p:sp>
      <p:sp>
        <p:nvSpPr>
          <p:cNvPr id="3" name="Content Placeholder 2"/>
          <p:cNvSpPr>
            <a:spLocks noGrp="1"/>
          </p:cNvSpPr>
          <p:nvPr>
            <p:ph idx="1"/>
          </p:nvPr>
        </p:nvSpPr>
        <p:spPr>
          <a:xfrm>
            <a:off x="1981200" y="1905001"/>
            <a:ext cx="8229600" cy="4221163"/>
          </a:xfrm>
        </p:spPr>
        <p:txBody>
          <a:bodyPr>
            <a:normAutofit/>
          </a:bodyPr>
          <a:lstStyle/>
          <a:p>
            <a:pPr algn="just"/>
            <a:r>
              <a:rPr lang="en-US" sz="3600" dirty="0">
                <a:latin typeface="Times New Roman" panose="02020603050405020304" pitchFamily="18" charset="0"/>
                <a:cs typeface="Times New Roman" panose="02020603050405020304" pitchFamily="18" charset="0"/>
              </a:rPr>
              <a:t>people tend to locate the cause of behavior either within a person, attributing it to personal factors, or outside a person, attributing it to environmental factors.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9730"/>
            <a:ext cx="10515600" cy="1325563"/>
          </a:xfrm>
        </p:spPr>
        <p:txBody>
          <a:bodyPr>
            <a:normAutofit/>
          </a:bodyPr>
          <a:lstStyle/>
          <a:p>
            <a:r>
              <a:rPr lang="en-US" sz="4800" dirty="0">
                <a:latin typeface="Times New Roman" panose="02020603050405020304" pitchFamily="18" charset="0"/>
                <a:cs typeface="Times New Roman" panose="02020603050405020304" pitchFamily="18" charset="0"/>
              </a:rPr>
              <a:t>Components Of Attitude </a:t>
            </a:r>
          </a:p>
        </p:txBody>
      </p:sp>
      <p:sp>
        <p:nvSpPr>
          <p:cNvPr id="3" name="Content Placeholder 2"/>
          <p:cNvSpPr>
            <a:spLocks noGrp="1"/>
          </p:cNvSpPr>
          <p:nvPr>
            <p:ph idx="1"/>
          </p:nvPr>
        </p:nvSpPr>
        <p:spPr>
          <a:xfrm>
            <a:off x="838200" y="1433195"/>
            <a:ext cx="10515600" cy="4834255"/>
          </a:xfrm>
        </p:spPr>
        <p:txBody>
          <a:bodyPr>
            <a:noAutofit/>
          </a:bodyPr>
          <a:lstStyle/>
          <a:p>
            <a:r>
              <a:rPr lang="en-US" dirty="0" smtClean="0">
                <a:latin typeface="Times New Roman" panose="02020603050405020304" pitchFamily="18" charset="0"/>
                <a:cs typeface="Times New Roman" panose="02020603050405020304" pitchFamily="18" charset="0"/>
              </a:rPr>
              <a:t>Cognitive component</a:t>
            </a:r>
          </a:p>
          <a:p>
            <a:pPr>
              <a:buNone/>
            </a:pPr>
            <a:r>
              <a:rPr lang="en-US" dirty="0" smtClean="0">
                <a:latin typeface="Times New Roman" panose="02020603050405020304" pitchFamily="18" charset="0"/>
                <a:cs typeface="Times New Roman" panose="02020603050405020304" pitchFamily="18" charset="0"/>
              </a:rPr>
              <a:t>	(beliefs of an individual about the object) “jane believes that smoking is unhealthy”. or the belief that all old people are senile.</a:t>
            </a:r>
          </a:p>
          <a:p>
            <a:pPr>
              <a:buNone/>
            </a:pPr>
            <a:r>
              <a:rPr lang="en-US" dirty="0" smtClean="0">
                <a:latin typeface="Times New Roman" panose="02020603050405020304" pitchFamily="18" charset="0"/>
                <a:cs typeface="Times New Roman" panose="02020603050405020304" pitchFamily="18" charset="0"/>
              </a:rPr>
              <a:t>Affective component</a:t>
            </a:r>
          </a:p>
          <a:p>
            <a:pPr>
              <a:buNone/>
            </a:pPr>
            <a:r>
              <a:rPr lang="en-US" dirty="0" smtClean="0">
                <a:latin typeface="Times New Roman" panose="02020603050405020304" pitchFamily="18" charset="0"/>
                <a:cs typeface="Times New Roman" panose="02020603050405020304" pitchFamily="18" charset="0"/>
              </a:rPr>
              <a:t>	(emotions or feelings aroused by the object) “ jane feel disgusted when people soke arond her” or always feeling sorry or sympathy for older person”.</a:t>
            </a:r>
          </a:p>
          <a:p>
            <a:pPr>
              <a:buNone/>
            </a:pPr>
            <a:r>
              <a:rPr lang="en-US" dirty="0" smtClean="0">
                <a:latin typeface="Times New Roman" panose="02020603050405020304" pitchFamily="18" charset="0"/>
                <a:cs typeface="Times New Roman" panose="02020603050405020304" pitchFamily="18" charset="0"/>
              </a:rPr>
              <a:t>Behavioral component</a:t>
            </a:r>
          </a:p>
          <a:p>
            <a:pPr>
              <a:buNone/>
            </a:pPr>
            <a:r>
              <a:rPr lang="en-US" dirty="0" smtClean="0">
                <a:latin typeface="Times New Roman" panose="02020603050405020304" pitchFamily="18" charset="0"/>
                <a:cs typeface="Times New Roman" panose="02020603050405020304" pitchFamily="18" charset="0"/>
              </a:rPr>
              <a:t>	(predispositions to act in a certain way) “ jane avoids being in a situation where people smoke” or talking to an older person as if talking to a child”</a:t>
            </a:r>
            <a:endParaRPr lang="en-US" sz="3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latin typeface="Times New Roman" panose="02020603050405020304" pitchFamily="18" charset="0"/>
                <a:cs typeface="Times New Roman" panose="02020603050405020304" pitchFamily="18" charset="0"/>
              </a:rPr>
              <a:t>Theories of Attitude</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Formation and Change</a:t>
            </a:r>
          </a:p>
        </p:txBody>
      </p:sp>
      <p:sp>
        <p:nvSpPr>
          <p:cNvPr id="3" name="Content Placeholder 2"/>
          <p:cNvSpPr>
            <a:spLocks noGrp="1"/>
          </p:cNvSpPr>
          <p:nvPr>
            <p:ph idx="1"/>
          </p:nvPr>
        </p:nvSpPr>
        <p:spPr/>
        <p:txBody>
          <a:bodyPr>
            <a:normAutofit/>
          </a:bodyPr>
          <a:lstStyle/>
          <a:p>
            <a:r>
              <a:rPr lang="en-US" dirty="0" smtClean="0">
                <a:latin typeface="Times New Roman" panose="02020603050405020304" pitchFamily="18" charset="0"/>
                <a:cs typeface="Times New Roman" panose="02020603050405020304" pitchFamily="18" charset="0"/>
              </a:rPr>
              <a:t>Classical Conditioning</a:t>
            </a:r>
          </a:p>
          <a:p>
            <a:r>
              <a:rPr lang="en-US" dirty="0" smtClean="0">
                <a:latin typeface="Times New Roman" panose="02020603050405020304" pitchFamily="18" charset="0"/>
                <a:cs typeface="Times New Roman" panose="02020603050405020304" pitchFamily="18" charset="0"/>
              </a:rPr>
              <a:t>Operant Conditioning</a:t>
            </a:r>
          </a:p>
          <a:p>
            <a:r>
              <a:rPr lang="en-US" dirty="0" smtClean="0">
                <a:latin typeface="Times New Roman" panose="02020603050405020304" pitchFamily="18" charset="0"/>
                <a:cs typeface="Times New Roman" panose="02020603050405020304" pitchFamily="18" charset="0"/>
              </a:rPr>
              <a:t>Observational Learning </a:t>
            </a:r>
          </a:p>
          <a:p>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Classical Conditioning</a:t>
            </a:r>
          </a:p>
        </p:txBody>
      </p:sp>
      <p:sp>
        <p:nvSpPr>
          <p:cNvPr id="3" name="Content Placeholder 2"/>
          <p:cNvSpPr>
            <a:spLocks noGrp="1"/>
          </p:cNvSpPr>
          <p:nvPr>
            <p:ph idx="1"/>
          </p:nvPr>
        </p:nvSpPr>
        <p:spPr/>
        <p:txBody>
          <a:bodyPr/>
          <a:lstStyle/>
          <a:p>
            <a:pPr algn="just"/>
            <a:r>
              <a:rPr lang="en-US" dirty="0" smtClean="0">
                <a:latin typeface="Times New Roman" panose="02020603050405020304" pitchFamily="18" charset="0"/>
                <a:cs typeface="Times New Roman" panose="02020603050405020304" pitchFamily="18" charset="0"/>
              </a:rPr>
              <a:t>The affective, or emotional, component in an attitude can be created through a special subtype of classical conditioning, called evaluative conditioning.</a:t>
            </a:r>
          </a:p>
          <a:p>
            <a:pPr algn="just"/>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Evaluative conditioning consists of efforts to</a:t>
            </a:r>
          </a:p>
          <a:p>
            <a:pPr algn="just">
              <a:buNone/>
            </a:pPr>
            <a:r>
              <a:rPr lang="en-US" dirty="0" smtClean="0">
                <a:latin typeface="Times New Roman" panose="02020603050405020304" pitchFamily="18" charset="0"/>
                <a:cs typeface="Times New Roman" panose="02020603050405020304" pitchFamily="18" charset="0"/>
              </a:rPr>
              <a:t>	transfer the emotion attached to a UCS to a new CS.</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latin typeface="Times New Roman" panose="02020603050405020304" pitchFamily="18" charset="0"/>
                <a:cs typeface="Times New Roman" panose="02020603050405020304" pitchFamily="18" charset="0"/>
              </a:rPr>
              <a:t>Advertisers routinely try to take advantage of evaluative conditioning by pairing their products with stimuli that elicit pleasant emotional responses, such as extremely attractive models, highly likable spokespersons, and cherished events, such as the Olympics.</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Example </a:t>
            </a:r>
          </a:p>
        </p:txBody>
      </p:sp>
      <p:sp>
        <p:nvSpPr>
          <p:cNvPr id="3" name="Content Placeholder 2"/>
          <p:cNvSpPr>
            <a:spLocks noGrp="1"/>
          </p:cNvSpPr>
          <p:nvPr>
            <p:ph idx="1"/>
          </p:nvPr>
        </p:nvSpPr>
        <p:spPr/>
        <p:txBody>
          <a:bodyPr/>
          <a:lstStyle/>
          <a:p>
            <a:endParaRPr lang="en-US" dirty="0" smtClean="0"/>
          </a:p>
          <a:p>
            <a:endParaRPr lang="en-US" dirty="0"/>
          </a:p>
        </p:txBody>
      </p:sp>
      <p:sp>
        <p:nvSpPr>
          <p:cNvPr id="4" name="TextBox 3"/>
          <p:cNvSpPr txBox="1"/>
          <p:nvPr/>
        </p:nvSpPr>
        <p:spPr>
          <a:xfrm>
            <a:off x="2590800" y="2133600"/>
            <a:ext cx="2133600" cy="1569660"/>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UCS</a:t>
            </a:r>
          </a:p>
          <a:p>
            <a:r>
              <a:rPr lang="en-US" sz="3200" dirty="0">
                <a:latin typeface="Times New Roman" panose="02020603050405020304" pitchFamily="18" charset="0"/>
                <a:cs typeface="Times New Roman" panose="02020603050405020304" pitchFamily="18" charset="0"/>
              </a:rPr>
              <a:t>(likable celebrity) </a:t>
            </a:r>
          </a:p>
        </p:txBody>
      </p:sp>
      <p:sp>
        <p:nvSpPr>
          <p:cNvPr id="6" name="TextBox 5"/>
          <p:cNvSpPr txBox="1"/>
          <p:nvPr/>
        </p:nvSpPr>
        <p:spPr>
          <a:xfrm>
            <a:off x="2438401" y="4572000"/>
            <a:ext cx="1946367" cy="1077218"/>
          </a:xfrm>
          <a:prstGeom prst="rect">
            <a:avLst/>
          </a:prstGeom>
          <a:noFill/>
        </p:spPr>
        <p:txBody>
          <a:bodyPr wrap="none" rtlCol="0">
            <a:spAutoFit/>
          </a:bodyPr>
          <a:lstStyle/>
          <a:p>
            <a:r>
              <a:rPr lang="en-US" sz="3200" dirty="0">
                <a:latin typeface="Times New Roman" panose="02020603050405020304" pitchFamily="18" charset="0"/>
                <a:cs typeface="Times New Roman" panose="02020603050405020304" pitchFamily="18" charset="0"/>
              </a:rPr>
              <a:t>CS</a:t>
            </a:r>
          </a:p>
          <a:p>
            <a:r>
              <a:rPr lang="en-US" sz="3200" dirty="0">
                <a:latin typeface="Times New Roman" panose="02020603050405020304" pitchFamily="18" charset="0"/>
                <a:cs typeface="Times New Roman" panose="02020603050405020304" pitchFamily="18" charset="0"/>
              </a:rPr>
              <a:t>(Products)</a:t>
            </a:r>
            <a:r>
              <a:rPr lang="en-US" dirty="0"/>
              <a:t> </a:t>
            </a:r>
          </a:p>
        </p:txBody>
      </p:sp>
      <p:sp>
        <p:nvSpPr>
          <p:cNvPr id="9" name="TextBox 8"/>
          <p:cNvSpPr txBox="1"/>
          <p:nvPr/>
        </p:nvSpPr>
        <p:spPr>
          <a:xfrm>
            <a:off x="5504407" y="2743200"/>
            <a:ext cx="5110694" cy="1569660"/>
          </a:xfrm>
          <a:prstGeom prst="rect">
            <a:avLst/>
          </a:prstGeom>
          <a:noFill/>
        </p:spPr>
        <p:txBody>
          <a:bodyPr wrap="none" rtlCol="0">
            <a:spAutoFit/>
          </a:bodyPr>
          <a:lstStyle/>
          <a:p>
            <a:r>
              <a:rPr lang="en-US" sz="3200" dirty="0">
                <a:latin typeface="Times New Roman" panose="02020603050405020304" pitchFamily="18" charset="0"/>
                <a:cs typeface="Times New Roman" panose="02020603050405020304" pitchFamily="18" charset="0"/>
              </a:rPr>
              <a:t>                     UCR</a:t>
            </a:r>
          </a:p>
          <a:p>
            <a:r>
              <a:rPr lang="en-US" sz="3200" dirty="0">
                <a:latin typeface="Times New Roman" panose="02020603050405020304" pitchFamily="18" charset="0"/>
                <a:cs typeface="Times New Roman" panose="02020603050405020304" pitchFamily="18" charset="0"/>
              </a:rPr>
              <a:t>(Pleasant emotional response)</a:t>
            </a:r>
          </a:p>
          <a:p>
            <a:r>
              <a:rPr lang="en-US" sz="3200" dirty="0">
                <a:latin typeface="Times New Roman" panose="02020603050405020304" pitchFamily="18" charset="0"/>
                <a:cs typeface="Times New Roman" panose="02020603050405020304" pitchFamily="18" charset="0"/>
              </a:rPr>
              <a:t>                      CR</a:t>
            </a:r>
            <a:r>
              <a:rPr lang="en-US" dirty="0"/>
              <a:t> </a:t>
            </a:r>
          </a:p>
        </p:txBody>
      </p:sp>
      <p:cxnSp>
        <p:nvCxnSpPr>
          <p:cNvPr id="11" name="Straight Arrow Connector 10"/>
          <p:cNvCxnSpPr/>
          <p:nvPr/>
        </p:nvCxnSpPr>
        <p:spPr>
          <a:xfrm>
            <a:off x="3581400" y="2667000"/>
            <a:ext cx="32766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3276600" y="3886200"/>
            <a:ext cx="35052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Operant conditioning</a:t>
            </a:r>
          </a:p>
        </p:txBody>
      </p:sp>
      <p:sp>
        <p:nvSpPr>
          <p:cNvPr id="3" name="Content Placeholder 2"/>
          <p:cNvSpPr>
            <a:spLocks noGrp="1"/>
          </p:cNvSpPr>
          <p:nvPr>
            <p:ph idx="1"/>
          </p:nvPr>
        </p:nvSpPr>
        <p:spPr/>
        <p:txBody>
          <a:bodyPr>
            <a:noAutofit/>
          </a:bodyPr>
          <a:lstStyle/>
          <a:p>
            <a:pPr algn="just"/>
            <a:r>
              <a:rPr lang="en-US" dirty="0" smtClean="0">
                <a:latin typeface="Times New Roman" panose="02020603050405020304" pitchFamily="18" charset="0"/>
                <a:cs typeface="Times New Roman" panose="02020603050405020304" pitchFamily="18" charset="0"/>
              </a:rPr>
              <a:t>Agreement from other people generally functions as a </a:t>
            </a:r>
            <a:r>
              <a:rPr lang="en-US" dirty="0" err="1" smtClean="0">
                <a:latin typeface="Times New Roman" panose="02020603050405020304" pitchFamily="18" charset="0"/>
                <a:cs typeface="Times New Roman" panose="02020603050405020304" pitchFamily="18" charset="0"/>
              </a:rPr>
              <a:t>reinforcer</a:t>
            </a:r>
            <a:r>
              <a:rPr lang="en-US" dirty="0" smtClean="0">
                <a:latin typeface="Times New Roman" panose="02020603050405020304" pitchFamily="18" charset="0"/>
                <a:cs typeface="Times New Roman" panose="02020603050405020304" pitchFamily="18" charset="0"/>
              </a:rPr>
              <a:t>, strengthening your tendency to express a specific attitude. Disagreement often functions as a form of punishment, which may gradually weaken your commitment to your viewpoint.</a:t>
            </a:r>
          </a:p>
          <a:p>
            <a:pPr algn="just"/>
            <a:r>
              <a:rPr lang="en-US" dirty="0" smtClean="0">
                <a:latin typeface="Times New Roman" panose="02020603050405020304" pitchFamily="18" charset="0"/>
                <a:cs typeface="Times New Roman" panose="02020603050405020304" pitchFamily="18" charset="0"/>
              </a:rPr>
              <a:t> if some whats gets a positive response from others when he/she expresse attitude then </a:t>
            </a:r>
            <a:r>
              <a:rPr lang="en-US" dirty="0" smtClean="0">
                <a:latin typeface="Times New Roman" panose="02020603050405020304" pitchFamily="18" charset="0"/>
                <a:cs typeface="Times New Roman" panose="02020603050405020304" pitchFamily="18" charset="0"/>
                <a:sym typeface="+mn-ea"/>
              </a:rPr>
              <a:t>attitude will be reinforced and will tend to get stronger.</a:t>
            </a:r>
            <a:endParaRPr lang="en-US"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Observational Learning</a:t>
            </a:r>
            <a:endParaRPr lang="en-US" dirty="0"/>
          </a:p>
        </p:txBody>
      </p:sp>
      <p:sp>
        <p:nvSpPr>
          <p:cNvPr id="3" name="Content Placeholder 2"/>
          <p:cNvSpPr>
            <a:spLocks noGrp="1"/>
          </p:cNvSpPr>
          <p:nvPr>
            <p:ph idx="1"/>
          </p:nvPr>
        </p:nvSpPr>
        <p:spPr/>
        <p:txBody>
          <a:bodyPr>
            <a:noAutofit/>
          </a:bodyPr>
          <a:lstStyle/>
          <a:p>
            <a:pPr algn="just"/>
            <a:r>
              <a:rPr lang="en-US" dirty="0" smtClean="0">
                <a:latin typeface="Times New Roman" panose="02020603050405020304" pitchFamily="18" charset="0"/>
                <a:cs typeface="Times New Roman" panose="02020603050405020304" pitchFamily="18" charset="0"/>
              </a:rPr>
              <a:t>Another person’s attitudes may rub off on you</a:t>
            </a:r>
          </a:p>
          <a:p>
            <a:pPr algn="just">
              <a:buNone/>
            </a:pPr>
            <a:r>
              <a:rPr lang="en-US" dirty="0" smtClean="0">
                <a:latin typeface="Times New Roman" panose="02020603050405020304" pitchFamily="18" charset="0"/>
                <a:cs typeface="Times New Roman" panose="02020603050405020304" pitchFamily="18" charset="0"/>
              </a:rPr>
              <a:t>	through observational learning. Studies show that parents and their children tend to have similar political attitudes. Observational learning presumably accounts for much of this similarity.</a:t>
            </a:r>
          </a:p>
          <a:p>
            <a:pPr algn="just">
              <a:buNone/>
            </a:pP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a:latin typeface="Times New Roman" panose="02020603050405020304" pitchFamily="18" charset="0"/>
                <a:cs typeface="Times New Roman" panose="02020603050405020304" pitchFamily="18" charset="0"/>
              </a:rPr>
              <a:t>Trying to Change Attitudes:</a:t>
            </a:r>
            <a:br>
              <a:rPr lang="en-US" sz="4800" dirty="0">
                <a:latin typeface="Times New Roman" panose="02020603050405020304" pitchFamily="18" charset="0"/>
                <a:cs typeface="Times New Roman" panose="02020603050405020304" pitchFamily="18" charset="0"/>
              </a:rPr>
            </a:br>
            <a:r>
              <a:rPr lang="en-US" sz="4800" dirty="0">
                <a:latin typeface="Times New Roman" panose="02020603050405020304" pitchFamily="18" charset="0"/>
                <a:cs typeface="Times New Roman" panose="02020603050405020304" pitchFamily="18" charset="0"/>
              </a:rPr>
              <a:t>Factors in Persuasion</a:t>
            </a:r>
          </a:p>
        </p:txBody>
      </p:sp>
      <p:sp>
        <p:nvSpPr>
          <p:cNvPr id="3" name="Content Placeholder 2"/>
          <p:cNvSpPr>
            <a:spLocks noGrp="1"/>
          </p:cNvSpPr>
          <p:nvPr>
            <p:ph idx="1"/>
          </p:nvPr>
        </p:nvSpPr>
        <p:spPr>
          <a:xfrm>
            <a:off x="1981200" y="1752601"/>
            <a:ext cx="8229600" cy="4373563"/>
          </a:xfrm>
        </p:spPr>
        <p:txBody>
          <a:bodyPr/>
          <a:lstStyle/>
          <a:p>
            <a:r>
              <a:rPr lang="en-US" dirty="0" smtClean="0">
                <a:latin typeface="Times New Roman" panose="02020603050405020304" pitchFamily="18" charset="0"/>
                <a:cs typeface="Times New Roman" panose="02020603050405020304" pitchFamily="18" charset="0"/>
              </a:rPr>
              <a:t>The process of persuasion includes following elements:</a:t>
            </a:r>
          </a:p>
          <a:p>
            <a:r>
              <a:rPr lang="en-US" dirty="0" smtClean="0">
                <a:latin typeface="Times New Roman" panose="02020603050405020304" pitchFamily="18" charset="0"/>
                <a:cs typeface="Times New Roman" panose="02020603050405020304" pitchFamily="18" charset="0"/>
              </a:rPr>
              <a:t>Source (who sends a communication)</a:t>
            </a:r>
          </a:p>
          <a:p>
            <a:r>
              <a:rPr lang="en-US" dirty="0" smtClean="0">
                <a:latin typeface="Times New Roman" panose="02020603050405020304" pitchFamily="18" charset="0"/>
                <a:cs typeface="Times New Roman" panose="02020603050405020304" pitchFamily="18" charset="0"/>
              </a:rPr>
              <a:t>Message (the information transmitted</a:t>
            </a:r>
          </a:p>
          <a:p>
            <a:pPr>
              <a:buNone/>
            </a:pPr>
            <a:r>
              <a:rPr lang="en-US" dirty="0" smtClean="0">
                <a:latin typeface="Times New Roman" panose="02020603050405020304" pitchFamily="18" charset="0"/>
                <a:cs typeface="Times New Roman" panose="02020603050405020304" pitchFamily="18" charset="0"/>
              </a:rPr>
              <a:t>	by the source)</a:t>
            </a:r>
          </a:p>
          <a:p>
            <a:r>
              <a:rPr lang="en-US" dirty="0" smtClean="0">
                <a:latin typeface="Times New Roman" panose="02020603050405020304" pitchFamily="18" charset="0"/>
                <a:cs typeface="Times New Roman" panose="02020603050405020304" pitchFamily="18" charset="0"/>
              </a:rPr>
              <a:t>Receiver (to whom the message is sent)</a:t>
            </a:r>
          </a:p>
          <a:p>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Characteristics of Source factor</a:t>
            </a:r>
          </a:p>
        </p:txBody>
      </p:sp>
      <p:sp>
        <p:nvSpPr>
          <p:cNvPr id="3" name="Content Placeholder 2"/>
          <p:cNvSpPr>
            <a:spLocks noGrp="1"/>
          </p:cNvSpPr>
          <p:nvPr>
            <p:ph idx="1"/>
          </p:nvPr>
        </p:nvSpPr>
        <p:spPr/>
        <p:txBody>
          <a:bodyPr>
            <a:noAutofit/>
          </a:bodyPr>
          <a:lstStyle/>
          <a:p>
            <a:pPr algn="just"/>
            <a:r>
              <a:rPr lang="en-US" dirty="0" smtClean="0">
                <a:latin typeface="Times New Roman" panose="02020603050405020304" pitchFamily="18" charset="0"/>
                <a:cs typeface="Times New Roman" panose="02020603050405020304" pitchFamily="18" charset="0"/>
              </a:rPr>
              <a:t>Source factor/attitude communicator, have a major impact on the effectiveness of that message. Communicators who are physically attractive produce greater attitude change than those who are less attractive. </a:t>
            </a:r>
          </a:p>
          <a:p>
            <a:pPr algn="just"/>
            <a:r>
              <a:rPr lang="en-US" dirty="0" smtClean="0">
                <a:latin typeface="Times New Roman" panose="02020603050405020304" pitchFamily="18" charset="0"/>
                <a:cs typeface="Times New Roman" panose="02020603050405020304" pitchFamily="18" charset="0"/>
              </a:rPr>
              <a:t>Moreover, the communicator’s expertise and trustworthiness are related to the impact of a message.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762001"/>
            <a:ext cx="8229600" cy="5364163"/>
          </a:xfrm>
        </p:spPr>
        <p:txBody>
          <a:bodyPr>
            <a:normAutofit/>
          </a:bodyPr>
          <a:lstStyle/>
          <a:p>
            <a:endParaRPr lang="en-US" dirty="0" smtClean="0"/>
          </a:p>
          <a:p>
            <a:pPr algn="just"/>
            <a:r>
              <a:rPr lang="en-US" dirty="0" smtClean="0">
                <a:latin typeface="Times New Roman" panose="02020603050405020304" pitchFamily="18" charset="0"/>
                <a:cs typeface="Times New Roman" panose="02020603050405020304" pitchFamily="18" charset="0"/>
              </a:rPr>
              <a:t>People try to convey their expertise by mentioning their degrees, their training, and their experience or by showing an impressive grasp of the issue at hand.</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3600" dirty="0">
                <a:latin typeface="Times New Roman" panose="02020603050405020304" pitchFamily="18" charset="0"/>
                <a:cs typeface="Times New Roman" panose="02020603050405020304" pitchFamily="18" charset="0"/>
              </a:rPr>
              <a:t>Internal attributions assign the causes of behavior to personal dispositions, traits, abilities, and Feelings.</a:t>
            </a:r>
          </a:p>
          <a:p>
            <a:pPr algn="just"/>
            <a:endParaRPr lang="en-US" sz="3600" dirty="0">
              <a:latin typeface="Times New Roman" panose="02020603050405020304" pitchFamily="18" charset="0"/>
              <a:cs typeface="Times New Roman" panose="02020603050405020304" pitchFamily="18" charset="0"/>
            </a:endParaRPr>
          </a:p>
          <a:p>
            <a:pPr algn="just"/>
            <a:r>
              <a:rPr lang="en-US" sz="3600" dirty="0">
                <a:latin typeface="Times New Roman" panose="02020603050405020304" pitchFamily="18" charset="0"/>
                <a:cs typeface="Times New Roman" panose="02020603050405020304" pitchFamily="18" charset="0"/>
              </a:rPr>
              <a:t>External attributions ascribe the causes</a:t>
            </a:r>
          </a:p>
          <a:p>
            <a:pPr algn="just">
              <a:buNone/>
            </a:pPr>
            <a:r>
              <a:rPr lang="en-US" sz="3600" dirty="0">
                <a:latin typeface="Times New Roman" panose="02020603050405020304" pitchFamily="18" charset="0"/>
                <a:cs typeface="Times New Roman" panose="02020603050405020304" pitchFamily="18" charset="0"/>
              </a:rPr>
              <a:t>   of behavior to situational demands and environmental factors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Characteristics Of The Message </a:t>
            </a:r>
            <a:endParaRPr lang="en-US" dirty="0"/>
          </a:p>
        </p:txBody>
      </p:sp>
      <p:sp>
        <p:nvSpPr>
          <p:cNvPr id="3" name="Content Placeholder 2"/>
          <p:cNvSpPr>
            <a:spLocks noGrp="1"/>
          </p:cNvSpPr>
          <p:nvPr>
            <p:ph idx="1"/>
          </p:nvPr>
        </p:nvSpPr>
        <p:spPr/>
        <p:txBody>
          <a:bodyPr>
            <a:noAutofit/>
          </a:bodyPr>
          <a:lstStyle/>
          <a:p>
            <a:pPr algn="just"/>
            <a:r>
              <a:rPr lang="en-US" dirty="0" smtClean="0">
                <a:latin typeface="Times New Roman" panose="02020603050405020304" pitchFamily="18" charset="0"/>
                <a:cs typeface="Times New Roman" panose="02020603050405020304" pitchFamily="18" charset="0"/>
              </a:rPr>
              <a:t>It is not just who delivers a message but what the message is like that affects attitudes. Generally, two-sided messages—which include both the communicator’s position and the one he or she is arguing against—are more effective than one-sided messages, given the assumption that the arguments for the other side can be effectively refuted and the audience is knowledgeable about the topic. </a:t>
            </a:r>
          </a:p>
          <a:p>
            <a:pPr algn="just"/>
            <a:endParaRPr lang="en-US"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066801"/>
            <a:ext cx="8229600" cy="5059363"/>
          </a:xfrm>
        </p:spPr>
        <p:txBody>
          <a:bodyPr>
            <a:normAutofit/>
          </a:bodyPr>
          <a:lstStyle/>
          <a:p>
            <a:pPr algn="just"/>
            <a:r>
              <a:rPr lang="en-US" dirty="0" smtClean="0">
                <a:latin typeface="Times New Roman" panose="02020603050405020304" pitchFamily="18" charset="0"/>
                <a:cs typeface="Times New Roman" panose="02020603050405020304" pitchFamily="18" charset="0"/>
              </a:rPr>
              <a:t>In addition, fear-producing messages (Antismoking campaigns emphasize the threat of cancer, and deodorant ads highlight the risk of embarrassment.”) are generally effective when they provide the audience with a means for reducing the fear. </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Receiver/Target </a:t>
            </a:r>
            <a:endParaRPr lang="en-US" dirty="0"/>
          </a:p>
        </p:txBody>
      </p:sp>
      <p:sp>
        <p:nvSpPr>
          <p:cNvPr id="3" name="Content Placeholder 2"/>
          <p:cNvSpPr>
            <a:spLocks noGrp="1"/>
          </p:cNvSpPr>
          <p:nvPr>
            <p:ph idx="1"/>
          </p:nvPr>
        </p:nvSpPr>
        <p:spPr>
          <a:xfrm>
            <a:off x="1981200" y="1371601"/>
            <a:ext cx="8229600" cy="4754563"/>
          </a:xfrm>
        </p:spPr>
        <p:txBody>
          <a:bodyPr>
            <a:normAutofit fontScale="85000" lnSpcReduction="20000"/>
          </a:bodyPr>
          <a:lstStyle/>
          <a:p>
            <a:pPr algn="just"/>
            <a:r>
              <a:rPr lang="en-US" sz="3800" dirty="0">
                <a:latin typeface="Times New Roman" panose="02020603050405020304" pitchFamily="18" charset="0"/>
                <a:cs typeface="Times New Roman" panose="02020603050405020304" pitchFamily="18" charset="0"/>
              </a:rPr>
              <a:t>Once a communicator has delivered a message, characteristics of the target of the message may determine whether the message will be accepted. For example, intelligent people are more resistant to persuasion than those who are less intelligent.</a:t>
            </a:r>
          </a:p>
          <a:p>
            <a:pPr algn="just">
              <a:buNone/>
            </a:pPr>
            <a:r>
              <a:rPr lang="en-US" sz="3800" dirty="0">
                <a:latin typeface="Times New Roman" panose="02020603050405020304" pitchFamily="18" charset="0"/>
                <a:cs typeface="Times New Roman" panose="02020603050405020304" pitchFamily="18" charset="0"/>
              </a:rPr>
              <a:t> </a:t>
            </a:r>
          </a:p>
          <a:p>
            <a:pPr algn="just"/>
            <a:r>
              <a:rPr lang="en-US" sz="3800" dirty="0">
                <a:latin typeface="Times New Roman" panose="02020603050405020304" pitchFamily="18" charset="0"/>
                <a:cs typeface="Times New Roman" panose="02020603050405020304" pitchFamily="18" charset="0"/>
              </a:rPr>
              <a:t>Gender differences in </a:t>
            </a:r>
            <a:r>
              <a:rPr lang="en-US" sz="3800" dirty="0" err="1">
                <a:latin typeface="Times New Roman" panose="02020603050405020304" pitchFamily="18" charset="0"/>
                <a:cs typeface="Times New Roman" panose="02020603050405020304" pitchFamily="18" charset="0"/>
              </a:rPr>
              <a:t>persuasibility</a:t>
            </a:r>
            <a:r>
              <a:rPr lang="en-US" sz="3800" dirty="0">
                <a:latin typeface="Times New Roman" panose="02020603050405020304" pitchFamily="18" charset="0"/>
                <a:cs typeface="Times New Roman" panose="02020603050405020304" pitchFamily="18" charset="0"/>
              </a:rPr>
              <a:t> also seem to exist. In public settings, women are somewhat more easily persuaded than men, particularly when they have less knowledge about the message’s topic. </a:t>
            </a:r>
          </a:p>
          <a:p>
            <a:pPr algn="just"/>
            <a:endParaRPr lang="en-US" sz="3800"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latin typeface="Times New Roman" panose="02020603050405020304" pitchFamily="18" charset="0"/>
                <a:cs typeface="Times New Roman" panose="02020603050405020304" pitchFamily="18" charset="0"/>
              </a:rPr>
              <a:t>Stronger attitudes are more resistant to change. Strong attitudes may be tougher to alter because they tend to be embedded in networks of beliefs and values that might also require change.</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57200"/>
            <a:ext cx="8229600" cy="960438"/>
          </a:xfrm>
        </p:spPr>
        <p:txBody>
          <a:bodyPr>
            <a:noAutofit/>
          </a:bodyPr>
          <a:lstStyle/>
          <a:p>
            <a:pPr lvl="0"/>
            <a:r>
              <a:rPr lang="en-US" sz="4800" dirty="0">
                <a:latin typeface="Times New Roman" panose="02020603050405020304" pitchFamily="18" charset="0"/>
                <a:cs typeface="Times New Roman" panose="02020603050405020304" pitchFamily="18" charset="0"/>
              </a:rPr>
              <a:t>Behavior in Groups</a:t>
            </a:r>
            <a:br>
              <a:rPr lang="en-US" sz="4800" dirty="0">
                <a:latin typeface="Times New Roman" panose="02020603050405020304" pitchFamily="18" charset="0"/>
                <a:cs typeface="Times New Roman" panose="02020603050405020304" pitchFamily="18" charset="0"/>
              </a:rPr>
            </a:b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sym typeface="+mn-ea"/>
              </a:rPr>
              <a:t>Group consists of two or more individuals who interact and are interdependent.</a:t>
            </a:r>
            <a:endParaRPr lang="en-US" dirty="0" smtClean="0">
              <a:latin typeface="Times New Roman" panose="02020603050405020304" pitchFamily="18" charset="0"/>
              <a:cs typeface="Times New Roman" panose="02020603050405020304" pitchFamily="18" charset="0"/>
            </a:endParaRPr>
          </a:p>
          <a:p>
            <a:pPr>
              <a:buNone/>
            </a:pP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sym typeface="+mn-ea"/>
              </a:rPr>
              <a:t>You may behave quite differently when you’re in a group than when you’re alone.</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80440"/>
            <a:ext cx="10515600" cy="5196840"/>
          </a:xfrm>
        </p:spPr>
        <p:txBody>
          <a:bodyPr>
            <a:normAutofit fontScale="97500"/>
          </a:bodyPr>
          <a:lstStyle/>
          <a:p>
            <a:pPr marL="0" indent="0">
              <a:buNone/>
            </a:pPr>
            <a:r>
              <a:rPr lang="en-US" b="1" dirty="0" smtClean="0">
                <a:latin typeface="Times New Roman" panose="02020603050405020304" pitchFamily="18" charset="0"/>
                <a:cs typeface="Times New Roman" panose="02020603050405020304" pitchFamily="18" charset="0"/>
              </a:rPr>
              <a:t>Working in a Group will lead to decrese in work productivity. </a:t>
            </a:r>
          </a:p>
          <a:p>
            <a:pPr marL="0" indent="0">
              <a:buNone/>
            </a:pPr>
            <a:r>
              <a:rPr lang="en-US" b="1" dirty="0" smtClean="0">
                <a:latin typeface="Times New Roman" panose="02020603050405020304" pitchFamily="18" charset="0"/>
                <a:cs typeface="Times New Roman" panose="02020603050405020304" pitchFamily="18" charset="0"/>
              </a:rPr>
              <a:t>due to two reasons:</a:t>
            </a:r>
          </a:p>
          <a:p>
            <a:pPr marL="0" indent="0">
              <a:buNone/>
            </a:pPr>
            <a:r>
              <a:rPr lang="en-US" b="1" dirty="0" smtClean="0">
                <a:latin typeface="Times New Roman" panose="02020603050405020304" pitchFamily="18" charset="0"/>
                <a:cs typeface="Times New Roman" panose="02020603050405020304" pitchFamily="18" charset="0"/>
              </a:rPr>
              <a:t>1. insufficiant coordination.... </a:t>
            </a:r>
            <a:r>
              <a:rPr lang="en-US" dirty="0" smtClean="0">
                <a:latin typeface="Times New Roman" panose="02020603050405020304" pitchFamily="18" charset="0"/>
                <a:cs typeface="Times New Roman" panose="02020603050405020304" pitchFamily="18" charset="0"/>
              </a:rPr>
              <a:t>when many  people work on a task , their efforts may not be sufficently coordinated. several people may end up doing the same portion of a task and some portion of a task may be neglected.</a:t>
            </a:r>
          </a:p>
          <a:p>
            <a:pPr marL="0" indent="0">
              <a:buNone/>
            </a:pPr>
            <a:r>
              <a:rPr lang="en-US" b="1" dirty="0" smtClean="0">
                <a:latin typeface="Times New Roman" panose="02020603050405020304" pitchFamily="18" charset="0"/>
                <a:cs typeface="Times New Roman" panose="02020603050405020304" pitchFamily="18" charset="0"/>
              </a:rPr>
              <a:t>2.  social loafing</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sym typeface="+mn-ea"/>
              </a:rPr>
              <a:t>Social loafing is a reduction in effort by individuals when they work in groups as compared to when they work by themselves.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sym typeface="+mn-ea"/>
              </a:rPr>
              <a:t>or</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sym typeface="+mn-ea"/>
              </a:rPr>
              <a:t>individuals performane would decreased in the presence of other people.</a:t>
            </a:r>
            <a:endParaRPr lang="en-US" dirty="0" smtClean="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57200"/>
            <a:ext cx="8229600" cy="960438"/>
          </a:xfrm>
        </p:spPr>
        <p:txBody>
          <a:bodyPr>
            <a:normAutofit/>
          </a:bodyPr>
          <a:lstStyle/>
          <a:p>
            <a:r>
              <a:rPr lang="en-US" sz="4800" dirty="0">
                <a:latin typeface="Times New Roman" panose="02020603050405020304" pitchFamily="18" charset="0"/>
                <a:cs typeface="Times New Roman" panose="02020603050405020304" pitchFamily="18" charset="0"/>
              </a:rPr>
              <a:t>Bystander Effect</a:t>
            </a:r>
          </a:p>
        </p:txBody>
      </p:sp>
      <p:sp>
        <p:nvSpPr>
          <p:cNvPr id="3" name="Content Placeholder 2"/>
          <p:cNvSpPr>
            <a:spLocks noGrp="1"/>
          </p:cNvSpPr>
          <p:nvPr>
            <p:ph idx="1"/>
          </p:nvPr>
        </p:nvSpPr>
        <p:spPr>
          <a:xfrm>
            <a:off x="1981200" y="2209801"/>
            <a:ext cx="8229600" cy="3916363"/>
          </a:xfrm>
        </p:spPr>
        <p:txBody>
          <a:bodyPr/>
          <a:lstStyle/>
          <a:p>
            <a:pPr algn="just"/>
            <a:r>
              <a:rPr lang="en-US" dirty="0" smtClean="0">
                <a:latin typeface="Times New Roman" panose="02020603050405020304" pitchFamily="18" charset="0"/>
                <a:cs typeface="Times New Roman" panose="02020603050405020304" pitchFamily="18" charset="0"/>
              </a:rPr>
              <a:t>People are less likely to provide needed help when they are in groups than when they are alone.</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accounts for the bystander effect?</a:t>
            </a:r>
            <a:endParaRPr lang="en-US" dirty="0"/>
          </a:p>
        </p:txBody>
      </p:sp>
      <p:sp>
        <p:nvSpPr>
          <p:cNvPr id="3" name="Content Placeholder 2"/>
          <p:cNvSpPr>
            <a:spLocks noGrp="1"/>
          </p:cNvSpPr>
          <p:nvPr>
            <p:ph idx="1"/>
          </p:nvPr>
        </p:nvSpPr>
        <p:spPr/>
        <p:txBody>
          <a:bodyPr>
            <a:noAutofit/>
          </a:bodyPr>
          <a:lstStyle/>
          <a:p>
            <a:pPr algn="just"/>
            <a:r>
              <a:rPr lang="en-US" dirty="0" smtClean="0">
                <a:latin typeface="Times New Roman" panose="02020603050405020304" pitchFamily="18" charset="0"/>
                <a:cs typeface="Times New Roman" panose="02020603050405020304" pitchFamily="18" charset="0"/>
              </a:rPr>
              <a:t>A number of factors may be at work. </a:t>
            </a:r>
          </a:p>
          <a:p>
            <a:pPr algn="just"/>
            <a:r>
              <a:rPr lang="en-US" dirty="0" smtClean="0">
                <a:latin typeface="Times New Roman" panose="02020603050405020304" pitchFamily="18" charset="0"/>
                <a:cs typeface="Times New Roman" panose="02020603050405020304" pitchFamily="18" charset="0"/>
              </a:rPr>
              <a:t>auidence inhibition... a reluctant to act in front of others.</a:t>
            </a:r>
          </a:p>
          <a:p>
            <a:pPr algn="just"/>
            <a:r>
              <a:rPr lang="en-US" dirty="0" smtClean="0">
                <a:latin typeface="Times New Roman" panose="02020603050405020304" pitchFamily="18" charset="0"/>
                <a:cs typeface="Times New Roman" panose="02020603050405020304" pitchFamily="18" charset="0"/>
              </a:rPr>
              <a:t>individual interpretation that lack of actions by others means that there is no emergency</a:t>
            </a:r>
          </a:p>
          <a:p>
            <a:pPr algn="just"/>
            <a:r>
              <a:rPr lang="en-US" dirty="0" smtClean="0">
                <a:latin typeface="Times New Roman" panose="02020603050405020304" pitchFamily="18" charset="0"/>
                <a:cs typeface="Times New Roman" panose="02020603050405020304" pitchFamily="18" charset="0"/>
              </a:rPr>
              <a:t>diffusion of responsibility</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latin typeface="Times New Roman" panose="02020603050405020304" pitchFamily="18" charset="0"/>
                <a:cs typeface="Times New Roman" panose="02020603050405020304" pitchFamily="18" charset="0"/>
              </a:rPr>
              <a:t>The diffusion of responsibility that occurs in a group is also important. If you’re by yourself when you encounter someone in need of help, the responsibility to provide help rests squarely on your shoulders. However, if other people are present, the responsibility is divided among you, and you may all say to yourselves, “Someone else will help.”</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295401"/>
            <a:ext cx="8229600" cy="4830763"/>
          </a:xfrm>
        </p:spPr>
        <p:txBody>
          <a:bodyPr>
            <a:normAutofit/>
          </a:bodyPr>
          <a:lstStyle/>
          <a:p>
            <a:pPr algn="just"/>
            <a:r>
              <a:rPr lang="en-US" dirty="0" smtClean="0">
                <a:latin typeface="Times New Roman" panose="02020603050405020304" pitchFamily="18" charset="0"/>
                <a:cs typeface="Times New Roman" panose="02020603050405020304" pitchFamily="18" charset="0"/>
              </a:rPr>
              <a:t>Individuals’ productivity often does decline in larger groups. This fact is unfortunate, as many important tasks can only be accomplished in groups. </a:t>
            </a:r>
          </a:p>
          <a:p>
            <a:pPr algn="just"/>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Group productivity is crucial to committees, sports teams and study groups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Example</a:t>
            </a:r>
          </a:p>
        </p:txBody>
      </p:sp>
      <p:sp>
        <p:nvSpPr>
          <p:cNvPr id="3" name="Content Placeholder 2"/>
          <p:cNvSpPr>
            <a:spLocks noGrp="1"/>
          </p:cNvSpPr>
          <p:nvPr>
            <p:ph idx="1"/>
          </p:nvPr>
        </p:nvSpPr>
        <p:spPr/>
        <p:txBody>
          <a:bodyPr>
            <a:normAutofit fontScale="77500" lnSpcReduction="20000"/>
          </a:bodyPr>
          <a:lstStyle/>
          <a:p>
            <a:pPr marL="742950" indent="-742950" algn="just">
              <a:buNone/>
            </a:pPr>
            <a:r>
              <a:rPr lang="en-US" sz="3900" dirty="0">
                <a:latin typeface="Times New Roman" panose="02020603050405020304" pitchFamily="18" charset="0"/>
                <a:cs typeface="Times New Roman" panose="02020603050405020304" pitchFamily="18" charset="0"/>
              </a:rPr>
              <a:t>1.	</a:t>
            </a:r>
            <a:r>
              <a:rPr lang="en-US" sz="4600" dirty="0">
                <a:latin typeface="Times New Roman" panose="02020603050405020304" pitchFamily="18" charset="0"/>
                <a:cs typeface="Times New Roman" panose="02020603050405020304" pitchFamily="18" charset="0"/>
              </a:rPr>
              <a:t>If a friend’s business fails, you might attribute it to his or her lack of business expertise (an internal, personal factor) or to negative trends in the nation’s economic climate (an external, situational explanation). </a:t>
            </a:r>
          </a:p>
          <a:p>
            <a:pPr marL="742950" indent="-742950" algn="just">
              <a:buAutoNum type="arabicPeriod"/>
            </a:pPr>
            <a:endParaRPr lang="en-US" sz="4600" dirty="0">
              <a:latin typeface="Times New Roman" panose="02020603050405020304" pitchFamily="18" charset="0"/>
              <a:cs typeface="Times New Roman" panose="02020603050405020304" pitchFamily="18" charset="0"/>
            </a:endParaRPr>
          </a:p>
          <a:p>
            <a:pPr algn="just">
              <a:buNone/>
            </a:pPr>
            <a:r>
              <a:rPr lang="en-US" sz="4600" dirty="0">
                <a:latin typeface="Times New Roman" panose="02020603050405020304" pitchFamily="18" charset="0"/>
                <a:cs typeface="Times New Roman" panose="02020603050405020304" pitchFamily="18" charset="0"/>
              </a:rPr>
              <a:t>2.		Parents who find out that their teenage son has   	just banged up the car may blame it on his 	carelessness (a personal disposition) or on 	slippery road conditions (a situational factor).</a:t>
            </a:r>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latin typeface="Times New Roman" panose="02020603050405020304" pitchFamily="18" charset="0"/>
                <a:cs typeface="Times New Roman" panose="02020603050405020304" pitchFamily="18" charset="0"/>
              </a:rPr>
              <a:t>Social loafing and the bystander effect appear to share a common cause: diffusion of responsibility in groups. As group size increases, the responsibility for getting a job done is divided among more people.</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Social Influence </a:t>
            </a: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Conformity (Following What Others Do</a:t>
            </a:r>
            <a:r>
              <a:rPr lang="en-US" dirty="0" smtClean="0"/>
              <a:t>)</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Compliance (Submitting to Direct Social Pressure)</a:t>
            </a:r>
          </a:p>
          <a:p>
            <a:r>
              <a:rPr lang="en-US" dirty="0" smtClean="0">
                <a:latin typeface="Times New Roman" panose="02020603050405020304" pitchFamily="18" charset="0"/>
                <a:cs typeface="Times New Roman" panose="02020603050405020304" pitchFamily="18" charset="0"/>
              </a:rPr>
              <a:t>Obedience (Following Direct Orders )</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Conformity</a:t>
            </a:r>
          </a:p>
        </p:txBody>
      </p:sp>
      <p:sp>
        <p:nvSpPr>
          <p:cNvPr id="3" name="Content Placeholder 2"/>
          <p:cNvSpPr>
            <a:spLocks noGrp="1"/>
          </p:cNvSpPr>
          <p:nvPr>
            <p:ph idx="1"/>
          </p:nvPr>
        </p:nvSpPr>
        <p:spPr/>
        <p:txBody>
          <a:bodyPr/>
          <a:lstStyle/>
          <a:p>
            <a:pPr algn="just"/>
            <a:r>
              <a:rPr lang="en-US" dirty="0" smtClean="0">
                <a:latin typeface="Times New Roman" panose="02020603050405020304" pitchFamily="18" charset="0"/>
                <a:cs typeface="Times New Roman" panose="02020603050405020304" pitchFamily="18" charset="0"/>
              </a:rPr>
              <a:t>Conformity is a change in behavior or attitudes brought about by a desire to follow the beliefs or standards of other people. </a:t>
            </a:r>
          </a:p>
          <a:p>
            <a:pPr algn="just"/>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Subtle or even unspoken social pressure results in conformity.</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Example</a:t>
            </a:r>
          </a:p>
        </p:txBody>
      </p:sp>
      <p:sp>
        <p:nvSpPr>
          <p:cNvPr id="3" name="Content Placeholder 2"/>
          <p:cNvSpPr>
            <a:spLocks noGrp="1"/>
          </p:cNvSpPr>
          <p:nvPr>
            <p:ph idx="1"/>
          </p:nvPr>
        </p:nvSpPr>
        <p:spPr/>
        <p:txBody>
          <a:bodyPr>
            <a:normAutofit/>
          </a:bodyPr>
          <a:lstStyle/>
          <a:p>
            <a:pPr algn="just"/>
            <a:r>
              <a:rPr lang="en-US" dirty="0" smtClean="0">
                <a:latin typeface="Times New Roman" panose="02020603050405020304" pitchFamily="18" charset="0"/>
                <a:cs typeface="Times New Roman" panose="02020603050405020304" pitchFamily="18" charset="0"/>
              </a:rPr>
              <a:t>If you maintain a well-groomed lawn only to avoid complaints from your neighbors, you’re conforming to social pressure. However, if you maintain a nice lawn because you genuinely prefer a nice lawn, that’s not conformity</a:t>
            </a:r>
            <a:r>
              <a:rPr lang="en-US" dirty="0" smtClean="0"/>
              <a:t>.</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a:latin typeface="Times New Roman" panose="02020603050405020304" pitchFamily="18" charset="0"/>
                <a:cs typeface="Times New Roman" panose="02020603050405020304" pitchFamily="18" charset="0"/>
              </a:rPr>
              <a:t>Cultural Variations in</a:t>
            </a:r>
            <a:br>
              <a:rPr lang="en-US" sz="4800" dirty="0">
                <a:latin typeface="Times New Roman" panose="02020603050405020304" pitchFamily="18" charset="0"/>
                <a:cs typeface="Times New Roman" panose="02020603050405020304" pitchFamily="18" charset="0"/>
              </a:rPr>
            </a:br>
            <a:r>
              <a:rPr lang="en-US" sz="4800" dirty="0">
                <a:latin typeface="Times New Roman" panose="02020603050405020304" pitchFamily="18" charset="0"/>
                <a:cs typeface="Times New Roman" panose="02020603050405020304" pitchFamily="18" charset="0"/>
              </a:rPr>
              <a:t>Conformity</a:t>
            </a:r>
          </a:p>
        </p:txBody>
      </p:sp>
      <p:sp>
        <p:nvSpPr>
          <p:cNvPr id="3" name="Content Placeholder 2"/>
          <p:cNvSpPr>
            <a:spLocks noGrp="1"/>
          </p:cNvSpPr>
          <p:nvPr>
            <p:ph idx="1"/>
          </p:nvPr>
        </p:nvSpPr>
        <p:spPr/>
        <p:txBody>
          <a:bodyPr>
            <a:noAutofit/>
          </a:bodyPr>
          <a:lstStyle/>
          <a:p>
            <a:pPr algn="just"/>
            <a:r>
              <a:rPr lang="en-US" dirty="0" smtClean="0">
                <a:latin typeface="Times New Roman" panose="02020603050405020304" pitchFamily="18" charset="0"/>
                <a:cs typeface="Times New Roman" panose="02020603050405020304" pitchFamily="18" charset="0"/>
              </a:rPr>
              <a:t>Collectivistic cultures, which emphasize respect for group norms, cooperation, and harmony, probably encourage more conformity than individualistic cultures and have a more positive view of conformity .</a:t>
            </a:r>
          </a:p>
          <a:p>
            <a:pPr algn="just"/>
            <a:r>
              <a:rPr lang="en-US" dirty="0" smtClean="0">
                <a:latin typeface="Times New Roman" panose="02020603050405020304" pitchFamily="18" charset="0"/>
                <a:cs typeface="Times New Roman" panose="02020603050405020304" pitchFamily="18" charset="0"/>
              </a:rPr>
              <a:t> “To conform in American culture is to be weak or deficient”.</a:t>
            </a:r>
          </a:p>
          <a:p>
            <a:pPr algn="just"/>
            <a:r>
              <a:rPr lang="en-US" dirty="0" smtClean="0">
                <a:latin typeface="Times New Roman" panose="02020603050405020304" pitchFamily="18" charset="0"/>
                <a:cs typeface="Times New Roman" panose="02020603050405020304" pitchFamily="18" charset="0"/>
              </a:rPr>
              <a:t>Studies have found higher levels of conformity in collectivistic cultures than in individualistic cultures</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Compliance</a:t>
            </a:r>
          </a:p>
        </p:txBody>
      </p:sp>
      <p:sp>
        <p:nvSpPr>
          <p:cNvPr id="3" name="Content Placeholder 2"/>
          <p:cNvSpPr>
            <a:spLocks noGrp="1"/>
          </p:cNvSpPr>
          <p:nvPr>
            <p:ph idx="1"/>
          </p:nvPr>
        </p:nvSpPr>
        <p:spPr/>
        <p:txBody>
          <a:bodyPr>
            <a:normAutofit/>
          </a:bodyPr>
          <a:lstStyle/>
          <a:p>
            <a:pPr algn="just"/>
            <a:r>
              <a:rPr lang="en-US" dirty="0" smtClean="0">
                <a:latin typeface="Times New Roman" panose="02020603050405020304" pitchFamily="18" charset="0"/>
                <a:cs typeface="Times New Roman" panose="02020603050405020304" pitchFamily="18" charset="0"/>
              </a:rPr>
              <a:t>Behavior that occurs in response to direct social pressure.</a:t>
            </a:r>
          </a:p>
          <a:p>
            <a:pPr algn="just"/>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social pressure is much more obvious with direct, explicit pressure to endorse a particular point of view or behave in a certain way. </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Obedience</a:t>
            </a:r>
          </a:p>
        </p:txBody>
      </p:sp>
      <p:sp>
        <p:nvSpPr>
          <p:cNvPr id="3" name="Content Placeholder 2"/>
          <p:cNvSpPr>
            <a:spLocks noGrp="1"/>
          </p:cNvSpPr>
          <p:nvPr>
            <p:ph idx="1"/>
          </p:nvPr>
        </p:nvSpPr>
        <p:spPr/>
        <p:txBody>
          <a:bodyPr>
            <a:normAutofit/>
          </a:bodyPr>
          <a:lstStyle/>
          <a:p>
            <a:pPr algn="just"/>
            <a:r>
              <a:rPr lang="en-US" dirty="0" smtClean="0">
                <a:latin typeface="Times New Roman" panose="02020603050405020304" pitchFamily="18" charset="0"/>
                <a:cs typeface="Times New Roman" panose="02020603050405020304" pitchFamily="18" charset="0"/>
              </a:rPr>
              <a:t>Obedience is a form of compliance that occurs when people follow direct commands, usually from someone in a position of authority.</a:t>
            </a:r>
          </a:p>
          <a:p>
            <a:pPr algn="just"/>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For example, we may show obedience to our bosses, teachers, or parents merely because of the power they hold to reward or punish us.</a:t>
            </a:r>
            <a:endParaRPr 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Bias in Attribution</a:t>
            </a:r>
          </a:p>
        </p:txBody>
      </p:sp>
      <p:sp>
        <p:nvSpPr>
          <p:cNvPr id="3" name="Content Placeholder 2"/>
          <p:cNvSpPr>
            <a:spLocks noGrp="1"/>
          </p:cNvSpPr>
          <p:nvPr>
            <p:ph idx="1"/>
          </p:nvPr>
        </p:nvSpPr>
        <p:spPr>
          <a:xfrm>
            <a:off x="1981200" y="2209801"/>
            <a:ext cx="8229600" cy="3916363"/>
          </a:xfrm>
        </p:spPr>
        <p:txBody>
          <a:bodyPr>
            <a:normAutofit/>
          </a:bodyPr>
          <a:lstStyle/>
          <a:p>
            <a:pPr algn="just"/>
            <a:r>
              <a:rPr lang="en-US" sz="3600" dirty="0">
                <a:latin typeface="Times New Roman" panose="02020603050405020304" pitchFamily="18" charset="0"/>
                <a:cs typeface="Times New Roman" panose="02020603050405020304" pitchFamily="18" charset="0"/>
              </a:rPr>
              <a:t>Attributions are only inferences. Your attributions may not be the correct explanations for events.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Times New Roman" panose="02020603050405020304" pitchFamily="18" charset="0"/>
                <a:cs typeface="Times New Roman" panose="02020603050405020304" pitchFamily="18" charset="0"/>
              </a:rPr>
              <a:t>Actor-observer bias</a:t>
            </a:r>
          </a:p>
        </p:txBody>
      </p:sp>
      <p:sp>
        <p:nvSpPr>
          <p:cNvPr id="3" name="Content Placeholder 2"/>
          <p:cNvSpPr>
            <a:spLocks noGrp="1"/>
          </p:cNvSpPr>
          <p:nvPr>
            <p:ph idx="1"/>
          </p:nvPr>
        </p:nvSpPr>
        <p:spPr>
          <a:xfrm>
            <a:off x="1981200" y="1882808"/>
            <a:ext cx="8229600" cy="3832192"/>
          </a:xfrm>
        </p:spPr>
        <p:txBody>
          <a:bodyPr>
            <a:normAutofit/>
          </a:bodyPr>
          <a:lstStyle/>
          <a:p>
            <a:pPr algn="just"/>
            <a:r>
              <a:rPr lang="en-US" sz="3600" dirty="0">
                <a:latin typeface="Times New Roman" panose="02020603050405020304" pitchFamily="18" charset="0"/>
                <a:cs typeface="Times New Roman" panose="02020603050405020304" pitchFamily="18" charset="0"/>
              </a:rPr>
              <a:t>The tendency for people to interpret their own actions as being a consequence of their situation while interpreting others’ actions as being the product of their character or personality is called the Actor-Observer Bias.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
            <a:r>
              <a:rPr lang="en-US" sz="3600" dirty="0">
                <a:latin typeface="Times New Roman" panose="02020603050405020304" pitchFamily="18" charset="0"/>
                <a:cs typeface="Times New Roman" panose="02020603050405020304" pitchFamily="18" charset="0"/>
              </a:rPr>
              <a:t>Your view of your own behavior can be quite different from the view of someone else observing you.</a:t>
            </a:r>
          </a:p>
          <a:p>
            <a:pPr algn="just"/>
            <a:r>
              <a:rPr lang="en-US" sz="3600" dirty="0">
                <a:latin typeface="Times New Roman" panose="02020603050405020304" pitchFamily="18" charset="0"/>
                <a:cs typeface="Times New Roman" panose="02020603050405020304" pitchFamily="18" charset="0"/>
              </a:rPr>
              <a:t>When an actor and an observer draw inferences about the causes of the actor’s behavior, they often make different attributions.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762001"/>
            <a:ext cx="8229600" cy="5364163"/>
          </a:xfrm>
        </p:spPr>
        <p:txBody>
          <a:bodyPr>
            <a:noAutofit/>
          </a:bodyPr>
          <a:lstStyle/>
          <a:p>
            <a:pPr algn="just"/>
            <a:r>
              <a:rPr lang="en-US" sz="3600" dirty="0">
                <a:latin typeface="Times New Roman" panose="02020603050405020304" pitchFamily="18" charset="0"/>
                <a:cs typeface="Times New Roman" panose="02020603050405020304" pitchFamily="18" charset="0"/>
              </a:rPr>
              <a:t>A common form of bias seen in observers is “the fundamental attribution error” which refers to observers’ bias in favor of internal attributions in explaining others’ behavior.</a:t>
            </a:r>
          </a:p>
          <a:p>
            <a:pPr lvl="6" algn="just">
              <a:buNone/>
            </a:pPr>
            <a:r>
              <a:rPr lang="en-US" sz="3600" dirty="0">
                <a:latin typeface="Times New Roman" panose="02020603050405020304" pitchFamily="18" charset="0"/>
                <a:cs typeface="Times New Roman" panose="02020603050405020304" pitchFamily="18" charset="0"/>
              </a:rPr>
              <a:t>OR</a:t>
            </a:r>
          </a:p>
          <a:p>
            <a:pPr algn="just"/>
            <a:r>
              <a:rPr lang="en-US" sz="3600" dirty="0">
                <a:latin typeface="Times New Roman" panose="02020603050405020304" pitchFamily="18" charset="0"/>
                <a:cs typeface="Times New Roman" panose="02020603050405020304" pitchFamily="18" charset="0"/>
              </a:rPr>
              <a:t>The tendency to over attribute others’ behavior to dispositional causes and the corresponding failure to recognize the importance of situational causes</a:t>
            </a:r>
            <a:r>
              <a:rPr lang="en-US" dirty="0" smtClean="0">
                <a:latin typeface="Times New Roman" panose="02020603050405020304" pitchFamily="18" charset="0"/>
                <a:cs typeface="Times New Roman" panose="02020603050405020304" pitchFamily="18" charset="0"/>
              </a:rPr>
              <a: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2171</Words>
  <Application>Microsoft Office PowerPoint</Application>
  <PresentationFormat>Widescreen</PresentationFormat>
  <Paragraphs>168</Paragraphs>
  <Slides>56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56</vt:i4>
      </vt:variant>
    </vt:vector>
  </HeadingPairs>
  <TitlesOfParts>
    <vt:vector size="61" baseType="lpstr">
      <vt:lpstr>Arial</vt:lpstr>
      <vt:lpstr>Calibri</vt:lpstr>
      <vt:lpstr>Calibri Light</vt:lpstr>
      <vt:lpstr>Times New Roman</vt:lpstr>
      <vt:lpstr>Office Theme</vt:lpstr>
      <vt:lpstr>Social psychology ENG-110</vt:lpstr>
      <vt:lpstr>  Attribution: Understanding the causes of behavior</vt:lpstr>
      <vt:lpstr>Internal Versus External Attributions</vt:lpstr>
      <vt:lpstr>PowerPoint Presentation</vt:lpstr>
      <vt:lpstr>Example</vt:lpstr>
      <vt:lpstr>Bias in Attribution</vt:lpstr>
      <vt:lpstr>Actor-observer bias</vt:lpstr>
      <vt:lpstr>PowerPoint Presentation</vt:lpstr>
      <vt:lpstr>PowerPoint Presentation</vt:lpstr>
      <vt:lpstr>Reasons Of Fundamental Attribution Bias </vt:lpstr>
      <vt:lpstr>Example </vt:lpstr>
      <vt:lpstr>Example # 2</vt:lpstr>
      <vt:lpstr>PowerPoint Presentation</vt:lpstr>
      <vt:lpstr>Self-Serving Bias</vt:lpstr>
      <vt:lpstr>PowerPoint Presentation</vt:lpstr>
      <vt:lpstr>PowerPoint Presentation</vt:lpstr>
      <vt:lpstr>Example </vt:lpstr>
      <vt:lpstr>PowerPoint Presentation</vt:lpstr>
      <vt:lpstr>Halo Effect</vt:lpstr>
      <vt:lpstr>Example </vt:lpstr>
      <vt:lpstr>Attraction</vt:lpstr>
      <vt:lpstr>Key Factors in Attraction</vt:lpstr>
      <vt:lpstr>Similarity Effects </vt:lpstr>
      <vt:lpstr>PowerPoint Presentation</vt:lpstr>
      <vt:lpstr>PowerPoint Presentation</vt:lpstr>
      <vt:lpstr>Reciprocity effects</vt:lpstr>
      <vt:lpstr>PowerPoint Presentation</vt:lpstr>
      <vt:lpstr>Proximity</vt:lpstr>
      <vt:lpstr>Attitude </vt:lpstr>
      <vt:lpstr>Components Of Attitude </vt:lpstr>
      <vt:lpstr>Theories of Attitude Formation and Change</vt:lpstr>
      <vt:lpstr>Classical Conditioning</vt:lpstr>
      <vt:lpstr>PowerPoint Presentation</vt:lpstr>
      <vt:lpstr>Example </vt:lpstr>
      <vt:lpstr>Operant conditioning</vt:lpstr>
      <vt:lpstr>Observational Learning</vt:lpstr>
      <vt:lpstr>Trying to Change Attitudes: Factors in Persuasion</vt:lpstr>
      <vt:lpstr>Characteristics of Source factor</vt:lpstr>
      <vt:lpstr>PowerPoint Presentation</vt:lpstr>
      <vt:lpstr>Characteristics Of The Message </vt:lpstr>
      <vt:lpstr>PowerPoint Presentation</vt:lpstr>
      <vt:lpstr>Receiver/Target </vt:lpstr>
      <vt:lpstr>PowerPoint Presentation</vt:lpstr>
      <vt:lpstr>Behavior in Groups </vt:lpstr>
      <vt:lpstr>PowerPoint Presentation</vt:lpstr>
      <vt:lpstr>Bystander Effect</vt:lpstr>
      <vt:lpstr>What accounts for the bystander effect?</vt:lpstr>
      <vt:lpstr>PowerPoint Presentation</vt:lpstr>
      <vt:lpstr>PowerPoint Presentation</vt:lpstr>
      <vt:lpstr>PowerPoint Presentation</vt:lpstr>
      <vt:lpstr>Social Influence </vt:lpstr>
      <vt:lpstr>Conformity</vt:lpstr>
      <vt:lpstr>Example</vt:lpstr>
      <vt:lpstr>Cultural Variations in Conformity</vt:lpstr>
      <vt:lpstr>Compliance</vt:lpstr>
      <vt:lpstr>Obedience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 of Psychology  BSCS-V A&amp;B</dc:title>
  <dc:creator>jawairia zafar</dc:creator>
  <cp:lastModifiedBy>Nouman Awan</cp:lastModifiedBy>
  <cp:revision>5</cp:revision>
  <dcterms:created xsi:type="dcterms:W3CDTF">2019-12-08T11:49:00Z</dcterms:created>
  <dcterms:modified xsi:type="dcterms:W3CDTF">2020-05-04T19:09:22Z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1033-11.2.0.9052</vt:lpwstr>
  </property>
</Properties>
</file>