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4" r:id="rId13"/>
    <p:sldId id="267" r:id="rId14"/>
    <p:sldId id="268" r:id="rId15"/>
    <p:sldId id="269" r:id="rId16"/>
    <p:sldId id="275" r:id="rId17"/>
    <p:sldId id="270" r:id="rId18"/>
    <p:sldId id="276" r:id="rId19"/>
    <p:sldId id="271" r:id="rId20"/>
    <p:sldId id="272" r:id="rId21"/>
    <p:sldId id="273"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FDE6DF0-9A0A-4D51-86F4-EADBD0165914}" type="datetimeFigureOut">
              <a:rPr lang="en-GB" smtClean="0"/>
              <a:t>04/05/2020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F475EF-AFCE-4F56-ADBB-5D0FE54D7DC0}" type="slidenum">
              <a:rPr lang="en-GB" smtClean="0"/>
              <a:t>‹#›</a:t>
            </a:fld>
            <a:endParaRPr lang="en-GB"/>
          </a:p>
        </p:txBody>
      </p:sp>
    </p:spTree>
    <p:extLst>
      <p:ext uri="{BB962C8B-B14F-4D97-AF65-F5344CB8AC3E}">
        <p14:creationId xmlns:p14="http://schemas.microsoft.com/office/powerpoint/2010/main" val="2268814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DE6DF0-9A0A-4D51-86F4-EADBD0165914}" type="datetimeFigureOut">
              <a:rPr lang="en-GB" smtClean="0"/>
              <a:t>04/05/2020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F475EF-AFCE-4F56-ADBB-5D0FE54D7DC0}" type="slidenum">
              <a:rPr lang="en-GB" smtClean="0"/>
              <a:t>‹#›</a:t>
            </a:fld>
            <a:endParaRPr lang="en-GB"/>
          </a:p>
        </p:txBody>
      </p:sp>
    </p:spTree>
    <p:extLst>
      <p:ext uri="{BB962C8B-B14F-4D97-AF65-F5344CB8AC3E}">
        <p14:creationId xmlns:p14="http://schemas.microsoft.com/office/powerpoint/2010/main" val="2713401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DE6DF0-9A0A-4D51-86F4-EADBD0165914}" type="datetimeFigureOut">
              <a:rPr lang="en-GB" smtClean="0"/>
              <a:t>04/05/2020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F475EF-AFCE-4F56-ADBB-5D0FE54D7DC0}" type="slidenum">
              <a:rPr lang="en-GB" smtClean="0"/>
              <a:t>‹#›</a:t>
            </a:fld>
            <a:endParaRPr lang="en-GB"/>
          </a:p>
        </p:txBody>
      </p:sp>
    </p:spTree>
    <p:extLst>
      <p:ext uri="{BB962C8B-B14F-4D97-AF65-F5344CB8AC3E}">
        <p14:creationId xmlns:p14="http://schemas.microsoft.com/office/powerpoint/2010/main" val="161413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DE6DF0-9A0A-4D51-86F4-EADBD0165914}" type="datetimeFigureOut">
              <a:rPr lang="en-GB" smtClean="0"/>
              <a:t>04/05/2020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F475EF-AFCE-4F56-ADBB-5D0FE54D7DC0}" type="slidenum">
              <a:rPr lang="en-GB" smtClean="0"/>
              <a:t>‹#›</a:t>
            </a:fld>
            <a:endParaRPr lang="en-GB"/>
          </a:p>
        </p:txBody>
      </p:sp>
    </p:spTree>
    <p:extLst>
      <p:ext uri="{BB962C8B-B14F-4D97-AF65-F5344CB8AC3E}">
        <p14:creationId xmlns:p14="http://schemas.microsoft.com/office/powerpoint/2010/main" val="470824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DE6DF0-9A0A-4D51-86F4-EADBD0165914}" type="datetimeFigureOut">
              <a:rPr lang="en-GB" smtClean="0"/>
              <a:t>04/05/2020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F475EF-AFCE-4F56-ADBB-5D0FE54D7DC0}" type="slidenum">
              <a:rPr lang="en-GB" smtClean="0"/>
              <a:t>‹#›</a:t>
            </a:fld>
            <a:endParaRPr lang="en-GB"/>
          </a:p>
        </p:txBody>
      </p:sp>
    </p:spTree>
    <p:extLst>
      <p:ext uri="{BB962C8B-B14F-4D97-AF65-F5344CB8AC3E}">
        <p14:creationId xmlns:p14="http://schemas.microsoft.com/office/powerpoint/2010/main" val="34644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FDE6DF0-9A0A-4D51-86F4-EADBD0165914}" type="datetimeFigureOut">
              <a:rPr lang="en-GB" smtClean="0"/>
              <a:t>04/05/2020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F475EF-AFCE-4F56-ADBB-5D0FE54D7DC0}" type="slidenum">
              <a:rPr lang="en-GB" smtClean="0"/>
              <a:t>‹#›</a:t>
            </a:fld>
            <a:endParaRPr lang="en-GB"/>
          </a:p>
        </p:txBody>
      </p:sp>
    </p:spTree>
    <p:extLst>
      <p:ext uri="{BB962C8B-B14F-4D97-AF65-F5344CB8AC3E}">
        <p14:creationId xmlns:p14="http://schemas.microsoft.com/office/powerpoint/2010/main" val="414833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FDE6DF0-9A0A-4D51-86F4-EADBD0165914}" type="datetimeFigureOut">
              <a:rPr lang="en-GB" smtClean="0"/>
              <a:t>04/05/2020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F475EF-AFCE-4F56-ADBB-5D0FE54D7DC0}" type="slidenum">
              <a:rPr lang="en-GB" smtClean="0"/>
              <a:t>‹#›</a:t>
            </a:fld>
            <a:endParaRPr lang="en-GB"/>
          </a:p>
        </p:txBody>
      </p:sp>
    </p:spTree>
    <p:extLst>
      <p:ext uri="{BB962C8B-B14F-4D97-AF65-F5344CB8AC3E}">
        <p14:creationId xmlns:p14="http://schemas.microsoft.com/office/powerpoint/2010/main" val="3320822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FDE6DF0-9A0A-4D51-86F4-EADBD0165914}" type="datetimeFigureOut">
              <a:rPr lang="en-GB" smtClean="0"/>
              <a:t>04/05/2020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F475EF-AFCE-4F56-ADBB-5D0FE54D7DC0}" type="slidenum">
              <a:rPr lang="en-GB" smtClean="0"/>
              <a:t>‹#›</a:t>
            </a:fld>
            <a:endParaRPr lang="en-GB"/>
          </a:p>
        </p:txBody>
      </p:sp>
    </p:spTree>
    <p:extLst>
      <p:ext uri="{BB962C8B-B14F-4D97-AF65-F5344CB8AC3E}">
        <p14:creationId xmlns:p14="http://schemas.microsoft.com/office/powerpoint/2010/main" val="718419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E6DF0-9A0A-4D51-86F4-EADBD0165914}" type="datetimeFigureOut">
              <a:rPr lang="en-GB" smtClean="0"/>
              <a:t>04/05/2020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F475EF-AFCE-4F56-ADBB-5D0FE54D7DC0}" type="slidenum">
              <a:rPr lang="en-GB" smtClean="0"/>
              <a:t>‹#›</a:t>
            </a:fld>
            <a:endParaRPr lang="en-GB"/>
          </a:p>
        </p:txBody>
      </p:sp>
    </p:spTree>
    <p:extLst>
      <p:ext uri="{BB962C8B-B14F-4D97-AF65-F5344CB8AC3E}">
        <p14:creationId xmlns:p14="http://schemas.microsoft.com/office/powerpoint/2010/main" val="612214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DE6DF0-9A0A-4D51-86F4-EADBD0165914}" type="datetimeFigureOut">
              <a:rPr lang="en-GB" smtClean="0"/>
              <a:t>04/05/2020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F475EF-AFCE-4F56-ADBB-5D0FE54D7DC0}" type="slidenum">
              <a:rPr lang="en-GB" smtClean="0"/>
              <a:t>‹#›</a:t>
            </a:fld>
            <a:endParaRPr lang="en-GB"/>
          </a:p>
        </p:txBody>
      </p:sp>
    </p:spTree>
    <p:extLst>
      <p:ext uri="{BB962C8B-B14F-4D97-AF65-F5344CB8AC3E}">
        <p14:creationId xmlns:p14="http://schemas.microsoft.com/office/powerpoint/2010/main" val="244152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DE6DF0-9A0A-4D51-86F4-EADBD0165914}" type="datetimeFigureOut">
              <a:rPr lang="en-GB" smtClean="0"/>
              <a:t>04/05/2020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F475EF-AFCE-4F56-ADBB-5D0FE54D7DC0}" type="slidenum">
              <a:rPr lang="en-GB" smtClean="0"/>
              <a:t>‹#›</a:t>
            </a:fld>
            <a:endParaRPr lang="en-GB"/>
          </a:p>
        </p:txBody>
      </p:sp>
    </p:spTree>
    <p:extLst>
      <p:ext uri="{BB962C8B-B14F-4D97-AF65-F5344CB8AC3E}">
        <p14:creationId xmlns:p14="http://schemas.microsoft.com/office/powerpoint/2010/main" val="832018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DE6DF0-9A0A-4D51-86F4-EADBD0165914}" type="datetimeFigureOut">
              <a:rPr lang="en-GB" smtClean="0"/>
              <a:t>04/05/2020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F475EF-AFCE-4F56-ADBB-5D0FE54D7DC0}" type="slidenum">
              <a:rPr lang="en-GB" smtClean="0"/>
              <a:t>‹#›</a:t>
            </a:fld>
            <a:endParaRPr lang="en-GB"/>
          </a:p>
        </p:txBody>
      </p:sp>
    </p:spTree>
    <p:extLst>
      <p:ext uri="{BB962C8B-B14F-4D97-AF65-F5344CB8AC3E}">
        <p14:creationId xmlns:p14="http://schemas.microsoft.com/office/powerpoint/2010/main" val="3875484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Learning </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1038288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Let’s see how this circuit works. If we present a 1000-Hz tone, we find that the animal makes no reaction because the synapse connecting the tone-sensitive neuron with the neuron in the motor system is weak. </a:t>
            </a:r>
          </a:p>
          <a:p>
            <a:r>
              <a:rPr lang="en-GB" dirty="0" smtClean="0"/>
              <a:t>That is, when an action potential reaches the terminal button of synapse T (tone), the excitatory postsynaptic potential (EPSP) that it produces in the dendrite of the motor neuron is too small to make that neuron fire. </a:t>
            </a:r>
          </a:p>
          <a:p>
            <a:r>
              <a:rPr lang="en-GB" dirty="0" smtClean="0"/>
              <a:t>However, if we present a puff of air to the eye, the eye blinks. This reaction occurs because nature has provided the animal with a strong synapse between the somatosensory neuron and the motor neuron that causes a blink (synapse P, for “puff”).</a:t>
            </a:r>
          </a:p>
          <a:p>
            <a:r>
              <a:rPr lang="en-GB" dirty="0" smtClean="0"/>
              <a:t> To establish classical conditioning, we first present the 1000-Hz tone and then quickly follow it with a puff of air. </a:t>
            </a:r>
          </a:p>
          <a:p>
            <a:r>
              <a:rPr lang="en-GB" dirty="0" smtClean="0"/>
              <a:t>After we repeat these pairs of stimuli several times, we find that we can dispense with the air puff; the 1000-Hz tone produces the blink all by itself.</a:t>
            </a:r>
            <a:endParaRPr lang="en-GB" dirty="0"/>
          </a:p>
        </p:txBody>
      </p:sp>
    </p:spTree>
    <p:extLst>
      <p:ext uri="{BB962C8B-B14F-4D97-AF65-F5344CB8AC3E}">
        <p14:creationId xmlns:p14="http://schemas.microsoft.com/office/powerpoint/2010/main" val="4187803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Over sixty years ago, Donald Hebb proposed a rule that might explain how neurons are changed by experience in a way that would cause changes in </a:t>
            </a:r>
            <a:r>
              <a:rPr lang="en-GB" dirty="0" err="1" smtClean="0"/>
              <a:t>behavior</a:t>
            </a:r>
            <a:r>
              <a:rPr lang="en-GB" dirty="0" smtClean="0"/>
              <a:t> (Hebb, 1949).</a:t>
            </a:r>
          </a:p>
          <a:p>
            <a:r>
              <a:rPr lang="en-GB" dirty="0" smtClean="0"/>
              <a:t> The Hebb rule says that if a synapse repeatedly becomes active at about the same time that the postsynaptic neuron fires, changes will take place in the structure or chemistry of the synapse that will strengthen it. </a:t>
            </a:r>
          </a:p>
          <a:p>
            <a:r>
              <a:rPr lang="en-GB" dirty="0" smtClean="0"/>
              <a:t>How would the Hebb rule apply to our circuit? If the 1000-Hz tone is presented first, then weak synapse T (for “tone”) becomes active. </a:t>
            </a:r>
          </a:p>
          <a:p>
            <a:r>
              <a:rPr lang="en-GB" dirty="0" smtClean="0"/>
              <a:t>If the puff is presented immediately afterward, then strong synapse P becomes active and makes the motor neuron fire. </a:t>
            </a:r>
          </a:p>
          <a:p>
            <a:r>
              <a:rPr lang="en-GB" dirty="0" smtClean="0"/>
              <a:t>The act of firing then strengthens any synapse with the motor neuron that has just been active. Of course, this means synapse T. </a:t>
            </a:r>
          </a:p>
          <a:p>
            <a:r>
              <a:rPr lang="en-GB" dirty="0" smtClean="0"/>
              <a:t>After several pairings of the two stimuli and after several increments of strengthening, synapse T becomes strong enough to cause the motor neuron to fire by itself. Learning has occurred. (See Figure 1.)</a:t>
            </a:r>
            <a:endParaRPr lang="en-GB" dirty="0"/>
          </a:p>
        </p:txBody>
      </p:sp>
    </p:spTree>
    <p:extLst>
      <p:ext uri="{BB962C8B-B14F-4D97-AF65-F5344CB8AC3E}">
        <p14:creationId xmlns:p14="http://schemas.microsoft.com/office/powerpoint/2010/main" val="2616856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0771" y="-155276"/>
            <a:ext cx="12192000" cy="6892506"/>
          </a:xfrm>
          <a:prstGeom prst="rect">
            <a:avLst/>
          </a:prstGeom>
        </p:spPr>
      </p:pic>
    </p:spTree>
    <p:extLst>
      <p:ext uri="{BB962C8B-B14F-4D97-AF65-F5344CB8AC3E}">
        <p14:creationId xmlns:p14="http://schemas.microsoft.com/office/powerpoint/2010/main" val="483243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b="1" dirty="0" smtClean="0"/>
              <a:t>The second major class of stimulus–response learning </a:t>
            </a:r>
            <a:r>
              <a:rPr lang="en-GB" b="1" u="sng" dirty="0" smtClean="0"/>
              <a:t>is instrumental conditioning (also called operant conditioning). </a:t>
            </a:r>
          </a:p>
          <a:p>
            <a:r>
              <a:rPr lang="en-GB" b="1" dirty="0" smtClean="0"/>
              <a:t>Whereas classical conditioning involves automatic, species-typical responses, instrumental conditioning involves </a:t>
            </a:r>
            <a:r>
              <a:rPr lang="en-GB" b="1" dirty="0" err="1" smtClean="0"/>
              <a:t>behaviors</a:t>
            </a:r>
            <a:r>
              <a:rPr lang="en-GB" b="1" dirty="0" smtClean="0"/>
              <a:t> that have been learned. </a:t>
            </a:r>
          </a:p>
          <a:p>
            <a:r>
              <a:rPr lang="en-GB" b="1" dirty="0" smtClean="0"/>
              <a:t>And whereas classical conditioning involves an association between two stimuli, instrumental conditioning involves an association between a response and a stimulus. Instrumental conditioning is a more flexible form of learning.</a:t>
            </a:r>
          </a:p>
          <a:p>
            <a:r>
              <a:rPr lang="en-GB" b="1" dirty="0" smtClean="0"/>
              <a:t> It permits an organism to adjust its </a:t>
            </a:r>
            <a:r>
              <a:rPr lang="en-GB" b="1" dirty="0" err="1" smtClean="0"/>
              <a:t>behavior</a:t>
            </a:r>
            <a:r>
              <a:rPr lang="en-GB" b="1" dirty="0" smtClean="0"/>
              <a:t> according to the consequences of that </a:t>
            </a:r>
            <a:r>
              <a:rPr lang="en-GB" b="1" dirty="0" err="1" smtClean="0"/>
              <a:t>behavior</a:t>
            </a:r>
            <a:r>
              <a:rPr lang="en-GB" b="1" dirty="0" smtClean="0"/>
              <a:t>. That is, when a </a:t>
            </a:r>
            <a:r>
              <a:rPr lang="en-GB" b="1" dirty="0" err="1" smtClean="0"/>
              <a:t>behavior</a:t>
            </a:r>
            <a:r>
              <a:rPr lang="en-GB" b="1" dirty="0" smtClean="0"/>
              <a:t> is followed by </a:t>
            </a:r>
            <a:r>
              <a:rPr lang="en-GB" b="1" dirty="0" err="1" smtClean="0"/>
              <a:t>favorable</a:t>
            </a:r>
            <a:r>
              <a:rPr lang="en-GB" b="1" dirty="0" smtClean="0"/>
              <a:t> consequences, the </a:t>
            </a:r>
            <a:r>
              <a:rPr lang="en-GB" b="1" dirty="0" err="1" smtClean="0"/>
              <a:t>behavior</a:t>
            </a:r>
            <a:r>
              <a:rPr lang="en-GB" b="1" dirty="0" smtClean="0"/>
              <a:t> tends to occur more frequently; when it is followed by </a:t>
            </a:r>
            <a:r>
              <a:rPr lang="en-GB" b="1" dirty="0" err="1" smtClean="0"/>
              <a:t>unfavorable</a:t>
            </a:r>
            <a:r>
              <a:rPr lang="en-GB" b="1" dirty="0" smtClean="0"/>
              <a:t> consequences, it tends to occur less frequently. </a:t>
            </a:r>
          </a:p>
          <a:p>
            <a:r>
              <a:rPr lang="en-GB" b="1" dirty="0" smtClean="0"/>
              <a:t>Collectively, “</a:t>
            </a:r>
            <a:r>
              <a:rPr lang="en-GB" b="1" dirty="0" err="1" smtClean="0"/>
              <a:t>favorable</a:t>
            </a:r>
            <a:r>
              <a:rPr lang="en-GB" b="1" dirty="0" smtClean="0"/>
              <a:t> consequences” are referred to as reinforcing stimuli, and “</a:t>
            </a:r>
            <a:r>
              <a:rPr lang="en-GB" b="1" dirty="0" err="1" smtClean="0"/>
              <a:t>unfavorable</a:t>
            </a:r>
            <a:r>
              <a:rPr lang="en-GB" b="1" dirty="0" smtClean="0"/>
              <a:t> consequences” are referred to as punishing stimuli. For example, a response that enables a hungry organism to find food will be reinforced, and a response that causes pain will be punished. (Psychologists often refer to these terms as </a:t>
            </a:r>
            <a:r>
              <a:rPr lang="en-GB" b="1" dirty="0" err="1" smtClean="0"/>
              <a:t>reinforcers</a:t>
            </a:r>
            <a:r>
              <a:rPr lang="en-GB" b="1" dirty="0" smtClean="0"/>
              <a:t> and punishers.)</a:t>
            </a:r>
            <a:endParaRPr lang="en-GB" b="1" dirty="0"/>
          </a:p>
        </p:txBody>
      </p:sp>
    </p:spTree>
    <p:extLst>
      <p:ext uri="{BB962C8B-B14F-4D97-AF65-F5344CB8AC3E}">
        <p14:creationId xmlns:p14="http://schemas.microsoft.com/office/powerpoint/2010/main" val="3441376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smtClean="0"/>
              <a:t>Let’s consider the process of reinforcement. Briefly stated, reinforcement causes changes in an animal’s nervous system that increase the likelihood that a particular stimulus will elicit a particular response. </a:t>
            </a:r>
          </a:p>
          <a:p>
            <a:r>
              <a:rPr lang="en-GB" dirty="0" smtClean="0"/>
              <a:t>For example, when a hungry rat is first put in an operant chamber (a “Skinner box”), it is not very likely to press the lever mounted on a wall.</a:t>
            </a:r>
          </a:p>
          <a:p>
            <a:r>
              <a:rPr lang="en-GB" dirty="0" smtClean="0"/>
              <a:t> However, if it does press the lever and if it receives a piece of food immediately afterward, the likelihood of its making another response increases. </a:t>
            </a:r>
          </a:p>
          <a:p>
            <a:r>
              <a:rPr lang="en-GB" dirty="0" smtClean="0"/>
              <a:t>Put another way, reinforcement causes the sight of the lever to serve as the stimulus that elicits the lever-pressing response. It is not accurate to say simply that a particular </a:t>
            </a:r>
            <a:r>
              <a:rPr lang="en-GB" dirty="0" err="1" smtClean="0"/>
              <a:t>behavior</a:t>
            </a:r>
            <a:r>
              <a:rPr lang="en-GB" dirty="0" smtClean="0"/>
              <a:t> becomes more frequent. </a:t>
            </a:r>
          </a:p>
          <a:p>
            <a:r>
              <a:rPr lang="en-GB" dirty="0" smtClean="0"/>
              <a:t>If no lever is present, a rat that has learned to press one will not wave its paw around in the air. The sight of a lever is needed to produce the response. </a:t>
            </a:r>
            <a:endParaRPr lang="en-GB" dirty="0"/>
          </a:p>
        </p:txBody>
      </p:sp>
    </p:spTree>
    <p:extLst>
      <p:ext uri="{BB962C8B-B14F-4D97-AF65-F5344CB8AC3E}">
        <p14:creationId xmlns:p14="http://schemas.microsoft.com/office/powerpoint/2010/main" val="2859999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Thus, the process of reinforcement strengthens a connection between neural circuits involved in perception (the sight of the lever) and those involved in movement (the act of lever pressing). As we will see later in this chapter, the brain contains reinforcement mechanisms that control this process.  (See Figure 2.)</a:t>
            </a:r>
          </a:p>
          <a:p>
            <a:r>
              <a:rPr lang="en-GB" dirty="0" smtClean="0"/>
              <a:t>The third major category </a:t>
            </a:r>
            <a:r>
              <a:rPr lang="en-GB" u="sng" dirty="0" smtClean="0"/>
              <a:t>of learning, motor learning</a:t>
            </a:r>
            <a:r>
              <a:rPr lang="en-GB" dirty="0" smtClean="0"/>
              <a:t>, is actually a component of stimulus– response learning. </a:t>
            </a:r>
          </a:p>
          <a:p>
            <a:r>
              <a:rPr lang="en-GB" dirty="0" smtClean="0"/>
              <a:t>For simplicity’s sake we can think of perceptual learning as the establishment of changes within the sensory systems of the brain, stimulus–response learning as the establishment of connections between sensory systems and motor systems, and motor learning as the establishment of changes within motor systems. </a:t>
            </a:r>
            <a:endParaRPr lang="en-GB" dirty="0"/>
          </a:p>
        </p:txBody>
      </p:sp>
    </p:spTree>
    <p:extLst>
      <p:ext uri="{BB962C8B-B14F-4D97-AF65-F5344CB8AC3E}">
        <p14:creationId xmlns:p14="http://schemas.microsoft.com/office/powerpoint/2010/main" val="4259364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726053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But, in fact, motor learning cannot occur without sensory guidance from the environment. </a:t>
            </a:r>
          </a:p>
          <a:p>
            <a:r>
              <a:rPr lang="en-GB" dirty="0" smtClean="0"/>
              <a:t>For example, most skilled movements involve interactions with objects: bicycles, video game controllers, tennis racquets, knitting needles, and so on.</a:t>
            </a:r>
          </a:p>
          <a:p>
            <a:r>
              <a:rPr lang="en-GB" dirty="0" smtClean="0"/>
              <a:t> Even skilled movements that we make by ourselves, such as solitary dance steps, involve feedback from the joints, muscles, vestibular apparatus, and eyes, as well as contact between the feet and the floor. </a:t>
            </a:r>
          </a:p>
          <a:p>
            <a:r>
              <a:rPr lang="en-GB" dirty="0" smtClean="0"/>
              <a:t>Motor learning differs from other forms of learning primarily in the degree to which new forms of </a:t>
            </a:r>
            <a:r>
              <a:rPr lang="en-GB" dirty="0" err="1" smtClean="0"/>
              <a:t>behavior</a:t>
            </a:r>
            <a:r>
              <a:rPr lang="en-GB" dirty="0" smtClean="0"/>
              <a:t> are learned; the more novel the </a:t>
            </a:r>
            <a:r>
              <a:rPr lang="en-GB" dirty="0" err="1" smtClean="0"/>
              <a:t>behavior</a:t>
            </a:r>
            <a:r>
              <a:rPr lang="en-GB" dirty="0" smtClean="0"/>
              <a:t>, the more the neural circuits in the motor systems of the brain must be modified.  (See Figure 3.)</a:t>
            </a:r>
            <a:endParaRPr lang="en-GB" dirty="0"/>
          </a:p>
        </p:txBody>
      </p:sp>
    </p:spTree>
    <p:extLst>
      <p:ext uri="{BB962C8B-B14F-4D97-AF65-F5344CB8AC3E}">
        <p14:creationId xmlns:p14="http://schemas.microsoft.com/office/powerpoint/2010/main" val="3821564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60386"/>
            <a:ext cx="12192000" cy="6797614"/>
          </a:xfrm>
          <a:prstGeom prst="rect">
            <a:avLst/>
          </a:prstGeom>
        </p:spPr>
      </p:pic>
    </p:spTree>
    <p:extLst>
      <p:ext uri="{BB962C8B-B14F-4D97-AF65-F5344CB8AC3E}">
        <p14:creationId xmlns:p14="http://schemas.microsoft.com/office/powerpoint/2010/main" val="50291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A particular learning situation can involve varying amounts of all three types of learning that I have described so far: perceptual, stimulus–response, and motor. </a:t>
            </a:r>
          </a:p>
          <a:p>
            <a:r>
              <a:rPr lang="en-GB" dirty="0" smtClean="0"/>
              <a:t>For example, if we teach an animal to make a new response whenever we present a stimulus it has never seen before, it must learn to recognize the stimulus (perceptual learning) and make the response (motor learning), and a connection must be established between these two new memories (stimulus–response learning). </a:t>
            </a:r>
          </a:p>
          <a:p>
            <a:r>
              <a:rPr lang="en-GB" dirty="0" smtClean="0"/>
              <a:t>If we teach it to make a response it has already learned whenever we present a new stimulus, only perceptual learning and stimulus–response learning will take place.</a:t>
            </a:r>
            <a:endParaRPr lang="en-GB" dirty="0"/>
          </a:p>
        </p:txBody>
      </p:sp>
    </p:spTree>
    <p:extLst>
      <p:ext uri="{BB962C8B-B14F-4D97-AF65-F5344CB8AC3E}">
        <p14:creationId xmlns:p14="http://schemas.microsoft.com/office/powerpoint/2010/main" val="3075826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Experiences change us;</a:t>
            </a:r>
            <a:endParaRPr lang="en-GB" dirty="0"/>
          </a:p>
        </p:txBody>
      </p:sp>
      <p:sp>
        <p:nvSpPr>
          <p:cNvPr id="3" name="Content Placeholder 2"/>
          <p:cNvSpPr>
            <a:spLocks noGrp="1"/>
          </p:cNvSpPr>
          <p:nvPr>
            <p:ph idx="1"/>
          </p:nvPr>
        </p:nvSpPr>
        <p:spPr/>
        <p:txBody>
          <a:bodyPr/>
          <a:lstStyle/>
          <a:p>
            <a:r>
              <a:rPr lang="en-GB" dirty="0" smtClean="0"/>
              <a:t>encounters with our environment alter our </a:t>
            </a:r>
            <a:r>
              <a:rPr lang="en-GB" dirty="0" err="1" smtClean="0"/>
              <a:t>behavior</a:t>
            </a:r>
            <a:r>
              <a:rPr lang="en-GB" dirty="0" smtClean="0"/>
              <a:t> by modifying our nervous system. </a:t>
            </a:r>
          </a:p>
          <a:p>
            <a:r>
              <a:rPr lang="en-GB" dirty="0" smtClean="0"/>
              <a:t>As many investigators have said, an understanding of the physiology of memory is the ultimate challenge to neuroscience research. The brain is complex, and so are learning and remembering. </a:t>
            </a:r>
          </a:p>
          <a:p>
            <a:r>
              <a:rPr lang="en-GB" dirty="0" smtClean="0"/>
              <a:t>However, despite the difficulties, the long years of work finally seem to be paying off. </a:t>
            </a:r>
          </a:p>
          <a:p>
            <a:r>
              <a:rPr lang="en-GB" dirty="0" smtClean="0"/>
              <a:t>New approaches and new methods have evolved from old ones, and real progress has been made in understanding the anatomy and physiology of learning and remembering.</a:t>
            </a:r>
            <a:endParaRPr lang="en-GB" dirty="0"/>
          </a:p>
        </p:txBody>
      </p:sp>
    </p:spTree>
    <p:extLst>
      <p:ext uri="{BB962C8B-B14F-4D97-AF65-F5344CB8AC3E}">
        <p14:creationId xmlns:p14="http://schemas.microsoft.com/office/powerpoint/2010/main" val="14002316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The three forms of learning I have described so far consist primarily of changes in one sensory system, between one sensory system and the motor system, or in the motor system. </a:t>
            </a:r>
          </a:p>
          <a:p>
            <a:r>
              <a:rPr lang="en-GB" dirty="0" smtClean="0"/>
              <a:t>But obviously, learning is usually more complex than that. The fourth form of learning, </a:t>
            </a:r>
            <a:r>
              <a:rPr lang="en-GB" b="1" u="sng" dirty="0" smtClean="0"/>
              <a:t>relational learning, involves lea</a:t>
            </a:r>
            <a:r>
              <a:rPr lang="en-GB" dirty="0" smtClean="0"/>
              <a:t>rning the relationships among individual stimuli. For example, consider what we must learn to become familiar with the contents of a room.</a:t>
            </a:r>
          </a:p>
          <a:p>
            <a:r>
              <a:rPr lang="en-GB" dirty="0" smtClean="0"/>
              <a:t> First, we must learn to recognize each of the objects. In addition, we must learn the relative locations of the objects with respect to each other.</a:t>
            </a:r>
          </a:p>
          <a:p>
            <a:r>
              <a:rPr lang="en-GB" dirty="0" smtClean="0"/>
              <a:t> As a result, when we find ourselves located in a particular place in the room, our perceptions of these objects and their locations relative to us tell us exactly where we are. Other types of relational learning are even more complex.</a:t>
            </a:r>
          </a:p>
          <a:p>
            <a:r>
              <a:rPr lang="en-GB" dirty="0" smtClean="0"/>
              <a:t> </a:t>
            </a:r>
            <a:r>
              <a:rPr lang="en-GB" b="1" dirty="0" smtClean="0"/>
              <a:t>Episodic learning—remembering </a:t>
            </a:r>
            <a:r>
              <a:rPr lang="en-GB" dirty="0" smtClean="0"/>
              <a:t>sequences of events (episodes) that we witness—requires us to keep track of and remember not only individual events but also the order in which they occur. </a:t>
            </a:r>
          </a:p>
        </p:txBody>
      </p:sp>
    </p:spTree>
    <p:extLst>
      <p:ext uri="{BB962C8B-B14F-4D97-AF65-F5344CB8AC3E}">
        <p14:creationId xmlns:p14="http://schemas.microsoft.com/office/powerpoint/2010/main" val="7439085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Synaptic Plasticity: Long-Term Potentiation  and Long-Term Depression</a:t>
            </a:r>
          </a:p>
        </p:txBody>
      </p:sp>
      <p:sp>
        <p:nvSpPr>
          <p:cNvPr id="3" name="Content Placeholder 2"/>
          <p:cNvSpPr>
            <a:spLocks noGrp="1"/>
          </p:cNvSpPr>
          <p:nvPr>
            <p:ph idx="1"/>
          </p:nvPr>
        </p:nvSpPr>
        <p:spPr/>
        <p:txBody>
          <a:bodyPr/>
          <a:lstStyle/>
          <a:p>
            <a:r>
              <a:rPr lang="en-GB" dirty="0" smtClean="0"/>
              <a:t>On theoretical considerations alone, it would appear that learning must involve synaptic plasticity: changes in the structure or biochemistry of synapses that alter their effects on postsynaptic neurons. </a:t>
            </a:r>
          </a:p>
          <a:p>
            <a:r>
              <a:rPr lang="en-GB" dirty="0" smtClean="0"/>
              <a:t>Recent years have seen an explosion of research on this topic, largely stimulated by the development of methods that permit researchers to observe structural and biochemical changes in microscopically small structures: the presynaptic and postsynaptic components of synapses</a:t>
            </a:r>
            <a:endParaRPr lang="en-GB" dirty="0"/>
          </a:p>
        </p:txBody>
      </p:sp>
    </p:spTree>
    <p:extLst>
      <p:ext uri="{BB962C8B-B14F-4D97-AF65-F5344CB8AC3E}">
        <p14:creationId xmlns:p14="http://schemas.microsoft.com/office/powerpoint/2010/main" val="19583851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Induction of Long-Term Potentiation</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Electrical stimulation of circuits within the hippocampal formation can lead to long-term synaptic changes that seem to be among those responsible for learning. </a:t>
            </a:r>
          </a:p>
          <a:p>
            <a:r>
              <a:rPr lang="en-GB" dirty="0" err="1" smtClean="0"/>
              <a:t>Lømo</a:t>
            </a:r>
            <a:r>
              <a:rPr lang="en-GB" dirty="0" smtClean="0"/>
              <a:t> (1966) discovered that intense electrical stimulation of axons leading from the entorhinal cortex to the dentate gyrus caused a long-term increase in the magnitude of excitatory postsynaptic potentials in the postsynaptic neurons; this increase has come to be called long-term potentiation (LTP). </a:t>
            </a:r>
          </a:p>
          <a:p>
            <a:r>
              <a:rPr lang="en-GB" dirty="0" smtClean="0"/>
              <a:t>(The word potentiate means “to strengthen, to make more potent.”) First, let’s review some anatomy. </a:t>
            </a:r>
          </a:p>
          <a:p>
            <a:r>
              <a:rPr lang="en-GB" dirty="0" smtClean="0"/>
              <a:t>The hippocampal formation is a specialized region of the limbic cortex located in the temporal lobe. Because the hippocampal formation is folded in one dimension and then curved in another, it has a complex, three-dimensional shape. </a:t>
            </a:r>
            <a:endParaRPr lang="en-GB" dirty="0"/>
          </a:p>
        </p:txBody>
      </p:sp>
    </p:spTree>
    <p:extLst>
      <p:ext uri="{BB962C8B-B14F-4D97-AF65-F5344CB8AC3E}">
        <p14:creationId xmlns:p14="http://schemas.microsoft.com/office/powerpoint/2010/main" val="31647279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Therefore, it is difficult to show what it looks like with a diagram on a two-dimensional sheet of paper. Fortunately, the structure of the hippocampal formation is orderly; a slice taken anywhere perpendicular to its curving long axis contains the same set of circuits.</a:t>
            </a:r>
          </a:p>
          <a:p>
            <a:r>
              <a:rPr lang="en-GB" dirty="0" smtClean="0"/>
              <a:t>Figure 4 shows a slice of the hippocampal formation, illustrating a typical procedure for producing long-term potentiation. </a:t>
            </a:r>
          </a:p>
          <a:p>
            <a:r>
              <a:rPr lang="en-GB" dirty="0" smtClean="0"/>
              <a:t>The primary input to the hippocampal formation comes from the entorhinal cortex. The axons of neurons in the entorhinal cortex pass through the </a:t>
            </a:r>
            <a:r>
              <a:rPr lang="en-GB" dirty="0" err="1" smtClean="0"/>
              <a:t>perforant</a:t>
            </a:r>
            <a:r>
              <a:rPr lang="en-GB" dirty="0" smtClean="0"/>
              <a:t> path and form synapses with the granule cells of the dentate gyrus.</a:t>
            </a:r>
          </a:p>
          <a:p>
            <a:r>
              <a:rPr lang="en-GB" dirty="0" smtClean="0"/>
              <a:t> A stimulating electrode is placed in the </a:t>
            </a:r>
            <a:r>
              <a:rPr lang="en-GB" dirty="0" err="1" smtClean="0"/>
              <a:t>perforant</a:t>
            </a:r>
            <a:r>
              <a:rPr lang="en-GB" dirty="0" smtClean="0"/>
              <a:t> path, and a recording electrode is placed in the dentate gyrus, near the granule cells. (See Figure 4.) First, a single pulse of electrical stimulation is delivered to the  </a:t>
            </a:r>
            <a:endParaRPr lang="en-GB" dirty="0"/>
          </a:p>
        </p:txBody>
      </p:sp>
    </p:spTree>
    <p:extLst>
      <p:ext uri="{BB962C8B-B14F-4D97-AF65-F5344CB8AC3E}">
        <p14:creationId xmlns:p14="http://schemas.microsoft.com/office/powerpoint/2010/main" val="5065902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41986371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err="1" smtClean="0"/>
              <a:t>perforant</a:t>
            </a:r>
            <a:r>
              <a:rPr lang="en-GB" dirty="0" smtClean="0"/>
              <a:t> path, and then the resulting population EPSP is recorded in the dentate gyrus. </a:t>
            </a:r>
          </a:p>
          <a:p>
            <a:r>
              <a:rPr lang="en-GB" dirty="0" smtClean="0"/>
              <a:t>The  population EPSP is an extracellular measurement of the excitatory postsynaptic potentials (EPSP) produced by the synapses of the </a:t>
            </a:r>
            <a:r>
              <a:rPr lang="en-GB" dirty="0" err="1" smtClean="0"/>
              <a:t>perforant</a:t>
            </a:r>
            <a:r>
              <a:rPr lang="en-GB" dirty="0" smtClean="0"/>
              <a:t> path axons with the dentate granule cells.</a:t>
            </a:r>
          </a:p>
          <a:p>
            <a:r>
              <a:rPr lang="en-GB" dirty="0" smtClean="0"/>
              <a:t> The size of the first population EPSP indicates the strength of the synaptic connections before long-term potentiation has taken place. Long-term potentiation can be induced by stimulating the axons in the </a:t>
            </a:r>
            <a:r>
              <a:rPr lang="en-GB" dirty="0" err="1" smtClean="0"/>
              <a:t>perforant</a:t>
            </a:r>
            <a:r>
              <a:rPr lang="en-GB" dirty="0" smtClean="0"/>
              <a:t> path with a burst of approximately one hundred pulses of electrical stimulation, delivered within a few seconds. </a:t>
            </a:r>
          </a:p>
          <a:p>
            <a:r>
              <a:rPr lang="en-GB" dirty="0" smtClean="0"/>
              <a:t>Evidence that long-term potentiation has occurred is obtained by periodically delivering single pulses to the </a:t>
            </a:r>
            <a:r>
              <a:rPr lang="en-GB" dirty="0" err="1" smtClean="0"/>
              <a:t>perforant</a:t>
            </a:r>
            <a:r>
              <a:rPr lang="en-GB" dirty="0" smtClean="0"/>
              <a:t> path and recording the response in the dentate gyrus. If the response is greater than it was before the burst of pulses was delivered, long-term potentiation has occurred. (See Figure 5.)</a:t>
            </a:r>
            <a:endParaRPr lang="en-GB" dirty="0"/>
          </a:p>
        </p:txBody>
      </p:sp>
    </p:spTree>
    <p:extLst>
      <p:ext uri="{BB962C8B-B14F-4D97-AF65-F5344CB8AC3E}">
        <p14:creationId xmlns:p14="http://schemas.microsoft.com/office/powerpoint/2010/main" val="4575448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9853861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Nature of Learning</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Learning refers to the process by which experiences change our nervous system and hence our </a:t>
            </a:r>
            <a:r>
              <a:rPr lang="en-GB" dirty="0" err="1" smtClean="0"/>
              <a:t>behavior</a:t>
            </a:r>
            <a:r>
              <a:rPr lang="en-GB" dirty="0" smtClean="0"/>
              <a:t>. </a:t>
            </a:r>
          </a:p>
          <a:p>
            <a:r>
              <a:rPr lang="en-GB" dirty="0" smtClean="0"/>
              <a:t>We refer to these changes as memories. Although it is convenient to describe memories as if they were notes placed in filing cabinets, this is certainly not the way experiences are reflected within the brain. </a:t>
            </a:r>
          </a:p>
          <a:p>
            <a:r>
              <a:rPr lang="en-GB" dirty="0" smtClean="0"/>
              <a:t>Experiences are not “stored”; rather, they change the way we perceive, perform, think, and plan. They do so by physically changing the structure of the nervous system, altering neural circuits that participate in perceiving, performing, thinking, and planning. </a:t>
            </a:r>
          </a:p>
          <a:p>
            <a:r>
              <a:rPr lang="en-GB" dirty="0" smtClean="0"/>
              <a:t>Learning can take at least four basic forms: perceptual learning, stimulus–response learning, motor learning, and relational learning. </a:t>
            </a:r>
            <a:endParaRPr lang="en-GB" dirty="0"/>
          </a:p>
        </p:txBody>
      </p:sp>
    </p:spTree>
    <p:extLst>
      <p:ext uri="{BB962C8B-B14F-4D97-AF65-F5344CB8AC3E}">
        <p14:creationId xmlns:p14="http://schemas.microsoft.com/office/powerpoint/2010/main" val="1769178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Perceptual learning</a:t>
            </a:r>
            <a:endParaRPr lang="en-GB" dirty="0"/>
          </a:p>
        </p:txBody>
      </p:sp>
      <p:sp>
        <p:nvSpPr>
          <p:cNvPr id="3" name="Content Placeholder 2"/>
          <p:cNvSpPr>
            <a:spLocks noGrp="1"/>
          </p:cNvSpPr>
          <p:nvPr>
            <p:ph idx="1"/>
          </p:nvPr>
        </p:nvSpPr>
        <p:spPr/>
        <p:txBody>
          <a:bodyPr/>
          <a:lstStyle/>
          <a:p>
            <a:r>
              <a:rPr lang="en-GB" dirty="0" smtClean="0"/>
              <a:t>Perceptual learning is the ability to learn to recognize stimuli that have been perceived before. </a:t>
            </a:r>
          </a:p>
          <a:p>
            <a:r>
              <a:rPr lang="en-GB" dirty="0" smtClean="0"/>
              <a:t>The primary function of this type of learning is the ability to identify and categorize objects (including other members of our own species) and situations. </a:t>
            </a:r>
          </a:p>
          <a:p>
            <a:r>
              <a:rPr lang="en-GB" dirty="0" smtClean="0"/>
              <a:t>Unless we have learned to recognize something, we cannot learn how we should behave with respect to it—We will not profit from our experiences with it, and profiting from experience is what learning is all about.</a:t>
            </a:r>
            <a:endParaRPr lang="en-GB" dirty="0"/>
          </a:p>
        </p:txBody>
      </p:sp>
    </p:spTree>
    <p:extLst>
      <p:ext uri="{BB962C8B-B14F-4D97-AF65-F5344CB8AC3E}">
        <p14:creationId xmlns:p14="http://schemas.microsoft.com/office/powerpoint/2010/main" val="3053167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Each of our sensory systems is capable of perceptual learning. We can learn to recognize objects by their visual appearance, the sounds they make, how they feel, or how they smell. </a:t>
            </a:r>
          </a:p>
          <a:p>
            <a:r>
              <a:rPr lang="en-GB" dirty="0" smtClean="0"/>
              <a:t>We can recognize people by the shape of their faces, the movements they make when they walk, or the sound of their voices.</a:t>
            </a:r>
          </a:p>
          <a:p>
            <a:r>
              <a:rPr lang="en-GB" dirty="0" smtClean="0"/>
              <a:t> When we hear people talk, we can recognize the words they are saying and, perhaps, their emotional state.</a:t>
            </a:r>
          </a:p>
          <a:p>
            <a:r>
              <a:rPr lang="en-GB" dirty="0" smtClean="0"/>
              <a:t> As we shall see, perceptual learning appears to be accomplished primarily by changes in the </a:t>
            </a:r>
            <a:r>
              <a:rPr lang="en-GB" b="1" dirty="0" smtClean="0"/>
              <a:t>sensory association cortex</a:t>
            </a:r>
            <a:r>
              <a:rPr lang="en-GB" dirty="0" smtClean="0"/>
              <a:t>. That is, learning to recognize complex visual stimuli involves changes in </a:t>
            </a:r>
            <a:r>
              <a:rPr lang="en-GB" b="1" dirty="0" smtClean="0"/>
              <a:t>the visual association cortex, </a:t>
            </a:r>
            <a:r>
              <a:rPr lang="en-GB" dirty="0" smtClean="0"/>
              <a:t>learning to recognize complex auditory stimuli involves changes in the </a:t>
            </a:r>
            <a:r>
              <a:rPr lang="en-GB" b="1" dirty="0" smtClean="0"/>
              <a:t>auditory association cortex</a:t>
            </a:r>
            <a:r>
              <a:rPr lang="en-GB" dirty="0" smtClean="0"/>
              <a:t>, and so on. </a:t>
            </a:r>
          </a:p>
          <a:p>
            <a:endParaRPr lang="en-GB" dirty="0"/>
          </a:p>
        </p:txBody>
      </p:sp>
    </p:spTree>
    <p:extLst>
      <p:ext uri="{BB962C8B-B14F-4D97-AF65-F5344CB8AC3E}">
        <p14:creationId xmlns:p14="http://schemas.microsoft.com/office/powerpoint/2010/main" val="4056956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Stimulus–response learning</a:t>
            </a:r>
            <a:endParaRPr lang="en-GB" dirty="0"/>
          </a:p>
        </p:txBody>
      </p:sp>
      <p:sp>
        <p:nvSpPr>
          <p:cNvPr id="3" name="Content Placeholder 2"/>
          <p:cNvSpPr>
            <a:spLocks noGrp="1"/>
          </p:cNvSpPr>
          <p:nvPr>
            <p:ph idx="1"/>
          </p:nvPr>
        </p:nvSpPr>
        <p:spPr/>
        <p:txBody>
          <a:bodyPr>
            <a:normAutofit/>
          </a:bodyPr>
          <a:lstStyle/>
          <a:p>
            <a:r>
              <a:rPr lang="en-GB" dirty="0" smtClean="0"/>
              <a:t>Stimulus–response learning is the ability to learn to perform a particular </a:t>
            </a:r>
            <a:r>
              <a:rPr lang="en-GB" dirty="0" err="1" smtClean="0"/>
              <a:t>behavior</a:t>
            </a:r>
            <a:r>
              <a:rPr lang="en-GB" dirty="0" smtClean="0"/>
              <a:t> when a particular stimulus is present. </a:t>
            </a:r>
          </a:p>
          <a:p>
            <a:r>
              <a:rPr lang="en-GB" dirty="0" smtClean="0"/>
              <a:t>Thus, it involves the establishment of connections between circuits involved in perception and those involved in movement.</a:t>
            </a:r>
          </a:p>
          <a:p>
            <a:r>
              <a:rPr lang="en-GB" dirty="0" smtClean="0"/>
              <a:t> The </a:t>
            </a:r>
            <a:r>
              <a:rPr lang="en-GB" dirty="0" err="1" smtClean="0"/>
              <a:t>behavior</a:t>
            </a:r>
            <a:r>
              <a:rPr lang="en-GB" dirty="0" smtClean="0"/>
              <a:t> could be an automatic response such as a defensive reflex, or it could be a complicated sequence of movements. </a:t>
            </a:r>
          </a:p>
          <a:p>
            <a:r>
              <a:rPr lang="en-GB" dirty="0" smtClean="0"/>
              <a:t>Stimulus–response learning includes two major categories of learning that psychologists have studied extensively: </a:t>
            </a:r>
            <a:r>
              <a:rPr lang="en-GB" b="1" dirty="0" smtClean="0"/>
              <a:t>classical conditioning and instrumental conditioning.</a:t>
            </a:r>
            <a:endParaRPr lang="en-GB" b="1" dirty="0"/>
          </a:p>
        </p:txBody>
      </p:sp>
    </p:spTree>
    <p:extLst>
      <p:ext uri="{BB962C8B-B14F-4D97-AF65-F5344CB8AC3E}">
        <p14:creationId xmlns:p14="http://schemas.microsoft.com/office/powerpoint/2010/main" val="480816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Classical conditioning</a:t>
            </a:r>
            <a:endParaRPr lang="en-GB" dirty="0"/>
          </a:p>
        </p:txBody>
      </p:sp>
      <p:sp>
        <p:nvSpPr>
          <p:cNvPr id="3" name="Content Placeholder 2"/>
          <p:cNvSpPr>
            <a:spLocks noGrp="1"/>
          </p:cNvSpPr>
          <p:nvPr>
            <p:ph idx="1"/>
          </p:nvPr>
        </p:nvSpPr>
        <p:spPr>
          <a:xfrm>
            <a:off x="838200" y="1860131"/>
            <a:ext cx="10515600" cy="4351338"/>
          </a:xfrm>
        </p:spPr>
        <p:txBody>
          <a:bodyPr>
            <a:normAutofit/>
          </a:bodyPr>
          <a:lstStyle/>
          <a:p>
            <a:r>
              <a:rPr lang="en-GB" dirty="0" smtClean="0"/>
              <a:t>is a form of learning in which an unimportant stimulus acquires the properties of an important one. </a:t>
            </a:r>
          </a:p>
          <a:p>
            <a:r>
              <a:rPr lang="en-GB" dirty="0" smtClean="0"/>
              <a:t>It involves an association between two stimuli. A stimulus that previously had little effect on </a:t>
            </a:r>
            <a:r>
              <a:rPr lang="en-GB" dirty="0" err="1" smtClean="0"/>
              <a:t>behavior</a:t>
            </a:r>
            <a:r>
              <a:rPr lang="en-GB" dirty="0" smtClean="0"/>
              <a:t> becomes able to evoke a reflexive, species-typical </a:t>
            </a:r>
            <a:r>
              <a:rPr lang="en-GB" dirty="0" err="1" smtClean="0"/>
              <a:t>behavior</a:t>
            </a:r>
            <a:r>
              <a:rPr lang="en-GB" dirty="0" smtClean="0"/>
              <a:t>. </a:t>
            </a:r>
          </a:p>
          <a:p>
            <a:r>
              <a:rPr lang="en-GB" dirty="0" smtClean="0"/>
              <a:t>For example, a defensive </a:t>
            </a:r>
            <a:r>
              <a:rPr lang="en-GB" dirty="0" err="1" smtClean="0"/>
              <a:t>eyeblink</a:t>
            </a:r>
            <a:r>
              <a:rPr lang="en-GB" dirty="0" smtClean="0"/>
              <a:t> response can be conditioned to a tone. If we direct a brief puff of air toward a rabbit’s eye, the eye will automatically blink.</a:t>
            </a:r>
          </a:p>
          <a:p>
            <a:r>
              <a:rPr lang="en-GB" dirty="0" smtClean="0"/>
              <a:t> The response is called an unconditional response (UR) because it occurs unconditionally, without any special training. </a:t>
            </a:r>
          </a:p>
        </p:txBody>
      </p:sp>
    </p:spTree>
    <p:extLst>
      <p:ext uri="{BB962C8B-B14F-4D97-AF65-F5344CB8AC3E}">
        <p14:creationId xmlns:p14="http://schemas.microsoft.com/office/powerpoint/2010/main" val="2436821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stimulus that produces it (the puff of air) is called an unconditional stimulus (US). </a:t>
            </a:r>
          </a:p>
          <a:p>
            <a:r>
              <a:rPr lang="en-GB" dirty="0" smtClean="0"/>
              <a:t>Now we begin the training. We present a series of brief 1000-Hz tones, each followed 500 </a:t>
            </a:r>
            <a:r>
              <a:rPr lang="en-GB" dirty="0" err="1" smtClean="0"/>
              <a:t>ms</a:t>
            </a:r>
            <a:r>
              <a:rPr lang="en-GB" dirty="0" smtClean="0"/>
              <a:t> later by a puff of air. </a:t>
            </a:r>
          </a:p>
          <a:p>
            <a:r>
              <a:rPr lang="en-GB" dirty="0" smtClean="0"/>
              <a:t>After several trials the rabbit’s eye begins to close even before the puff of air occurs.</a:t>
            </a:r>
          </a:p>
          <a:p>
            <a:r>
              <a:rPr lang="en-GB" dirty="0" smtClean="0"/>
              <a:t> Classical conditioning has occurred; the conditional stimulus (CS—the 1000-Hz tone) now elicits the conditional response (CR—the eye blink). (See Figure 1.)</a:t>
            </a:r>
            <a:endParaRPr lang="en-GB" dirty="0"/>
          </a:p>
        </p:txBody>
      </p:sp>
    </p:spTree>
    <p:extLst>
      <p:ext uri="{BB962C8B-B14F-4D97-AF65-F5344CB8AC3E}">
        <p14:creationId xmlns:p14="http://schemas.microsoft.com/office/powerpoint/2010/main" val="1543815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When classical conditioning takes place, what kinds of changes occur in the brain?  </a:t>
            </a:r>
          </a:p>
          <a:p>
            <a:r>
              <a:rPr lang="en-GB" dirty="0" smtClean="0"/>
              <a:t>Figure 1 shows a simplified neural circuit that could account for this type of learning. </a:t>
            </a:r>
          </a:p>
          <a:p>
            <a:r>
              <a:rPr lang="en-GB" dirty="0" smtClean="0"/>
              <a:t>For the sake of simplicity we will assume that the US (the puff of air) is detected by a single neuron in the somatosensory system</a:t>
            </a:r>
          </a:p>
          <a:p>
            <a:r>
              <a:rPr lang="en-GB" dirty="0" smtClean="0"/>
              <a:t> and that the CS (the 1000-Hz tone) is detected by a single neuron in the auditory system. </a:t>
            </a:r>
          </a:p>
          <a:p>
            <a:r>
              <a:rPr lang="en-GB" dirty="0" smtClean="0"/>
              <a:t>We will also assume that the response—the eye blink—is controlled by a single neuron in the motor system. </a:t>
            </a:r>
          </a:p>
          <a:p>
            <a:r>
              <a:rPr lang="en-GB" dirty="0" smtClean="0"/>
              <a:t>Of course, learning actually involves many thousands of neurons—sensory neurons, interneurons, and motor neurons—but the basic principle of synaptic change can be represented by this simple figure. (See Figure 1.)</a:t>
            </a:r>
            <a:endParaRPr lang="en-GB" dirty="0"/>
          </a:p>
        </p:txBody>
      </p:sp>
    </p:spTree>
    <p:extLst>
      <p:ext uri="{BB962C8B-B14F-4D97-AF65-F5344CB8AC3E}">
        <p14:creationId xmlns:p14="http://schemas.microsoft.com/office/powerpoint/2010/main" val="767385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2550</Words>
  <Application>Microsoft Office PowerPoint</Application>
  <PresentationFormat>Widescreen</PresentationFormat>
  <Paragraphs>91</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Learning </vt:lpstr>
      <vt:lpstr>Experiences change us;</vt:lpstr>
      <vt:lpstr>The Nature of Learning</vt:lpstr>
      <vt:lpstr>Perceptual learning</vt:lpstr>
      <vt:lpstr>PowerPoint Presentation</vt:lpstr>
      <vt:lpstr>Stimulus–response learning</vt:lpstr>
      <vt:lpstr>Classical conditioning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Synaptic Plasticity: Long-Term Potentiation  and Long-Term Depression</vt:lpstr>
      <vt:lpstr>Induction of Long-Term Potentiation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dc:title>
  <dc:creator>Sadia Niazi</dc:creator>
  <cp:lastModifiedBy>psychology</cp:lastModifiedBy>
  <cp:revision>13</cp:revision>
  <dcterms:created xsi:type="dcterms:W3CDTF">2019-12-10T17:57:47Z</dcterms:created>
  <dcterms:modified xsi:type="dcterms:W3CDTF">2020-05-04T11:50:55Z</dcterms:modified>
</cp:coreProperties>
</file>