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
 <Relationship Id="rId3" Type="http://schemas.openxmlformats.org/package/2006/relationships/metadata/core-properties" Target="docProps/core.xml" />
 <Relationship Id="rId1" Type="http://schemas.openxmlformats.org/officeDocument/2006/relationships/officeDocument" Target="ppt/presentation.xml" />
 <Relationship Id="rId4" Type="http://schemas.openxmlformats.org/officeDocument/2006/relationships/extended-properties" Target="docProps/app.xml" 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7556500" cy="10693400"/>
  <p:notesSz cx="6858000" cy="9144000"/>
  <p:defaultTextStyle>
    <a:defPPr>
      <a:defRPr lang="en-C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14" y="-72"/>
      </p:cViewPr>
      <p:guideLst>
        <p:guide orient="horz" pos="3016"/>
        <p:guide pos="23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 />
 <Relationship Id="rId2" Type="http://schemas.openxmlformats.org/officeDocument/2006/relationships/slide" Target="slides/slide1.xml" />
 <Relationship Id="rId3" Type="http://schemas.openxmlformats.org/officeDocument/2006/relationships/slide" Target="slides/slide2.xml" />
 <Relationship Id="rId4" Type="http://schemas.openxmlformats.org/officeDocument/2006/relationships/slide" Target="slides/slide3.xml" />
 <Relationship Id="rId5" Type="http://schemas.openxmlformats.org/officeDocument/2006/relationships/slide" Target="slides/slide4.xml" />
 <Relationship Id="rId6" Type="http://schemas.openxmlformats.org/officeDocument/2006/relationships/slide" Target="slides/slide5.xml" />
 <Relationship Id="rId7" Type="http://schemas.openxmlformats.org/officeDocument/2006/relationships/slide" Target="slides/slide6.xml" />
 <Relationship Id="rId8" Type="http://schemas.openxmlformats.org/officeDocument/2006/relationships/slide" Target="slides/slide7.xml" />
 <Relationship Id="rId9" Type="http://schemas.openxmlformats.org/officeDocument/2006/relationships/slide" Target="slides/slide8.xml" />
 <Relationship Id="rId10" Type="http://schemas.openxmlformats.org/officeDocument/2006/relationships/slide" Target="slides/slide9.xml" />
 <Relationship Id="rId11" Type="http://schemas.openxmlformats.org/officeDocument/2006/relationships/slide" Target="slides/slide10.xml" />
 <Relationship Id="rId12" Type="http://schemas.openxmlformats.org/officeDocument/2006/relationships/slide" Target="slides/slide11.xml" />
 <Relationship Id="rId13" Type="http://schemas.openxmlformats.org/officeDocument/2006/relationships/slide" Target="slides/slide12.xml" />
 <Relationship Id="rId14" Type="http://schemas.openxmlformats.org/officeDocument/2006/relationships/slide" Target="slides/slide13.xml" />
 <Relationship Id="rId15" Type="http://schemas.openxmlformats.org/officeDocument/2006/relationships/slide" Target="slides/slide14.xml" />
 <Relationship Id="rId16" Type="http://schemas.openxmlformats.org/officeDocument/2006/relationships/slide" Target="slides/slide15.xml" />
 <Relationship Id="rId17" Type="http://schemas.openxmlformats.org/officeDocument/2006/relationships/slide" Target="slides/slide16.xml" />
 <Relationship Id="rId18" Type="http://schemas.openxmlformats.org/officeDocument/2006/relationships/presProps" Target="presProps.xml" />
 <Relationship Id="rId19" Type="http://schemas.openxmlformats.org/officeDocument/2006/relationships/viewProps" Target="viewProps.xml" />
 <Relationship Id="rId20" Type="http://schemas.openxmlformats.org/officeDocument/2006/relationships/theme" Target="theme/theme1.xml" />
 <Relationship Id="rId21" Type="http://schemas.openxmlformats.org/officeDocument/2006/relationships/tableStyles" Target="tableStyles.xml" />
</Relationships>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2450" y="2974705"/>
            <a:ext cx="6261100" cy="20525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900" y="5426288"/>
            <a:ext cx="5156200" cy="244714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40350" y="536423"/>
            <a:ext cx="1657350" cy="114067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8300" y="536423"/>
            <a:ext cx="4849283" cy="114067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863" y="6153339"/>
            <a:ext cx="6261100" cy="190186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863" y="4058633"/>
            <a:ext cx="6261100" cy="209470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8300" y="2234355"/>
            <a:ext cx="3253317" cy="63195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44383" y="2234355"/>
            <a:ext cx="3253317" cy="63195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300" y="2143474"/>
            <a:ext cx="3254596" cy="8932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300" y="3036771"/>
            <a:ext cx="3254596" cy="5517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41827" y="2143474"/>
            <a:ext cx="3255874" cy="8932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41827" y="3036771"/>
            <a:ext cx="3255874" cy="55171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01" y="381259"/>
            <a:ext cx="2423363" cy="162256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9901" y="381259"/>
            <a:ext cx="4117799" cy="81726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8301" y="2003825"/>
            <a:ext cx="2423363" cy="6550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788" y="6703060"/>
            <a:ext cx="4419600" cy="79133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43788" y="855615"/>
            <a:ext cx="4419600" cy="57454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788" y="7494394"/>
            <a:ext cx="4419600" cy="11238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8300" y="383477"/>
            <a:ext cx="6629400" cy="1595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300" y="2234355"/>
            <a:ext cx="6629400" cy="6319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8300" y="8875350"/>
            <a:ext cx="1718733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8523B-E035-4CAE-A96A-58211FC229D1}" type="datetimeFigureOut">
              <a:rPr lang="en-US" smtClean="0"/>
              <a:t>3/1/2011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16717" y="8875350"/>
            <a:ext cx="2332567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78967" y="8875350"/>
            <a:ext cx="1718733" cy="509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DFF54-6BA4-4515-87CA-28703F844993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.jpeg" />
</Relationships>

</file>

<file path=ppt/slides/_rels/slide10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0.jpeg" />
</Relationships>

</file>

<file path=ppt/slides/_rels/slide1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1.jpeg" />
</Relationships>

</file>

<file path=ppt/slides/_rels/slide1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2.jpeg" />
</Relationships>

</file>

<file path=ppt/slides/_rels/slide1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3.jpeg" />
</Relationships>

</file>

<file path=ppt/slides/_rels/slide1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4.jpeg" />
</Relationships>

</file>

<file path=ppt/slides/_rels/slide1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5.jpeg" />
</Relationships>

</file>

<file path=ppt/slides/_rels/slide16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16.jpeg" 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2.jpeg" 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3.jpeg" 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4.jpeg" />
</Relationships>

</file>

<file path=ppt/slides/_rels/slide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5.jpeg" />
</Relationships>

</file>

<file path=ppt/slides/_rels/slide6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6.jpeg" />
</Relationships>

</file>

<file path=ppt/slides/_rels/slide7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7.jpeg" />
</Relationships>

</file>

<file path=ppt/slides/_rels/slide8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8.jpeg" />
</Relationships>

</file>

<file path=ppt/slides/_rels/slide9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 />
 <Relationship Id="rId2" Type="http://schemas.openxmlformats.org/officeDocument/2006/relationships/image" Target="../media/image9.jpeg" 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7556500" cy="10680700"/>
          </a:xfrm>
          <a:prstGeom prst="rect">
            <a:avLst/>
          </a:prstGeom>
        </p:spPr>
      </p:pic>
      <p:sp>
        <p:nvSpPr>
          <p:cNvPr id="2" name="TextBox 2"/>
          <p:cNvSpPr txBox="1"/>
          <p:nvPr/>
        </p:nvSpPr>
        <p:spPr>
          <a:xfrm>
            <a:off x="2133600" y="914400"/>
            <a:ext cx="5422900" cy="495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990"/>
              </a:lnSpc>
            </a:pPr>
            <a:r>
              <a:rPr lang="en-CA" sz="26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Wind as an ecological</a:t>
            </a:r>
          </a:p>
          <a:p>
            <a:pPr>
              <a:lnSpc>
                <a:spcPts val="2990"/>
              </a:lnSpc>
            </a:pPr>
            <a:endParaRPr lang="en-CA" sz="26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2057400" y="1320800"/>
            <a:ext cx="5499100" cy="495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990"/>
              </a:lnSpc>
            </a:pPr>
            <a:r>
              <a:rPr lang="en-CA" sz="26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factor and its importance</a:t>
            </a:r>
          </a:p>
          <a:p>
            <a:pPr>
              <a:lnSpc>
                <a:spcPts val="2990"/>
              </a:lnSpc>
            </a:pPr>
            <a:endParaRPr lang="en-CA" sz="26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901700" y="2540000"/>
            <a:ext cx="66548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40"/>
              </a:lnSpc>
            </a:pPr>
            <a:r>
              <a:rPr lang="en-CA" sz="16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Wind</a:t>
            </a:r>
          </a:p>
          <a:p>
            <a:pPr>
              <a:lnSpc>
                <a:spcPts val="1840"/>
              </a:lnSpc>
            </a:pPr>
            <a:endParaRPr lang="en-CA" sz="16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914400" y="2781300"/>
            <a:ext cx="6642100" cy="723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44450">
              <a:lnSpc>
                <a:spcPts val="2800"/>
              </a:lnSpc>
            </a:pP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Wind is a moving air and is caused by difference in pressure within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our atmosphere.</a:t>
            </a:r>
          </a:p>
          <a:p>
            <a:pPr>
              <a:lnSpc>
                <a:spcPts val="2800"/>
              </a:lnSpc>
            </a:pPr>
            <a:endParaRPr lang="en-CA" sz="16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914400" y="3492500"/>
            <a:ext cx="6642100" cy="2108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457517">
              <a:lnSpc>
                <a:spcPts val="2760"/>
              </a:lnSpc>
            </a:pP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Air under high pressure moves towards the area of low pressure.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Greater the difference in pressure the faster the air flows.</a:t>
            </a: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Solar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wind is the movement of gases or charged a particle from the sun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through space and it occurs in outer space. The planetary wind is the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out gassing of light chemical elements from a plants atmosphere into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space.</a:t>
            </a:r>
          </a:p>
          <a:p>
            <a:pPr>
              <a:lnSpc>
                <a:spcPts val="2760"/>
              </a:lnSpc>
            </a:pPr>
            <a:endParaRPr lang="en-CA" sz="16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914400" y="5689600"/>
            <a:ext cx="66421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40"/>
              </a:lnSpc>
            </a:pP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Winds are commonly classified by the following things.</a:t>
            </a:r>
          </a:p>
          <a:p>
            <a:pPr>
              <a:lnSpc>
                <a:spcPts val="1840"/>
              </a:lnSpc>
            </a:pPr>
            <a:endParaRPr lang="en-CA" sz="16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977900" y="6032500"/>
            <a:ext cx="4064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40"/>
              </a:lnSpc>
            </a:pP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i.</a:t>
            </a:r>
          </a:p>
          <a:p>
            <a:pPr>
              <a:lnSpc>
                <a:spcPts val="1840"/>
              </a:lnSpc>
            </a:pPr>
          </a:p>
        </p:txBody>
      </p:sp>
      <p:sp>
        <p:nvSpPr>
          <p:cNvPr id="9" name="TextBox 9"/>
          <p:cNvSpPr txBox="1"/>
          <p:nvPr/>
        </p:nvSpPr>
        <p:spPr>
          <a:xfrm>
            <a:off x="1371600" y="6032500"/>
            <a:ext cx="18288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40"/>
              </a:lnSpc>
            </a:pP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Their spatial scale.</a:t>
            </a:r>
          </a:p>
          <a:p>
            <a:pPr>
              <a:lnSpc>
                <a:spcPts val="1840"/>
              </a:lnSpc>
            </a:pPr>
          </a:p>
        </p:txBody>
      </p:sp>
      <p:sp>
        <p:nvSpPr>
          <p:cNvPr id="10" name="TextBox 10"/>
          <p:cNvSpPr txBox="1"/>
          <p:nvPr/>
        </p:nvSpPr>
        <p:spPr>
          <a:xfrm>
            <a:off x="977900" y="6388100"/>
            <a:ext cx="4699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40"/>
              </a:lnSpc>
            </a:pP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ii.</a:t>
            </a:r>
          </a:p>
          <a:p>
            <a:pPr>
              <a:lnSpc>
                <a:spcPts val="1840"/>
              </a:lnSpc>
            </a:pPr>
          </a:p>
        </p:txBody>
      </p:sp>
      <p:sp>
        <p:nvSpPr>
          <p:cNvPr id="11" name="TextBox 11"/>
          <p:cNvSpPr txBox="1"/>
          <p:nvPr/>
        </p:nvSpPr>
        <p:spPr>
          <a:xfrm>
            <a:off x="1371600" y="6388100"/>
            <a:ext cx="12954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40"/>
              </a:lnSpc>
            </a:pP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Their speed.</a:t>
            </a:r>
          </a:p>
          <a:p>
            <a:pPr>
              <a:lnSpc>
                <a:spcPts val="1840"/>
              </a:lnSpc>
            </a:pPr>
          </a:p>
        </p:txBody>
      </p:sp>
      <p:sp>
        <p:nvSpPr>
          <p:cNvPr id="12" name="TextBox 12"/>
          <p:cNvSpPr txBox="1"/>
          <p:nvPr/>
        </p:nvSpPr>
        <p:spPr>
          <a:xfrm>
            <a:off x="977900" y="6743700"/>
            <a:ext cx="39624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40"/>
              </a:lnSpc>
            </a:pP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iii.</a:t>
            </a:r>
            <a:r>
              <a:rPr lang="en-CA" sz="160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 The types of forces that causes them  iv.</a:t>
            </a:r>
          </a:p>
          <a:p>
            <a:pPr>
              <a:lnSpc>
                <a:spcPts val="1840"/>
              </a:lnSpc>
            </a:pPr>
          </a:p>
        </p:txBody>
      </p:sp>
      <p:sp>
        <p:nvSpPr>
          <p:cNvPr id="13" name="TextBox 13"/>
          <p:cNvSpPr txBox="1"/>
          <p:nvPr/>
        </p:nvSpPr>
        <p:spPr>
          <a:xfrm>
            <a:off x="4927600" y="6743700"/>
            <a:ext cx="20066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40"/>
              </a:lnSpc>
            </a:pP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The regions in which</a:t>
            </a:r>
          </a:p>
          <a:p>
            <a:pPr>
              <a:lnSpc>
                <a:spcPts val="1840"/>
              </a:lnSpc>
            </a:pPr>
          </a:p>
        </p:txBody>
      </p:sp>
      <p:sp>
        <p:nvSpPr>
          <p:cNvPr id="14" name="TextBox 14"/>
          <p:cNvSpPr txBox="1"/>
          <p:nvPr/>
        </p:nvSpPr>
        <p:spPr>
          <a:xfrm>
            <a:off x="1371600" y="7112000"/>
            <a:ext cx="61849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40"/>
              </a:lnSpc>
            </a:pP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they occur</a:t>
            </a:r>
          </a:p>
          <a:p>
            <a:pPr>
              <a:lnSpc>
                <a:spcPts val="1840"/>
              </a:lnSpc>
            </a:pPr>
            <a:endParaRPr lang="en-CA" sz="1600">
              <a:solidFill>
                <a:srgbClr val="000000"/>
              </a:solidFill>
            </a:endParaRPr>
          </a:p>
        </p:txBody>
      </p:sp>
      <p:sp>
        <p:nvSpPr>
          <p:cNvPr id="15" name="TextBox 15"/>
          <p:cNvSpPr txBox="1"/>
          <p:nvPr/>
        </p:nvSpPr>
        <p:spPr>
          <a:xfrm>
            <a:off x="990600" y="7467600"/>
            <a:ext cx="65659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40"/>
              </a:lnSpc>
            </a:pP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v.</a:t>
            </a:r>
            <a:r>
              <a:rPr lang="en-CA" sz="1600" smtClean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  Their effect.</a:t>
            </a:r>
          </a:p>
          <a:p>
            <a:pPr>
              <a:lnSpc>
                <a:spcPts val="1840"/>
              </a:lnSpc>
            </a:pPr>
            <a:endParaRPr lang="en-CA" sz="1600">
              <a:solidFill>
                <a:srgbClr val="000000"/>
              </a:solidFill>
            </a:endParaRPr>
          </a:p>
        </p:txBody>
      </p:sp>
      <p:sp>
        <p:nvSpPr>
          <p:cNvPr id="16" name="TextBox 16"/>
          <p:cNvSpPr txBox="1"/>
          <p:nvPr/>
        </p:nvSpPr>
        <p:spPr>
          <a:xfrm>
            <a:off x="914400" y="7734300"/>
            <a:ext cx="6642100" cy="711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828992">
              <a:lnSpc>
                <a:spcPts val="2700"/>
              </a:lnSpc>
            </a:pP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The strongest winds on a planet in the solar system occur on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Neptune and Saturn</a:t>
            </a:r>
          </a:p>
          <a:p>
            <a:pPr>
              <a:lnSpc>
                <a:spcPts val="2700"/>
              </a:lnSpc>
            </a:pPr>
            <a:endParaRPr lang="en-CA" sz="1600">
              <a:solidFill>
                <a:srgbClr val="000000"/>
              </a:solidFill>
            </a:endParaRPr>
          </a:p>
        </p:txBody>
      </p:sp>
      <p:sp>
        <p:nvSpPr>
          <p:cNvPr id="17" name="TextBox 17"/>
          <p:cNvSpPr txBox="1"/>
          <p:nvPr/>
        </p:nvSpPr>
        <p:spPr>
          <a:xfrm>
            <a:off x="1371600" y="8521700"/>
            <a:ext cx="61849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40"/>
              </a:lnSpc>
            </a:pP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There are two types of wind that we encounter usually.</a:t>
            </a:r>
          </a:p>
          <a:p>
            <a:pPr>
              <a:lnSpc>
                <a:spcPts val="1840"/>
              </a:lnSpc>
            </a:pPr>
            <a:endParaRPr lang="en-CA" sz="1600">
              <a:solidFill>
                <a:srgbClr val="000000"/>
              </a:solidFill>
            </a:endParaRPr>
          </a:p>
        </p:txBody>
      </p:sp>
      <p:sp>
        <p:nvSpPr>
          <p:cNvPr id="18" name="TextBox 18"/>
          <p:cNvSpPr txBox="1"/>
          <p:nvPr/>
        </p:nvSpPr>
        <p:spPr>
          <a:xfrm>
            <a:off x="1028700" y="8877300"/>
            <a:ext cx="65278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40"/>
              </a:lnSpc>
            </a:pP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i.</a:t>
            </a:r>
            <a:r>
              <a:rPr lang="en-CA" sz="1600" smtClean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Squalls.  ii.</a:t>
            </a:r>
          </a:p>
          <a:p>
            <a:pPr>
              <a:lnSpc>
                <a:spcPts val="1840"/>
              </a:lnSpc>
            </a:pPr>
            <a:endParaRPr lang="en-CA" sz="1600">
              <a:solidFill>
                <a:srgbClr val="000000"/>
              </a:solidFill>
            </a:endParaRPr>
          </a:p>
        </p:txBody>
      </p:sp>
      <p:sp>
        <p:nvSpPr>
          <p:cNvPr id="19" name="TextBox 19"/>
          <p:cNvSpPr txBox="1"/>
          <p:nvPr/>
        </p:nvSpPr>
        <p:spPr>
          <a:xfrm>
            <a:off x="1270000" y="9232900"/>
            <a:ext cx="62865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40"/>
              </a:lnSpc>
            </a:pP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Gust.</a:t>
            </a:r>
          </a:p>
          <a:p>
            <a:pPr>
              <a:lnSpc>
                <a:spcPts val="1840"/>
              </a:lnSpc>
            </a:pPr>
            <a:endParaRPr lang="en-CA" sz="1600">
              <a:solidFill>
                <a:srgbClr val="000000"/>
              </a:solidFill>
            </a:endParaRPr>
          </a:p>
        </p:txBody>
      </p:sp>
      <p:sp>
        <p:nvSpPr>
          <p:cNvPr id="20" name="TextBox 20"/>
          <p:cNvSpPr txBox="1"/>
          <p:nvPr/>
        </p:nvSpPr>
        <p:spPr>
          <a:xfrm>
            <a:off x="6578600" y="9956800"/>
            <a:ext cx="9779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00" smtClean="0">
                <a:solidFill>
                  <a:srgbClr val="000000"/>
                </a:solidFill>
                <a:latin typeface="Calibri"/>
                <a:cs typeface="Calibri"/>
              </a:rPr>
              <a:t>1</a:t>
            </a:r>
          </a:p>
          <a:p>
            <a:pPr>
              <a:lnSpc>
                <a:spcPts val="1265"/>
              </a:lnSpc>
            </a:pPr>
            <a:endParaRPr lang="en-CA" sz="11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914400" y="812800"/>
            <a:ext cx="6642100" cy="3543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44450">
              <a:lnSpc>
                <a:spcPts val="2775"/>
              </a:lnSpc>
            </a:pP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Precipitation means all types of moisture coming to the surface of the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earth. For the soil fertility precipitation is a necessary factor without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the precipitation the water the most important thing for all kinds of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crops and for all kinds of trees will not be available properly. In plants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the   water   is   important   for   different   processes   for   example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photosynthesis because photosynthesis uses water. And oxygen which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is the most important gas in this world will not be available. The supply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of proper oxygen to all living organisms is very important for crops the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seeds in the initial stages also needs water so the importance of water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is so much.</a:t>
            </a:r>
          </a:p>
          <a:p>
            <a:pPr>
              <a:lnSpc>
                <a:spcPts val="2775"/>
              </a:lnSpc>
            </a:pPr>
            <a:endParaRPr lang="en-CA" sz="16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914400" y="4343400"/>
            <a:ext cx="6642100" cy="143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44450">
              <a:lnSpc>
                <a:spcPts val="2800"/>
              </a:lnSpc>
            </a:pP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Wind plays its role in almost all kinds of precipitations. All the types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of precipitation for example cyclonic, orographic and convection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precipitation are based on the movement of wind. So this shows the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importance of wind as on ecological factor.</a:t>
            </a:r>
          </a:p>
          <a:p>
            <a:pPr>
              <a:lnSpc>
                <a:spcPts val="2800"/>
              </a:lnSpc>
            </a:pPr>
            <a:endParaRPr lang="en-CA" sz="16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914400" y="5765800"/>
            <a:ext cx="6642100" cy="35433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44450">
              <a:lnSpc>
                <a:spcPts val="2775"/>
              </a:lnSpc>
            </a:pP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The first type is the cyclonic precipitation. In surroundings sometimes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circles of moving air are seen. These are circle of warm air and they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move with a great speed but move in circles, these are called cyclones.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These are usually of warm air. They mostly occur in summers. These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cyclones cause rains. The temperature near the earth surface is high and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as we move up the temperature falls and environment is cooled. In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cyclones the air moves in ascending order. As the air moves up at the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upper conditions it is cooled and rain occurs. So wind movement is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basic cause of rain in this kind of precipitation. Orographic is the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second main type of precipitation. In environments different things are</a:t>
            </a:r>
          </a:p>
          <a:p>
            <a:pPr>
              <a:lnSpc>
                <a:spcPts val="2775"/>
              </a:lnSpc>
            </a:pPr>
            <a:endParaRPr lang="en-CA" sz="16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6502400" y="9956800"/>
            <a:ext cx="10541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00" smtClean="0">
                <a:solidFill>
                  <a:srgbClr val="000000"/>
                </a:solidFill>
                <a:latin typeface="Calibri"/>
                <a:cs typeface="Calibri"/>
              </a:rPr>
              <a:t>10</a:t>
            </a:r>
          </a:p>
          <a:p>
            <a:pPr>
              <a:lnSpc>
                <a:spcPts val="1265"/>
              </a:lnSpc>
            </a:pPr>
            <a:endParaRPr lang="en-CA" sz="11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914400" y="812800"/>
            <a:ext cx="6642100" cy="6375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80"/>
              </a:lnSpc>
            </a:pP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produced by the nature. Seas, mountains, and terrestrial areas are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created by the nature. The wind when elevated from different things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like mountains when goes up it cause rain. The cause of rain in this type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of precipitation is also wind.  The third type is the convection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precipitation. This is also very important type of the precipitation. It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mostly occurs in the summers. In summers the temperature of the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environment is high and due to which the temperature of the surface of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the earth also becomes very high. Due to high temperature of the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surface of the earth the temperature of the air near the surface of the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earth also become high due to the heat transfer from the surface of the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earth to the air. The density of the air is inversely proportional to the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temperature. It means that if temperature of the air is high its density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will be low and if temperature is low then the density will be high. So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due to high temperature the density of air near the surface of earth will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be low as compared to the air above it. Due this overturn will be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occurred and air will be projected vertically upward and it will be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cooled and due to it rainfall occurs this is occurred due to wind so it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shows the ecological importance of the wind.</a:t>
            </a:r>
          </a:p>
          <a:p>
            <a:pPr>
              <a:lnSpc>
                <a:spcPts val="2780"/>
              </a:lnSpc>
            </a:pPr>
            <a:endParaRPr lang="en-CA" sz="16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914400" y="7175500"/>
            <a:ext cx="6642100" cy="1422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44450">
              <a:lnSpc>
                <a:spcPts val="2765"/>
              </a:lnSpc>
            </a:pP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Gust cause rainfall and snow fall. The rain is a direct source of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precipitation for the surface of the earth and snow when melts it also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becomes a good source of precipitation. This also shows the importance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of wind in precipitation and its importance as an ecological factor.</a:t>
            </a:r>
          </a:p>
          <a:p>
            <a:pPr>
              <a:lnSpc>
                <a:spcPts val="2765"/>
              </a:lnSpc>
            </a:pPr>
            <a:endParaRPr lang="en-CA" sz="16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6502400" y="9956800"/>
            <a:ext cx="10541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00" smtClean="0">
                <a:solidFill>
                  <a:srgbClr val="000000"/>
                </a:solidFill>
                <a:latin typeface="Calibri"/>
                <a:cs typeface="Calibri"/>
              </a:rPr>
              <a:t>11</a:t>
            </a:r>
          </a:p>
          <a:p>
            <a:pPr>
              <a:lnSpc>
                <a:spcPts val="1265"/>
              </a:lnSpc>
            </a:pPr>
            <a:endParaRPr lang="en-CA" sz="11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901700" y="914400"/>
            <a:ext cx="66548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40"/>
              </a:lnSpc>
            </a:pPr>
            <a:r>
              <a:rPr lang="en-CA" sz="16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Importance of wind:-</a:t>
            </a:r>
          </a:p>
          <a:p>
            <a:pPr>
              <a:lnSpc>
                <a:spcPts val="1840"/>
              </a:lnSpc>
            </a:pPr>
            <a:endParaRPr lang="en-CA" sz="16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914400" y="1155700"/>
            <a:ext cx="6642100" cy="2133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80"/>
              </a:lnSpc>
            </a:pP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As there are some harmful aspects of wind but there are many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beneficial aspects are also present. The plants races are survived due to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the  pollination  and  there  are  two  basic  types  of  pollination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selfpollination  and  cross  pollination  and  both  these  types  of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pollinations are caused by wind. Fruit and seed disposed are very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important phenomenon and both are mainly done by the wind.</a:t>
            </a:r>
          </a:p>
          <a:p>
            <a:pPr>
              <a:lnSpc>
                <a:spcPts val="2780"/>
              </a:lnSpc>
            </a:pPr>
            <a:endParaRPr lang="en-CA" sz="16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914400" y="3302000"/>
            <a:ext cx="6642100" cy="1079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As we know that this is the era of technology and today’s world bases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on electricity two much. Wind-mills are used.  Wind mills are used to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produce electricity.</a:t>
            </a:r>
          </a:p>
          <a:p>
            <a:pPr>
              <a:lnSpc>
                <a:spcPts val="2800"/>
              </a:lnSpc>
            </a:pPr>
            <a:endParaRPr lang="en-CA" sz="16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901700" y="4470400"/>
            <a:ext cx="66548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40"/>
              </a:lnSpc>
            </a:pPr>
            <a:r>
              <a:rPr lang="en-CA" sz="16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Wind pollination:-</a:t>
            </a:r>
          </a:p>
          <a:p>
            <a:pPr>
              <a:lnSpc>
                <a:spcPts val="1840"/>
              </a:lnSpc>
            </a:pPr>
            <a:endParaRPr lang="en-CA" sz="16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914400" y="4711700"/>
            <a:ext cx="6642100" cy="1079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44450">
              <a:lnSpc>
                <a:spcPts val="2800"/>
              </a:lnSpc>
            </a:pP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Flowers are produced in angiosperm. For the production of flowers the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pollination is very important. The pollination is very important and it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is called anemophily.</a:t>
            </a:r>
          </a:p>
          <a:p>
            <a:pPr>
              <a:lnSpc>
                <a:spcPts val="2800"/>
              </a:lnSpc>
            </a:pPr>
            <a:endParaRPr lang="en-CA" sz="16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914400" y="5778500"/>
            <a:ext cx="6642100" cy="1422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457517">
              <a:lnSpc>
                <a:spcPts val="2765"/>
              </a:lnSpc>
            </a:pP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Wind pollination mostly occurs in cold areas where too many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plants are present. About 18% of total pollination of the world is done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by wind pollination. Pollination is based on capture of pollens are lost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therefore those plants produces a lot number of pollens.</a:t>
            </a:r>
          </a:p>
          <a:p>
            <a:pPr>
              <a:lnSpc>
                <a:spcPts val="2765"/>
              </a:lnSpc>
            </a:pPr>
            <a:endParaRPr lang="en-CA" sz="16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914400" y="7200900"/>
            <a:ext cx="6642100" cy="1066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44450">
              <a:lnSpc>
                <a:spcPts val="2750"/>
              </a:lnSpc>
            </a:pP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Too much pollen the environment may cause disease in human being.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There some problems are present but the wind pollination is very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important and necessary.</a:t>
            </a:r>
          </a:p>
          <a:p>
            <a:pPr>
              <a:lnSpc>
                <a:spcPts val="2750"/>
              </a:lnSpc>
            </a:pPr>
            <a:endParaRPr lang="en-CA" sz="1600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914400" y="8255000"/>
            <a:ext cx="6642100" cy="1079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44450">
              <a:lnSpc>
                <a:spcPts val="2800"/>
              </a:lnSpc>
            </a:pP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It is considered that the wind pollination is not as efficient as the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animal pollination is. In animal pollination the pollen grains are stuck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to the legs of animals for example in flowers a liquid is produced to get</a:t>
            </a:r>
          </a:p>
          <a:p>
            <a:pPr>
              <a:lnSpc>
                <a:spcPts val="2800"/>
              </a:lnSpc>
            </a:pPr>
            <a:endParaRPr lang="en-CA" sz="1600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6502400" y="9956800"/>
            <a:ext cx="10541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00" smtClean="0">
                <a:solidFill>
                  <a:srgbClr val="000000"/>
                </a:solidFill>
                <a:latin typeface="Calibri"/>
                <a:cs typeface="Calibri"/>
              </a:rPr>
              <a:t>12</a:t>
            </a:r>
          </a:p>
          <a:p>
            <a:pPr>
              <a:lnSpc>
                <a:spcPts val="1265"/>
              </a:lnSpc>
            </a:pPr>
            <a:endParaRPr lang="en-CA" sz="11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914400" y="812800"/>
            <a:ext cx="6642100" cy="6019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6350">
              <a:lnSpc>
                <a:spcPts val="2780"/>
              </a:lnSpc>
            </a:pP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that liquid bees come and pollen grains stick to their legs and when they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go to the other flower the pollen grains stuck to the female part of the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flower and fertilization occurs in this process the loss of pollen grains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as compared to the wind pollination is very much less. But the evidence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from the herbs proved that wind pollination in not much less efficient.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The efficiency of wind pollination depends upon different factors.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Some places are naturally suitable for the wind pollination. At that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place the wind pollination has too much efficiency and for the transfer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of pollen grains the size of pollen grain must be small and it should be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less in weight. Wind pollination is evolved from the animal pollination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so to improve the efficiency of wind pollination different adaptations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had adopted. For example pollen transport is maximized by having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large well exposed others hanging on long filaments as the dispersal is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important for wind pollination the capture of pollen grain is also very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important. So the capture is enhanced by the brackets and sepals which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deflect the air current to the stigma. So the wind pollination is the good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source of pollination.</a:t>
            </a:r>
          </a:p>
          <a:p>
            <a:pPr>
              <a:lnSpc>
                <a:spcPts val="2780"/>
              </a:lnSpc>
            </a:pPr>
            <a:endParaRPr lang="en-CA" sz="16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901700" y="6921500"/>
            <a:ext cx="66548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40"/>
              </a:lnSpc>
            </a:pPr>
            <a:r>
              <a:rPr lang="en-CA" sz="16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Seed and fruit dispersal:-</a:t>
            </a:r>
          </a:p>
          <a:p>
            <a:pPr>
              <a:lnSpc>
                <a:spcPts val="1840"/>
              </a:lnSpc>
            </a:pPr>
            <a:endParaRPr lang="en-CA" sz="16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914400" y="7162800"/>
            <a:ext cx="6642100" cy="1790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44450">
              <a:lnSpc>
                <a:spcPts val="2800"/>
              </a:lnSpc>
            </a:pP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This is very important phenomenon in the terrestrial plants wind plays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important role in the disposal of seeds and fruit of terrestrial plants.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The seeds and fruit of such plants develop some adoptions. For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example such seeds are light in weight and have hairs on them so they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are easily carried to the distance places by the wind. There seeds are</a:t>
            </a:r>
          </a:p>
          <a:p>
            <a:pPr>
              <a:lnSpc>
                <a:spcPts val="2800"/>
              </a:lnSpc>
            </a:pPr>
            <a:endParaRPr lang="en-CA" sz="16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6502400" y="9956800"/>
            <a:ext cx="10541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00" smtClean="0">
                <a:solidFill>
                  <a:srgbClr val="000000"/>
                </a:solidFill>
                <a:latin typeface="Calibri"/>
                <a:cs typeface="Calibri"/>
              </a:rPr>
              <a:t>13</a:t>
            </a:r>
          </a:p>
          <a:p>
            <a:pPr>
              <a:lnSpc>
                <a:spcPts val="1265"/>
              </a:lnSpc>
            </a:pPr>
            <a:endParaRPr lang="en-CA" sz="11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914400" y="812800"/>
            <a:ext cx="6642100" cy="6375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80"/>
              </a:lnSpc>
            </a:pP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usually of small size and very less weight. Due to this kind of disposal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their seeds have some adoptions like tumbling, catapult.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The seeds in plants are produced to produce more plants and this is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done to secure the plants races and for their survival. If the seeds are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fallen near the roots of plants means under the plants then it is not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useful. The seeds are carried are carried away with the wind to the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distant places, it has many benefits. A very important benefit is that the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plants will be at distance from each other. Due to distance every plant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will get the more resources and will grow bitterly but if the plants will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be closed to each other there will be competition between them for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resources for example light, water etc. and their growth will be less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because their need will not be compensated. One other aspect is that in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forests there is great chance of the fire. If the plants are closed near to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each other the spreading of forest fire will be easy and if they will be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separated from each other by long distances then the fire will remain to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a few plants. And one another beneficial aspect is that falling of seed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due to wind to a distant places may colonize a new area which may be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having no trees.</a:t>
            </a:r>
          </a:p>
          <a:p>
            <a:pPr>
              <a:lnSpc>
                <a:spcPts val="2780"/>
              </a:lnSpc>
            </a:pPr>
            <a:endParaRPr lang="en-CA" sz="16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914400" y="7175500"/>
            <a:ext cx="6642100" cy="1079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508317">
              <a:lnSpc>
                <a:spcPts val="2800"/>
              </a:lnSpc>
            </a:pP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So all there the benefits of spreading of seeds to large distances.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And wind is a main factor among all of them. All other factors are also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important like dispersal with the water and other processes are.</a:t>
            </a:r>
          </a:p>
          <a:p>
            <a:pPr>
              <a:lnSpc>
                <a:spcPts val="2800"/>
              </a:lnSpc>
            </a:pPr>
            <a:endParaRPr lang="en-CA" sz="16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914400" y="8242300"/>
            <a:ext cx="6642100" cy="1066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457517">
              <a:lnSpc>
                <a:spcPts val="2750"/>
              </a:lnSpc>
            </a:pP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But wind dispersal is very important because it may spread the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seeds to distant places therefore due to all above aspects the dispersal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of seeds through wind is very important for this process.</a:t>
            </a:r>
          </a:p>
          <a:p>
            <a:pPr>
              <a:lnSpc>
                <a:spcPts val="2750"/>
              </a:lnSpc>
            </a:pPr>
            <a:endParaRPr lang="en-CA" sz="16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6502400" y="9956800"/>
            <a:ext cx="10541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00" smtClean="0">
                <a:solidFill>
                  <a:srgbClr val="000000"/>
                </a:solidFill>
                <a:latin typeface="Calibri"/>
                <a:cs typeface="Calibri"/>
              </a:rPr>
              <a:t>14</a:t>
            </a:r>
          </a:p>
          <a:p>
            <a:pPr>
              <a:lnSpc>
                <a:spcPts val="1265"/>
              </a:lnSpc>
            </a:pPr>
            <a:endParaRPr lang="en-CA" sz="11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901700" y="914400"/>
            <a:ext cx="66548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40"/>
              </a:lnSpc>
            </a:pPr>
            <a:r>
              <a:rPr lang="en-CA" sz="16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Wind mills:-</a:t>
            </a:r>
          </a:p>
          <a:p>
            <a:pPr>
              <a:lnSpc>
                <a:spcPts val="1840"/>
              </a:lnSpc>
            </a:pPr>
            <a:endParaRPr lang="en-CA" sz="16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914400" y="1155700"/>
            <a:ext cx="6642100" cy="1079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The area where there is high speed wind, wind mills are constructed in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those areas. Wind mills have big fan like structures. High speed wind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is used to make the turbines work.</a:t>
            </a:r>
          </a:p>
          <a:p>
            <a:pPr>
              <a:lnSpc>
                <a:spcPts val="2800"/>
              </a:lnSpc>
            </a:pPr>
            <a:endParaRPr lang="en-CA" sz="16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914400" y="2222500"/>
            <a:ext cx="6642100" cy="1422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44450">
              <a:lnSpc>
                <a:spcPts val="2765"/>
              </a:lnSpc>
            </a:pP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Wind mills are of great importance. This age needs electricity a lot.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Every kind of necessity is somehow related to the industry and industry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cannot work without the electricity so to run the life electricity is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necessary and wind is playing its role with the help of wind mills.</a:t>
            </a:r>
          </a:p>
          <a:p>
            <a:pPr>
              <a:lnSpc>
                <a:spcPts val="2765"/>
              </a:lnSpc>
            </a:pPr>
            <a:endParaRPr lang="en-CA" sz="16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914400" y="3632200"/>
            <a:ext cx="6642100" cy="177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44450">
              <a:lnSpc>
                <a:spcPts val="2775"/>
              </a:lnSpc>
            </a:pP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Another benefit is that the fossil fuels are used to produce electricity.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Fossil fuels are non-renewable source of nature. So they are costly. And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burning of fossil fuels also produces pollution. But when the wind mills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are used to produce electricity we are saved from pollution and sources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are saved too. Because the air is a renewable source of nature.</a:t>
            </a:r>
          </a:p>
          <a:p>
            <a:pPr>
              <a:lnSpc>
                <a:spcPts val="2775"/>
              </a:lnSpc>
            </a:pPr>
            <a:endParaRPr lang="en-CA" sz="16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914400" y="5410200"/>
            <a:ext cx="6642100" cy="284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457517">
              <a:lnSpc>
                <a:spcPts val="2785"/>
              </a:lnSpc>
              <a:tabLst>
                <a:tab pos="457200" algn="l"/>
              </a:tabLst>
            </a:pP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With the use of wind energy we are securing our fossil fuels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which are necessary for our future so a security of energy is produced.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	The wind mills are not limited to the industry. They are used on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both scales. They are used on both scales. They are used both on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industrial level and on domestic level. They may be used in forms like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poultry farms and cow farms and in residential areas. In cities in big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plazas and is big buildings the wind mills may be used to provide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electricity.</a:t>
            </a:r>
          </a:p>
          <a:p>
            <a:pPr>
              <a:lnSpc>
                <a:spcPts val="2785"/>
              </a:lnSpc>
            </a:pPr>
            <a:endParaRPr lang="en-CA" sz="16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914400" y="8242300"/>
            <a:ext cx="6642100" cy="1066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508317">
              <a:lnSpc>
                <a:spcPts val="2750"/>
              </a:lnSpc>
            </a:pP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The big thing is that the wind energy is free of cost the only one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thirty which is necessary is the pressure of high speed wind. If high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speed wind is present then a large number of turbines may work and</a:t>
            </a:r>
          </a:p>
          <a:p>
            <a:pPr>
              <a:lnSpc>
                <a:spcPts val="2750"/>
              </a:lnSpc>
            </a:pPr>
            <a:endParaRPr lang="en-CA" sz="16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6502400" y="9956800"/>
            <a:ext cx="10541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00" smtClean="0">
                <a:solidFill>
                  <a:srgbClr val="000000"/>
                </a:solidFill>
                <a:latin typeface="Calibri"/>
                <a:cs typeface="Calibri"/>
              </a:rPr>
              <a:t>15</a:t>
            </a:r>
          </a:p>
          <a:p>
            <a:pPr>
              <a:lnSpc>
                <a:spcPts val="1265"/>
              </a:lnSpc>
            </a:pPr>
            <a:endParaRPr lang="en-CA" sz="11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914400" y="812800"/>
            <a:ext cx="6642100" cy="2832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85"/>
              </a:lnSpc>
            </a:pP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may produce energy. The other benefits of the wind energy are that it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produces jobs for the people. It is a big industry word wide and many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people are related to it. Those people are earning their livelihood by the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wind mill. The only cost is in the initial stage which is planting of wind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mills and after that the wind energy is free. A slight problem occurs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when there is fluctuation in the speed of wind. The efficiency of the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turbine is reduced and a serious problem occurs. A regular and high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speed wind is required for the proper working of wind mills.</a:t>
            </a:r>
          </a:p>
          <a:p>
            <a:pPr>
              <a:lnSpc>
                <a:spcPts val="2785"/>
              </a:lnSpc>
            </a:pPr>
            <a:endParaRPr lang="en-CA" sz="16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914400" y="3644900"/>
            <a:ext cx="6642100" cy="711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508317">
              <a:lnSpc>
                <a:spcPts val="2700"/>
              </a:lnSpc>
            </a:pP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Therefore due to this reason the wind mills are constructed on the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highly areas.</a:t>
            </a:r>
          </a:p>
          <a:p>
            <a:pPr>
              <a:lnSpc>
                <a:spcPts val="2700"/>
              </a:lnSpc>
            </a:pPr>
            <a:endParaRPr lang="en-CA" sz="16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6502400" y="9956800"/>
            <a:ext cx="10541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00" smtClean="0">
                <a:solidFill>
                  <a:srgbClr val="000000"/>
                </a:solidFill>
                <a:latin typeface="Calibri"/>
                <a:cs typeface="Calibri"/>
              </a:rPr>
              <a:t>16</a:t>
            </a:r>
          </a:p>
          <a:p>
            <a:pPr>
              <a:lnSpc>
                <a:spcPts val="1265"/>
              </a:lnSpc>
            </a:pPr>
            <a:endParaRPr lang="en-CA" sz="11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901700" y="914400"/>
            <a:ext cx="66548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40"/>
              </a:lnSpc>
            </a:pPr>
            <a:r>
              <a:rPr lang="en-CA" sz="16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Squalls:-</a:t>
            </a:r>
          </a:p>
          <a:p>
            <a:pPr>
              <a:lnSpc>
                <a:spcPts val="1840"/>
              </a:lnSpc>
            </a:pPr>
            <a:endParaRPr lang="en-CA" sz="16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914400" y="1155700"/>
            <a:ext cx="6642100" cy="1079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44450">
              <a:lnSpc>
                <a:spcPts val="2800"/>
              </a:lnSpc>
            </a:pP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These are violent gust of wind that occurs. Suddenly Squalls occurs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rains snow or sleet. It remains for a second, snow or sleet because they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are associated with active weathers.</a:t>
            </a:r>
          </a:p>
          <a:p>
            <a:pPr>
              <a:lnSpc>
                <a:spcPts val="2800"/>
              </a:lnSpc>
            </a:pPr>
            <a:endParaRPr lang="en-CA" sz="16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914400" y="2476500"/>
            <a:ext cx="6642100" cy="3187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457517">
              <a:lnSpc>
                <a:spcPts val="2775"/>
              </a:lnSpc>
            </a:pP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Basically the squalls are sudden high speed winds. These high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speed winds may come in a continuous or they may be discontinuous.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There  thunder  storms  which  may  be  continuous  or  dangerous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sometimes. The reason of this is that the squall is related to active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weathers it means that it causes the rain, snow and thunderstorm the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high speed wind with all these things may be dangerous. If there is a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blind rain and lightning due to the squalls then condition may be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dangerous. And the sudden increase in the velocity of wind may also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cause the damage.</a:t>
            </a:r>
          </a:p>
          <a:p>
            <a:pPr>
              <a:lnSpc>
                <a:spcPts val="2775"/>
              </a:lnSpc>
            </a:pPr>
            <a:endParaRPr lang="en-CA" sz="16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914400" y="5651500"/>
            <a:ext cx="6642100" cy="1079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44450">
              <a:lnSpc>
                <a:spcPts val="2800"/>
              </a:lnSpc>
            </a:pP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The time of squalls is usually from 30 minutes to one hour. Sometime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the limit of time may fluctuate but usually the squalls are within 3-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hours.</a:t>
            </a:r>
          </a:p>
          <a:p>
            <a:pPr>
              <a:lnSpc>
                <a:spcPts val="2800"/>
              </a:lnSpc>
            </a:pPr>
            <a:endParaRPr lang="en-CA" sz="16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914400" y="6718300"/>
            <a:ext cx="6642100" cy="2133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80"/>
              </a:lnSpc>
            </a:pP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There is a type of squalls called white squalls. These squalls occurs in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the seas. It is like the usual squalls a sudden and violent windstorm but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the difference is that there is no black cloud formation during white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squalls. In terrestrial environment the squalls are accompanied with the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black clouds but in case of white squalls are not formed in tropical and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subtropical waters.</a:t>
            </a:r>
          </a:p>
          <a:p>
            <a:pPr>
              <a:lnSpc>
                <a:spcPts val="2780"/>
              </a:lnSpc>
            </a:pPr>
            <a:endParaRPr lang="en-CA" sz="16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6578600" y="9956800"/>
            <a:ext cx="9779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00" smtClean="0">
                <a:solidFill>
                  <a:srgbClr val="000000"/>
                </a:solidFill>
                <a:latin typeface="Calibri"/>
                <a:cs typeface="Calibri"/>
              </a:rPr>
              <a:t>2</a:t>
            </a:r>
          </a:p>
          <a:p>
            <a:pPr>
              <a:lnSpc>
                <a:spcPts val="1265"/>
              </a:lnSpc>
            </a:pPr>
            <a:endParaRPr lang="en-CA" sz="11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901700" y="914400"/>
            <a:ext cx="66548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40"/>
              </a:lnSpc>
            </a:pPr>
            <a:r>
              <a:rPr lang="en-CA" sz="16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Gusts:-</a:t>
            </a:r>
          </a:p>
          <a:p>
            <a:pPr>
              <a:lnSpc>
                <a:spcPts val="1840"/>
              </a:lnSpc>
            </a:pPr>
            <a:endParaRPr lang="en-CA" sz="16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914400" y="1155700"/>
            <a:ext cx="6642100" cy="736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457517">
              <a:lnSpc>
                <a:spcPts val="2800"/>
              </a:lnSpc>
            </a:pP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It is a sudden seconds long high speed wind and after it slackening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occurs</a:t>
            </a:r>
          </a:p>
          <a:p>
            <a:pPr>
              <a:lnSpc>
                <a:spcPts val="2800"/>
              </a:lnSpc>
            </a:pPr>
            <a:endParaRPr lang="en-CA" sz="16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914400" y="1866900"/>
            <a:ext cx="6642100" cy="1066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44450">
              <a:lnSpc>
                <a:spcPts val="2750"/>
              </a:lnSpc>
            </a:pP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The speed of wind gust is 18mph and when slackening occurs the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difference between the initial and final value may be with the difference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of 10mph.</a:t>
            </a:r>
          </a:p>
          <a:p>
            <a:pPr>
              <a:lnSpc>
                <a:spcPts val="2750"/>
              </a:lnSpc>
            </a:pPr>
            <a:endParaRPr lang="en-CA" sz="16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914400" y="2933700"/>
            <a:ext cx="6642100" cy="3898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457517">
              <a:lnSpc>
                <a:spcPts val="2780"/>
              </a:lnSpc>
            </a:pP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The wind gust and normal wind are mixed sometimes. Although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the gusts are sudden high speed winds but normal wind is differ from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gust are no more than 20 seconds. This is the time limit for the gust. A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normal high speed moving wind may be for long duration but gust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remains just for seconds. And the most important thing is that the wind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speed in wind gusts fallen down quickly. There is everything in a great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hurry. The rise of wind speed is also occurred suddenly and fall in wind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speed is also occurs suddenly. It means that high speed wind shifts to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low speed in some seconds. Mostly the time is 20 seconds and high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speed wind is of 16 knots and after this low speed wind is of usually 9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knots.</a:t>
            </a:r>
          </a:p>
          <a:p>
            <a:pPr>
              <a:lnSpc>
                <a:spcPts val="2780"/>
              </a:lnSpc>
            </a:pPr>
            <a:endParaRPr lang="en-CA" sz="16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914400" y="6819900"/>
            <a:ext cx="6642100" cy="2489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44450">
              <a:lnSpc>
                <a:spcPts val="2780"/>
              </a:lnSpc>
            </a:pP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Wind gusts are sometimes damaging. The wind exceeding from speed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50-60 knots. Sometimes the speed of wind goes up to 100 mph and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during this damage may occur. This 100 mph speed of spreads to miles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it may cause lot damage. This wind speed of 40 mph may cause a lot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of disturbance in walking and of speed exceeds 60 mph then it will be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impossible to walk in this wind speed. Normally the wind speed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exceeding from 50 mph may cause a lot of disturbance.</a:t>
            </a:r>
          </a:p>
          <a:p>
            <a:pPr>
              <a:lnSpc>
                <a:spcPts val="2780"/>
              </a:lnSpc>
            </a:pPr>
            <a:endParaRPr lang="en-CA" sz="16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6578600" y="9956800"/>
            <a:ext cx="9779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00" smtClean="0">
                <a:solidFill>
                  <a:srgbClr val="000000"/>
                </a:solidFill>
                <a:latin typeface="Calibri"/>
                <a:cs typeface="Calibri"/>
              </a:rPr>
              <a:t>3</a:t>
            </a:r>
          </a:p>
          <a:p>
            <a:pPr>
              <a:lnSpc>
                <a:spcPts val="1265"/>
              </a:lnSpc>
            </a:pPr>
            <a:endParaRPr lang="en-CA" sz="11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901700" y="914400"/>
            <a:ext cx="66548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40"/>
              </a:lnSpc>
            </a:pPr>
            <a:r>
              <a:rPr lang="en-CA" sz="16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Wind as an ecological factors</a:t>
            </a:r>
          </a:p>
          <a:p>
            <a:pPr>
              <a:lnSpc>
                <a:spcPts val="1840"/>
              </a:lnSpc>
            </a:pPr>
            <a:endParaRPr lang="en-CA" sz="16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914400" y="1155700"/>
            <a:ext cx="6642100" cy="177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75"/>
              </a:lnSpc>
            </a:pP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Wind is an important ecological factor. Forests are disturbed and get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benefits from the wind. The trees have a great impact on them due to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wind but this all depends upon the intensity of wind. If a very high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speed wind is moving it may cause breakage of trees and it may also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cause the uprooting of the whole tree.</a:t>
            </a:r>
          </a:p>
          <a:p>
            <a:pPr>
              <a:lnSpc>
                <a:spcPts val="2775"/>
              </a:lnSpc>
            </a:pPr>
            <a:endParaRPr lang="en-CA" sz="16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914400" y="2921000"/>
            <a:ext cx="6642100" cy="3898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457517">
              <a:lnSpc>
                <a:spcPts val="2790"/>
              </a:lnSpc>
            </a:pP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The lodging of whole crop also occurs due to wind and abrasion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is also occurred due to the wind deformation in plants is occurred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mainly due to the wind the cooling in the environment and desiccation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in plants there all are impacts on the plants the dispersed off seeds and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fruits  is  also  done  by  wind  mainly  the  self-pollination  and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crosspollinations  and  wind  plays  major  role  in  both  kinds  of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pollination. The temperature and humidity is also controlled by the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wind and it occurs mainly in forests. The precipitation is affected by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the wind because all the phenomena like evaporation, transpiration,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spatial disturbance of snow are affected by wind. If write then mainly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following are the effects.</a:t>
            </a:r>
          </a:p>
          <a:p>
            <a:pPr>
              <a:lnSpc>
                <a:spcPts val="2790"/>
              </a:lnSpc>
            </a:pPr>
            <a:endParaRPr lang="en-CA" sz="16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977900" y="6908800"/>
            <a:ext cx="4064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40"/>
              </a:lnSpc>
            </a:pP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i.</a:t>
            </a:r>
          </a:p>
          <a:p>
            <a:pPr>
              <a:lnSpc>
                <a:spcPts val="1840"/>
              </a:lnSpc>
            </a:pPr>
          </a:p>
        </p:txBody>
      </p:sp>
      <p:sp>
        <p:nvSpPr>
          <p:cNvPr id="6" name="TextBox 6"/>
          <p:cNvSpPr txBox="1"/>
          <p:nvPr/>
        </p:nvSpPr>
        <p:spPr>
          <a:xfrm>
            <a:off x="1371600" y="6908800"/>
            <a:ext cx="9525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40"/>
              </a:lnSpc>
            </a:pP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Cooling</a:t>
            </a:r>
          </a:p>
          <a:p>
            <a:pPr>
              <a:lnSpc>
                <a:spcPts val="1840"/>
              </a:lnSpc>
            </a:pPr>
          </a:p>
        </p:txBody>
      </p:sp>
      <p:sp>
        <p:nvSpPr>
          <p:cNvPr id="7" name="TextBox 7"/>
          <p:cNvSpPr txBox="1"/>
          <p:nvPr/>
        </p:nvSpPr>
        <p:spPr>
          <a:xfrm>
            <a:off x="977900" y="7264400"/>
            <a:ext cx="4699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40"/>
              </a:lnSpc>
            </a:pP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ii.</a:t>
            </a:r>
          </a:p>
          <a:p>
            <a:pPr>
              <a:lnSpc>
                <a:spcPts val="1840"/>
              </a:lnSpc>
            </a:pPr>
          </a:p>
        </p:txBody>
      </p:sp>
      <p:sp>
        <p:nvSpPr>
          <p:cNvPr id="8" name="TextBox 8"/>
          <p:cNvSpPr txBox="1"/>
          <p:nvPr/>
        </p:nvSpPr>
        <p:spPr>
          <a:xfrm>
            <a:off x="1371600" y="7264400"/>
            <a:ext cx="13335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40"/>
              </a:lnSpc>
            </a:pP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Deformation</a:t>
            </a:r>
          </a:p>
          <a:p>
            <a:pPr>
              <a:lnSpc>
                <a:spcPts val="1840"/>
              </a:lnSpc>
            </a:pPr>
          </a:p>
        </p:txBody>
      </p:sp>
      <p:sp>
        <p:nvSpPr>
          <p:cNvPr id="9" name="TextBox 9"/>
          <p:cNvSpPr txBox="1"/>
          <p:nvPr/>
        </p:nvSpPr>
        <p:spPr>
          <a:xfrm>
            <a:off x="977900" y="7620000"/>
            <a:ext cx="16891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40"/>
              </a:lnSpc>
            </a:pP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iii.</a:t>
            </a:r>
            <a:r>
              <a:rPr lang="en-CA" sz="160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 Abrasion iv.</a:t>
            </a:r>
          </a:p>
          <a:p>
            <a:pPr>
              <a:lnSpc>
                <a:spcPts val="1840"/>
              </a:lnSpc>
            </a:pPr>
          </a:p>
        </p:txBody>
      </p:sp>
      <p:sp>
        <p:nvSpPr>
          <p:cNvPr id="10" name="TextBox 10"/>
          <p:cNvSpPr txBox="1"/>
          <p:nvPr/>
        </p:nvSpPr>
        <p:spPr>
          <a:xfrm>
            <a:off x="2641600" y="7620000"/>
            <a:ext cx="12573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40"/>
              </a:lnSpc>
            </a:pP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Desiccation</a:t>
            </a:r>
          </a:p>
          <a:p>
            <a:pPr>
              <a:lnSpc>
                <a:spcPts val="1840"/>
              </a:lnSpc>
            </a:pPr>
          </a:p>
        </p:txBody>
      </p:sp>
      <p:sp>
        <p:nvSpPr>
          <p:cNvPr id="11" name="TextBox 11"/>
          <p:cNvSpPr txBox="1"/>
          <p:nvPr/>
        </p:nvSpPr>
        <p:spPr>
          <a:xfrm>
            <a:off x="914400" y="7975600"/>
            <a:ext cx="4572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40"/>
              </a:lnSpc>
            </a:pP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v.</a:t>
            </a:r>
          </a:p>
          <a:p>
            <a:pPr>
              <a:lnSpc>
                <a:spcPts val="1840"/>
              </a:lnSpc>
            </a:pPr>
          </a:p>
        </p:txBody>
      </p:sp>
      <p:sp>
        <p:nvSpPr>
          <p:cNvPr id="12" name="TextBox 12"/>
          <p:cNvSpPr txBox="1"/>
          <p:nvPr/>
        </p:nvSpPr>
        <p:spPr>
          <a:xfrm>
            <a:off x="1460500" y="7975600"/>
            <a:ext cx="10668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40"/>
              </a:lnSpc>
            </a:pP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Breakage</a:t>
            </a:r>
          </a:p>
          <a:p>
            <a:pPr>
              <a:lnSpc>
                <a:spcPts val="1840"/>
              </a:lnSpc>
            </a:pPr>
          </a:p>
        </p:txBody>
      </p:sp>
      <p:sp>
        <p:nvSpPr>
          <p:cNvPr id="13" name="TextBox 13"/>
          <p:cNvSpPr txBox="1"/>
          <p:nvPr/>
        </p:nvSpPr>
        <p:spPr>
          <a:xfrm>
            <a:off x="914400" y="8331200"/>
            <a:ext cx="5080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40"/>
              </a:lnSpc>
            </a:pP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vi.</a:t>
            </a:r>
          </a:p>
          <a:p>
            <a:pPr>
              <a:lnSpc>
                <a:spcPts val="1840"/>
              </a:lnSpc>
            </a:pPr>
          </a:p>
        </p:txBody>
      </p:sp>
      <p:sp>
        <p:nvSpPr>
          <p:cNvPr id="14" name="TextBox 14"/>
          <p:cNvSpPr txBox="1"/>
          <p:nvPr/>
        </p:nvSpPr>
        <p:spPr>
          <a:xfrm>
            <a:off x="1460500" y="8331200"/>
            <a:ext cx="9906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40"/>
              </a:lnSpc>
            </a:pP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Lodging</a:t>
            </a:r>
          </a:p>
          <a:p>
            <a:pPr>
              <a:lnSpc>
                <a:spcPts val="1840"/>
              </a:lnSpc>
            </a:pPr>
          </a:p>
        </p:txBody>
      </p:sp>
      <p:sp>
        <p:nvSpPr>
          <p:cNvPr id="15" name="TextBox 15"/>
          <p:cNvSpPr txBox="1"/>
          <p:nvPr/>
        </p:nvSpPr>
        <p:spPr>
          <a:xfrm>
            <a:off x="914400" y="8686800"/>
            <a:ext cx="5715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40"/>
              </a:lnSpc>
            </a:pP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vii.</a:t>
            </a:r>
          </a:p>
          <a:p>
            <a:pPr>
              <a:lnSpc>
                <a:spcPts val="1840"/>
              </a:lnSpc>
            </a:pPr>
          </a:p>
        </p:txBody>
      </p:sp>
      <p:sp>
        <p:nvSpPr>
          <p:cNvPr id="16" name="TextBox 16"/>
          <p:cNvSpPr txBox="1"/>
          <p:nvPr/>
        </p:nvSpPr>
        <p:spPr>
          <a:xfrm>
            <a:off x="1460500" y="8686800"/>
            <a:ext cx="10668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40"/>
              </a:lnSpc>
            </a:pP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Dwarfing</a:t>
            </a:r>
          </a:p>
          <a:p>
            <a:pPr>
              <a:lnSpc>
                <a:spcPts val="1840"/>
              </a:lnSpc>
            </a:pPr>
          </a:p>
        </p:txBody>
      </p:sp>
      <p:sp>
        <p:nvSpPr>
          <p:cNvPr id="17" name="TextBox 17"/>
          <p:cNvSpPr txBox="1"/>
          <p:nvPr/>
        </p:nvSpPr>
        <p:spPr>
          <a:xfrm>
            <a:off x="914400" y="9042400"/>
            <a:ext cx="6223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40"/>
              </a:lnSpc>
            </a:pP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viii.</a:t>
            </a:r>
          </a:p>
          <a:p>
            <a:pPr>
              <a:lnSpc>
                <a:spcPts val="1840"/>
              </a:lnSpc>
            </a:pPr>
          </a:p>
        </p:txBody>
      </p:sp>
      <p:sp>
        <p:nvSpPr>
          <p:cNvPr id="18" name="TextBox 18"/>
          <p:cNvSpPr txBox="1"/>
          <p:nvPr/>
        </p:nvSpPr>
        <p:spPr>
          <a:xfrm>
            <a:off x="1460500" y="9042400"/>
            <a:ext cx="18923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40"/>
              </a:lnSpc>
            </a:pP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Uprooting of plants</a:t>
            </a:r>
          </a:p>
          <a:p>
            <a:pPr>
              <a:lnSpc>
                <a:spcPts val="1840"/>
              </a:lnSpc>
            </a:pPr>
          </a:p>
        </p:txBody>
      </p:sp>
      <p:sp>
        <p:nvSpPr>
          <p:cNvPr id="19" name="TextBox 19"/>
          <p:cNvSpPr txBox="1"/>
          <p:nvPr/>
        </p:nvSpPr>
        <p:spPr>
          <a:xfrm>
            <a:off x="6578600" y="9956800"/>
            <a:ext cx="9779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00" smtClean="0">
                <a:solidFill>
                  <a:srgbClr val="000000"/>
                </a:solidFill>
                <a:latin typeface="Calibri"/>
                <a:cs typeface="Calibri"/>
              </a:rPr>
              <a:t>4</a:t>
            </a:r>
          </a:p>
          <a:p>
            <a:pPr>
              <a:lnSpc>
                <a:spcPts val="1265"/>
              </a:lnSpc>
            </a:pPr>
            <a:endParaRPr lang="en-CA" sz="11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914400" y="901700"/>
            <a:ext cx="5080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40"/>
              </a:lnSpc>
            </a:pP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ix.</a:t>
            </a:r>
          </a:p>
          <a:p>
            <a:pPr>
              <a:lnSpc>
                <a:spcPts val="1840"/>
              </a:lnSpc>
            </a:pPr>
          </a:p>
        </p:txBody>
      </p:sp>
      <p:sp>
        <p:nvSpPr>
          <p:cNvPr id="3" name="TextBox 3"/>
          <p:cNvSpPr txBox="1"/>
          <p:nvPr/>
        </p:nvSpPr>
        <p:spPr>
          <a:xfrm>
            <a:off x="1460500" y="901700"/>
            <a:ext cx="12192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40"/>
              </a:lnSpc>
            </a:pP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Forest fires</a:t>
            </a:r>
          </a:p>
          <a:p>
            <a:pPr>
              <a:lnSpc>
                <a:spcPts val="1840"/>
              </a:lnSpc>
            </a:pPr>
          </a:p>
        </p:txBody>
      </p:sp>
      <p:sp>
        <p:nvSpPr>
          <p:cNvPr id="4" name="TextBox 4"/>
          <p:cNvSpPr txBox="1"/>
          <p:nvPr/>
        </p:nvSpPr>
        <p:spPr>
          <a:xfrm>
            <a:off x="914400" y="1257300"/>
            <a:ext cx="4572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40"/>
              </a:lnSpc>
            </a:pP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x.</a:t>
            </a:r>
          </a:p>
          <a:p>
            <a:pPr>
              <a:lnSpc>
                <a:spcPts val="1840"/>
              </a:lnSpc>
            </a:pPr>
          </a:p>
        </p:txBody>
      </p:sp>
      <p:sp>
        <p:nvSpPr>
          <p:cNvPr id="5" name="TextBox 5"/>
          <p:cNvSpPr txBox="1"/>
          <p:nvPr/>
        </p:nvSpPr>
        <p:spPr>
          <a:xfrm>
            <a:off x="1460500" y="1257300"/>
            <a:ext cx="13335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40"/>
              </a:lnSpc>
            </a:pP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Precipitation</a:t>
            </a:r>
          </a:p>
          <a:p>
            <a:pPr>
              <a:lnSpc>
                <a:spcPts val="1840"/>
              </a:lnSpc>
            </a:pPr>
          </a:p>
        </p:txBody>
      </p:sp>
      <p:sp>
        <p:nvSpPr>
          <p:cNvPr id="6" name="TextBox 6"/>
          <p:cNvSpPr txBox="1"/>
          <p:nvPr/>
        </p:nvSpPr>
        <p:spPr>
          <a:xfrm>
            <a:off x="901700" y="2921000"/>
            <a:ext cx="66548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40"/>
              </a:lnSpc>
            </a:pPr>
            <a:r>
              <a:rPr lang="en-CA" sz="16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Cooling:-</a:t>
            </a:r>
          </a:p>
          <a:p>
            <a:pPr>
              <a:lnSpc>
                <a:spcPts val="1840"/>
              </a:lnSpc>
            </a:pPr>
            <a:endParaRPr lang="en-CA" sz="16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914400" y="3175000"/>
            <a:ext cx="6642100" cy="1422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44450">
              <a:lnSpc>
                <a:spcPts val="2765"/>
              </a:lnSpc>
            </a:pP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The bound layers on the surface of leaf accumulates heat and due to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which high temperature is conducted to the plant. The wind when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moves it dissipates the layers of heat and makes them thin due to which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the temperature is lowered.</a:t>
            </a:r>
          </a:p>
          <a:p>
            <a:pPr>
              <a:lnSpc>
                <a:spcPts val="2765"/>
              </a:lnSpc>
            </a:pPr>
            <a:endParaRPr lang="en-CA" sz="16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914400" y="4584700"/>
            <a:ext cx="6642100" cy="4953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359092">
              <a:lnSpc>
                <a:spcPts val="2780"/>
              </a:lnSpc>
            </a:pP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The moving wind also lowers the temperature of the environment.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In the environment the wind plays very important role in cooling.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Warm and dry condition of weather is not much useful for the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environments. Humidity is important for plants and animals. If the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condition of weather is dry and hot it may cause desiccation. Wind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plays an important role in cooling. The rain is caused due to movement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of wind and humidity condition of the weather is created. The air in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summers is heated from the surface of the earth and it is devoted due to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its low density and then cold air comes. The air may be devoted too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much and due to rain the condition of the environment become cool.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Due to different movement and phenomenon of wind the rainfall and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snowfall is occurred and snowfall is also lower the temperature of the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environment. In this way the temperature of the environment is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controlled. The plants are usually well grown in humid conditions. The</a:t>
            </a:r>
          </a:p>
          <a:p>
            <a:pPr>
              <a:lnSpc>
                <a:spcPts val="2780"/>
              </a:lnSpc>
            </a:pPr>
            <a:endParaRPr lang="en-CA" sz="1600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6578600" y="9956800"/>
            <a:ext cx="9779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00" smtClean="0">
                <a:solidFill>
                  <a:srgbClr val="000000"/>
                </a:solidFill>
                <a:latin typeface="Calibri"/>
                <a:cs typeface="Calibri"/>
              </a:rPr>
              <a:t>5</a:t>
            </a:r>
          </a:p>
          <a:p>
            <a:pPr>
              <a:lnSpc>
                <a:spcPts val="1265"/>
              </a:lnSpc>
            </a:pPr>
            <a:endParaRPr lang="en-CA" sz="11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914400" y="812800"/>
            <a:ext cx="6642100" cy="1422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5"/>
              </a:lnSpc>
            </a:pP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more availability of water makes photosynthesis easier and in this way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ore oxygen is produced that is more useful for whole environment.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Wind plays its role as an ecological factor to maintain the temperature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of the environment</a:t>
            </a:r>
          </a:p>
          <a:p>
            <a:pPr>
              <a:lnSpc>
                <a:spcPts val="2765"/>
              </a:lnSpc>
            </a:pPr>
            <a:endParaRPr lang="en-CA" sz="16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901700" y="2578100"/>
            <a:ext cx="66548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40"/>
              </a:lnSpc>
            </a:pPr>
            <a:r>
              <a:rPr lang="en-CA" sz="16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Deformation:-</a:t>
            </a:r>
          </a:p>
          <a:p>
            <a:pPr>
              <a:lnSpc>
                <a:spcPts val="1840"/>
              </a:lnSpc>
            </a:pPr>
            <a:endParaRPr lang="en-CA" sz="16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914400" y="2819400"/>
            <a:ext cx="6642100" cy="3187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44450">
              <a:lnSpc>
                <a:spcPts val="2785"/>
              </a:lnSpc>
            </a:pP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Deformation means the permanent change in the shape of plants due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to constant movement of wind in that direction. This occurs when the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speed of the wind is also high. When the plants are young they face the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movement of air in its direction. After a long time when the plants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become matured the shape of the plants is molded in that direction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which is called deformed. Examples of the deformation are that some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inclined plants which grow in ridges and rocks which are flattened to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the ground. Some trees are bent in the direction of air these all are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examples of deformation.</a:t>
            </a:r>
          </a:p>
          <a:p>
            <a:pPr>
              <a:lnSpc>
                <a:spcPts val="2785"/>
              </a:lnSpc>
            </a:pPr>
            <a:endParaRPr lang="en-CA" sz="16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914400" y="6007100"/>
            <a:ext cx="6642100" cy="31877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44450">
              <a:lnSpc>
                <a:spcPts val="2785"/>
              </a:lnSpc>
            </a:pP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The impact of wind means deformation is in plant growth occur both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in woody plants and non-woody plants. It was assumed occurs both in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woody and non-woody plants that deformation does not occurs in the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non-woody plants but know studies show that the deformation occurs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in woody and non-woody plants. The deformation is used to indicate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the direction of wind in different areas. And it also gives information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about the variation of the wind. But this is not clear that whether the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woody and non-woody plants give some indication about the variation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of wind.</a:t>
            </a:r>
          </a:p>
          <a:p>
            <a:pPr>
              <a:lnSpc>
                <a:spcPts val="2785"/>
              </a:lnSpc>
            </a:pPr>
            <a:endParaRPr lang="en-CA" sz="16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6578600" y="9956800"/>
            <a:ext cx="9779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00" smtClean="0">
                <a:solidFill>
                  <a:srgbClr val="000000"/>
                </a:solidFill>
                <a:latin typeface="Calibri"/>
                <a:cs typeface="Calibri"/>
              </a:rPr>
              <a:t>6</a:t>
            </a:r>
          </a:p>
          <a:p>
            <a:pPr>
              <a:lnSpc>
                <a:spcPts val="1265"/>
              </a:lnSpc>
            </a:pPr>
            <a:endParaRPr lang="en-CA" sz="11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901700" y="914400"/>
            <a:ext cx="66548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40"/>
              </a:lnSpc>
            </a:pPr>
            <a:r>
              <a:rPr lang="en-CA" sz="16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Abrasion:-</a:t>
            </a:r>
          </a:p>
          <a:p>
            <a:pPr>
              <a:lnSpc>
                <a:spcPts val="1840"/>
              </a:lnSpc>
            </a:pPr>
            <a:endParaRPr lang="en-CA" sz="16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914400" y="1155700"/>
            <a:ext cx="6642100" cy="2489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457517">
              <a:lnSpc>
                <a:spcPts val="2780"/>
              </a:lnSpc>
            </a:pP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This occurs in desert area the stones surface is rough due to the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constant moving wind and small particles are formed. These particles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are strong in nature because they are formed from rocks. When these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particles are carried with the fast moving air they cause damages to the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new born bends and to delicate and tender leaves surface. Not only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leaves are damaged by these phenomena but also the bands of trees and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crops in the sandy soils are also damaged badly.</a:t>
            </a:r>
          </a:p>
          <a:p>
            <a:pPr>
              <a:lnSpc>
                <a:spcPts val="2780"/>
              </a:lnSpc>
            </a:pPr>
            <a:endParaRPr lang="en-CA" sz="16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914400" y="3632200"/>
            <a:ext cx="6642100" cy="2133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457517">
              <a:lnSpc>
                <a:spcPts val="2780"/>
              </a:lnSpc>
            </a:pP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Basically   the   abrasion   is   the   component   of   weathering.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Weathering is the effect of weather and environmental conditions.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Abrasion changes the leaf surface structure. The surface becomes dull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and rough due to the abrasion. Due to the roughness of the surface of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leaf the gaseous exchange is affected and due to it phenomenon like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photosynthesis are affected.</a:t>
            </a:r>
          </a:p>
          <a:p>
            <a:pPr>
              <a:lnSpc>
                <a:spcPts val="2780"/>
              </a:lnSpc>
            </a:pPr>
            <a:endParaRPr lang="en-CA" sz="16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914400" y="5753100"/>
            <a:ext cx="6642100" cy="1079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457517">
              <a:lnSpc>
                <a:spcPts val="2800"/>
              </a:lnSpc>
            </a:pP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This is more dangerous in the areas where the wind is of high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speed because sand particles collide with the stone and makes more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solid particles which cause more damages.</a:t>
            </a:r>
          </a:p>
          <a:p>
            <a:pPr>
              <a:lnSpc>
                <a:spcPts val="2800"/>
              </a:lnSpc>
            </a:pPr>
            <a:endParaRPr lang="en-CA" sz="16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901700" y="6921500"/>
            <a:ext cx="66548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40"/>
              </a:lnSpc>
            </a:pPr>
            <a:r>
              <a:rPr lang="en-CA" sz="16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Desiccation:-</a:t>
            </a:r>
          </a:p>
          <a:p>
            <a:pPr>
              <a:lnSpc>
                <a:spcPts val="1840"/>
              </a:lnSpc>
            </a:pPr>
            <a:endParaRPr lang="en-CA" sz="16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914400" y="7162800"/>
            <a:ext cx="6642100" cy="17780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457517">
              <a:lnSpc>
                <a:spcPts val="2775"/>
              </a:lnSpc>
            </a:pP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The moving wind makes the transpiration rate high. Due to which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a great amount of water is lost and plants faces the desiccation.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Cushion plants may survive in the desiccation because their leaners are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small and flat. Their shoot is smell and their taproots are well developed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so they do not face the water shortage.</a:t>
            </a:r>
          </a:p>
          <a:p>
            <a:pPr>
              <a:lnSpc>
                <a:spcPts val="2775"/>
              </a:lnSpc>
            </a:pPr>
            <a:endParaRPr lang="en-CA" sz="16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6578600" y="9956800"/>
            <a:ext cx="9779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00" smtClean="0">
                <a:solidFill>
                  <a:srgbClr val="000000"/>
                </a:solidFill>
                <a:latin typeface="Calibri"/>
                <a:cs typeface="Calibri"/>
              </a:rPr>
              <a:t>7</a:t>
            </a:r>
          </a:p>
          <a:p>
            <a:pPr>
              <a:lnSpc>
                <a:spcPts val="1265"/>
              </a:lnSpc>
            </a:pPr>
            <a:endParaRPr lang="en-CA" sz="11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901700" y="914400"/>
            <a:ext cx="66548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40"/>
              </a:lnSpc>
            </a:pPr>
            <a:r>
              <a:rPr lang="en-CA" sz="16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Breakage:-</a:t>
            </a:r>
          </a:p>
          <a:p>
            <a:pPr>
              <a:lnSpc>
                <a:spcPts val="1840"/>
              </a:lnSpc>
            </a:pPr>
            <a:endParaRPr lang="en-CA" sz="16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914400" y="1155700"/>
            <a:ext cx="6642100" cy="2133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80"/>
              </a:lnSpc>
            </a:pP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The breakage in plants is also occurred due to the wind breaking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depends upon the wind breakage depends upon two things basically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first the intensity of wind and second the short of the tree. If the wind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is of too much high speed and the stem is weak then the breakage will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be occurred and if the stem is strong and if the stem is strong and wind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is slow then the no damage will be occurred.</a:t>
            </a:r>
          </a:p>
          <a:p>
            <a:pPr>
              <a:lnSpc>
                <a:spcPts val="2780"/>
              </a:lnSpc>
            </a:pPr>
            <a:endParaRPr lang="en-CA" sz="16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901700" y="3632200"/>
            <a:ext cx="66548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40"/>
              </a:lnSpc>
            </a:pPr>
            <a:r>
              <a:rPr lang="en-CA" sz="16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Lodging:-</a:t>
            </a:r>
          </a:p>
          <a:p>
            <a:pPr>
              <a:lnSpc>
                <a:spcPts val="1840"/>
              </a:lnSpc>
            </a:pPr>
            <a:endParaRPr lang="en-CA" sz="16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914400" y="3873500"/>
            <a:ext cx="6642100" cy="2133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80"/>
              </a:lnSpc>
            </a:pP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Lodging is the laying down of the crops and flattened to the earth due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to the fast moving. This phenomenon is occurs in rice, wheat and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barley. The reason of occurrence of this phenomenon is that the stems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of their crops are usually weak and when the lodging starts the falling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stem fells on the other one so the weight becomes double and due to it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a lot of crops is fallen down. Wind is the main factor in lodging.</a:t>
            </a:r>
          </a:p>
          <a:p>
            <a:pPr>
              <a:lnSpc>
                <a:spcPts val="2780"/>
              </a:lnSpc>
            </a:pPr>
            <a:endParaRPr lang="en-CA" sz="16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901700" y="6096000"/>
            <a:ext cx="66548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40"/>
              </a:lnSpc>
            </a:pPr>
            <a:r>
              <a:rPr lang="en-CA" sz="16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Dwarfing:-</a:t>
            </a:r>
          </a:p>
          <a:p>
            <a:pPr>
              <a:lnSpc>
                <a:spcPts val="1840"/>
              </a:lnSpc>
            </a:pPr>
            <a:endParaRPr lang="en-CA" sz="16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914400" y="6337300"/>
            <a:ext cx="6642100" cy="14351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44450">
              <a:lnSpc>
                <a:spcPts val="2800"/>
              </a:lnSpc>
            </a:pP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For a complete nourishment of cell the cell has all the optimum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contents Amount of every major and minor element are present. Water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is the major element. It keeps the cell turgid. Turgidity is an important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character.</a:t>
            </a:r>
          </a:p>
          <a:p>
            <a:pPr>
              <a:lnSpc>
                <a:spcPts val="2800"/>
              </a:lnSpc>
            </a:pPr>
            <a:endParaRPr lang="en-CA" sz="16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914400" y="7759700"/>
            <a:ext cx="6642100" cy="10795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44450">
              <a:lnSpc>
                <a:spcPts val="2800"/>
              </a:lnSpc>
            </a:pP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If the cell grows in an environment which is drying the desiccation will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be occupied and cell becomes dwarf. Due to dwarfing of cells the whole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plant body will become dwarf</a:t>
            </a:r>
          </a:p>
          <a:p>
            <a:pPr>
              <a:lnSpc>
                <a:spcPts val="2800"/>
              </a:lnSpc>
            </a:pPr>
            <a:endParaRPr lang="en-CA" sz="1600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6578600" y="9956800"/>
            <a:ext cx="9779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00" smtClean="0">
                <a:solidFill>
                  <a:srgbClr val="000000"/>
                </a:solidFill>
                <a:latin typeface="Calibri"/>
                <a:cs typeface="Calibri"/>
              </a:rPr>
              <a:t>8</a:t>
            </a:r>
          </a:p>
          <a:p>
            <a:pPr>
              <a:lnSpc>
                <a:spcPts val="1265"/>
              </a:lnSpc>
            </a:pPr>
            <a:endParaRPr lang="en-CA" sz="11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901700" y="914400"/>
            <a:ext cx="66548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40"/>
              </a:lnSpc>
            </a:pPr>
            <a:r>
              <a:rPr lang="en-CA" sz="16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Falling of fruit:-</a:t>
            </a:r>
          </a:p>
          <a:p>
            <a:pPr>
              <a:lnSpc>
                <a:spcPts val="1840"/>
              </a:lnSpc>
            </a:pPr>
            <a:endParaRPr lang="en-CA" sz="160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914400" y="1155700"/>
            <a:ext cx="6642100" cy="21336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44450">
              <a:lnSpc>
                <a:spcPts val="2780"/>
              </a:lnSpc>
            </a:pP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Due to wind the falling of fruit is a serious problem. The farmer’s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handworks for whole of the year and their lively hood is dependent on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the yield of the crop. When the fruit is ripened the falling of fruit is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great loss for the farmer but every year a great loss to the economy of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the country. But every year a great loss of fruit falling is almost all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countries of world occurs.</a:t>
            </a:r>
          </a:p>
          <a:p>
            <a:pPr>
              <a:lnSpc>
                <a:spcPts val="2780"/>
              </a:lnSpc>
            </a:pPr>
            <a:endParaRPr lang="en-CA" sz="1600">
              <a:solidFill>
                <a:srgbClr val="000000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914400" y="3276600"/>
            <a:ext cx="6642100" cy="723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Fruit falling occurs mostly in oranges, kinno, guava, mangoes etc. A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big part of world’s fruit is lost in this calamity.</a:t>
            </a:r>
          </a:p>
          <a:p>
            <a:pPr>
              <a:lnSpc>
                <a:spcPts val="2800"/>
              </a:lnSpc>
            </a:pPr>
            <a:endParaRPr lang="en-CA" sz="1600">
              <a:solidFill>
                <a:srgbClr val="000000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901700" y="4356100"/>
            <a:ext cx="66548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40"/>
              </a:lnSpc>
            </a:pPr>
            <a:r>
              <a:rPr lang="en-CA" sz="16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Uproot of plants:-</a:t>
            </a:r>
          </a:p>
          <a:p>
            <a:pPr>
              <a:lnSpc>
                <a:spcPts val="1840"/>
              </a:lnSpc>
            </a:pPr>
            <a:endParaRPr lang="en-CA" sz="1600">
              <a:solidFill>
                <a:srgbClr val="000000"/>
              </a:solidFill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914400" y="4610100"/>
            <a:ext cx="6642100" cy="14224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2765"/>
              </a:lnSpc>
            </a:pP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If wind becomes storm it may damage a lot. It may uproot the plants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from the roots and many accidents may be occurred due to it. Uproot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of plant due to wind is not very often but it sometime occurs and causes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serious damages.</a:t>
            </a:r>
          </a:p>
          <a:p>
            <a:pPr>
              <a:lnSpc>
                <a:spcPts val="2765"/>
              </a:lnSpc>
            </a:pPr>
            <a:endParaRPr lang="en-CA" sz="1600">
              <a:solidFill>
                <a:srgbClr val="000000"/>
              </a:solidFill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901700" y="6121400"/>
            <a:ext cx="6654800" cy="3048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840"/>
              </a:lnSpc>
            </a:pPr>
            <a:r>
              <a:rPr lang="en-CA" sz="16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Forest fires:-</a:t>
            </a:r>
          </a:p>
          <a:p>
            <a:pPr>
              <a:lnSpc>
                <a:spcPts val="1840"/>
              </a:lnSpc>
            </a:pPr>
            <a:endParaRPr lang="en-CA" sz="1600">
              <a:solidFill>
                <a:srgbClr val="000000"/>
              </a:solidFill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914400" y="6362700"/>
            <a:ext cx="6642100" cy="2489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457517">
              <a:lnSpc>
                <a:spcPts val="2780"/>
              </a:lnSpc>
            </a:pP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The wind plays an important role in both spreading and starting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of fire. Wind can bring the flames of fire into the forest and moving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wind may increase the intensity of fire. In this way the wind plays its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role in spreading of fire in forest. In forests the plants are very close to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each other. Due to close location of plants a fire may cause serious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damage because it spreads very fast and becomes very difficult to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control.</a:t>
            </a:r>
          </a:p>
          <a:p>
            <a:pPr>
              <a:lnSpc>
                <a:spcPts val="2780"/>
              </a:lnSpc>
            </a:pPr>
            <a:endParaRPr lang="en-CA" sz="1600">
              <a:solidFill>
                <a:srgbClr val="000000"/>
              </a:solidFill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914400" y="8839200"/>
            <a:ext cx="6642100" cy="7239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indent="44450">
              <a:lnSpc>
                <a:spcPts val="2800"/>
              </a:lnSpc>
            </a:pP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Recently some months ago the fire in the Australia causes a great</a:t>
            </a:r>
            <a:br>
              <a:rPr lang="en-CA" sz="1600" smtClean="0">
                <a:solidFill>
                  <a:srgbClr val="000000"/>
                </a:solidFill>
                <a:latin typeface="Times New Roman"/>
              </a:rPr>
            </a:br>
            <a:r>
              <a:rPr lang="en-CA" sz="1600" smtClean="0">
                <a:solidFill>
                  <a:srgbClr val="000000"/>
                </a:solidFill>
                <a:latin typeface="Times New Roman"/>
                <a:cs typeface="Times New Roman"/>
              </a:rPr>
              <a:t>damage. </a:t>
            </a:r>
            <a:r>
              <a:rPr lang="en-CA" sz="1610" b="1" smtClean="0">
                <a:solidFill>
                  <a:srgbClr val="000000"/>
                </a:solidFill>
                <a:latin typeface="Times New Roman Bold"/>
                <a:cs typeface="Times New Roman Bold"/>
              </a:rPr>
              <a:t>Precipitation:-</a:t>
            </a:r>
          </a:p>
          <a:p>
            <a:pPr>
              <a:lnSpc>
                <a:spcPts val="2800"/>
              </a:lnSpc>
            </a:pPr>
            <a:endParaRPr lang="en-CA" sz="1600">
              <a:solidFill>
                <a:srgbClr val="000000"/>
              </a:solidFill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6578600" y="9956800"/>
            <a:ext cx="977900" cy="203200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lnSpc>
                <a:spcPts val="1265"/>
              </a:lnSpc>
            </a:pPr>
            <a:r>
              <a:rPr lang="en-CA" sz="1100" smtClean="0">
                <a:solidFill>
                  <a:srgbClr val="000000"/>
                </a:solidFill>
                <a:latin typeface="Calibri"/>
                <a:cs typeface="Calibri"/>
              </a:rPr>
              <a:t>9</a:t>
            </a:r>
          </a:p>
          <a:p>
            <a:pPr>
              <a:lnSpc>
                <a:spcPts val="1265"/>
              </a:lnSpc>
            </a:pPr>
            <a:endParaRPr lang="en-CA" sz="11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Privet1</vt:lpstr>
    </vt:vector>
  </TitlesOfParts>
  <Company>Investintech.com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A2E_Engine</dc:creator>
  <cp:lastModifiedBy>A2E_Engine</cp:lastModifiedBy>
  <dcterms:created xsi:type="dcterms:W3CDTF">2020-04-25T07:38:04Z</dcterms:created>
  <dcterms:modified xsi:type="dcterms:W3CDTF">2020-04-25T07:38:04Z</dcterms:modified>
</cp:coreProperties>
</file>