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6" r:id="rId16"/>
    <p:sldId id="271" r:id="rId17"/>
    <p:sldId id="272" r:id="rId18"/>
    <p:sldId id="275" r:id="rId19"/>
    <p:sldId id="273" r:id="rId20"/>
    <p:sldId id="274"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72082A-2CCB-458A-813A-977745F2FD9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72082A-2CCB-458A-813A-977745F2FD9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72082A-2CCB-458A-813A-977745F2FD9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72082A-2CCB-458A-813A-977745F2FD9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72082A-2CCB-458A-813A-977745F2FD92}"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72082A-2CCB-458A-813A-977745F2FD92}"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72082A-2CCB-458A-813A-977745F2FD92}"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72082A-2CCB-458A-813A-977745F2FD92}"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2082A-2CCB-458A-813A-977745F2FD92}"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2082A-2CCB-458A-813A-977745F2FD92}"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2082A-2CCB-458A-813A-977745F2FD92}"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D9073-C5BC-4FC8-957B-577C5DC802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2082A-2CCB-458A-813A-977745F2FD92}" type="datetimeFigureOut">
              <a:rPr lang="en-US" smtClean="0"/>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D9073-C5BC-4FC8-957B-577C5DC802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Population policy</a:t>
            </a:r>
            <a:endParaRPr lang="en-US" b="1"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l="13171" t="25254" r="38425" b="2255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l="13171" t="25254" r="38425" b="2087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Policy of Pakistan</a:t>
            </a:r>
            <a:br>
              <a:rPr lang="en-US" b="1" dirty="0"/>
            </a:br>
            <a:endParaRPr lang="en-US" dirty="0"/>
          </a:p>
        </p:txBody>
      </p:sp>
      <p:sp>
        <p:nvSpPr>
          <p:cNvPr id="3" name="Content Placeholder 2"/>
          <p:cNvSpPr>
            <a:spLocks noGrp="1"/>
          </p:cNvSpPr>
          <p:nvPr>
            <p:ph idx="1"/>
          </p:nvPr>
        </p:nvSpPr>
        <p:spPr/>
        <p:txBody>
          <a:bodyPr/>
          <a:lstStyle/>
          <a:p>
            <a:r>
              <a:rPr lang="en-US" dirty="0"/>
              <a:t>Introduction: Pakistan's population has increased from 34 million in 1951 to 152 million in mid 2005. The addition of over 116 million Pakistanis in just five decades is due to the high population growth rates in the last thirty years. Continuing high population growth will amount to Pakistan's population reaching 220 million by the year 2020.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poor human development indicators such as low</a:t>
            </a:r>
            <a:endParaRPr lang="en-US" dirty="0"/>
          </a:p>
        </p:txBody>
      </p:sp>
      <p:sp>
        <p:nvSpPr>
          <p:cNvPr id="3" name="Content Placeholder 2"/>
          <p:cNvSpPr>
            <a:spLocks noGrp="1"/>
          </p:cNvSpPr>
          <p:nvPr>
            <p:ph idx="1"/>
          </p:nvPr>
        </p:nvSpPr>
        <p:spPr/>
        <p:txBody>
          <a:bodyPr/>
          <a:lstStyle/>
          <a:p>
            <a:r>
              <a:rPr lang="en-US" dirty="0" smtClean="0"/>
              <a:t>a</a:t>
            </a:r>
            <a:r>
              <a:rPr lang="en-US" dirty="0"/>
              <a:t>) </a:t>
            </a:r>
            <a:r>
              <a:rPr lang="en-US" dirty="0" smtClean="0"/>
              <a:t>Literacy</a:t>
            </a:r>
          </a:p>
          <a:p>
            <a:r>
              <a:rPr lang="en-US" dirty="0" smtClean="0"/>
              <a:t> </a:t>
            </a:r>
            <a:r>
              <a:rPr lang="en-US" dirty="0"/>
              <a:t>b) high infant mortality </a:t>
            </a:r>
            <a:endParaRPr lang="en-US" dirty="0" smtClean="0"/>
          </a:p>
          <a:p>
            <a:r>
              <a:rPr lang="en-US" dirty="0" smtClean="0"/>
              <a:t>c</a:t>
            </a:r>
            <a:r>
              <a:rPr lang="en-US" dirty="0"/>
              <a:t>) low economic growth </a:t>
            </a:r>
            <a:r>
              <a:rPr lang="en-US" dirty="0" smtClean="0"/>
              <a:t>rates</a:t>
            </a:r>
          </a:p>
          <a:p>
            <a:r>
              <a:rPr lang="en-US" dirty="0" smtClean="0"/>
              <a:t> </a:t>
            </a:r>
            <a:r>
              <a:rPr lang="en-US" dirty="0"/>
              <a:t>d) poor health </a:t>
            </a:r>
            <a:r>
              <a:rPr lang="en-US" dirty="0" smtClean="0"/>
              <a:t>facilities</a:t>
            </a:r>
          </a:p>
          <a:p>
            <a:r>
              <a:rPr lang="en-US" dirty="0" smtClean="0"/>
              <a:t> </a:t>
            </a:r>
            <a:r>
              <a:rPr lang="en-US" dirty="0"/>
              <a:t>e) poor educational facilities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normAutofit/>
          </a:bodyPr>
          <a:lstStyle/>
          <a:p>
            <a:r>
              <a:rPr lang="en-US" dirty="0"/>
              <a:t>Such a large population will undermine efforts being undertaken to reduce poverty and to improve the standards of living of the populace. </a:t>
            </a:r>
            <a:r>
              <a:rPr lang="en-US" dirty="0" smtClean="0"/>
              <a:t/>
            </a:r>
            <a:br>
              <a:rPr lang="en-US" dirty="0" smtClean="0"/>
            </a:br>
            <a:r>
              <a:rPr lang="en-US" dirty="0"/>
              <a:t>The Population Policy has several wide-ranging consequences for the economy, polity, human rights and the long-term prosperity of Pakistan.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smtClean="0"/>
              <a:t>The Population Policy is the outcome of a participatory process and enjoys the consensus of all stakeholders and partners, within government, NGOS and, civil society.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a:t>
            </a:r>
          </a:p>
        </p:txBody>
      </p:sp>
      <p:sp>
        <p:nvSpPr>
          <p:cNvPr id="3" name="Content Placeholder 2"/>
          <p:cNvSpPr>
            <a:spLocks noGrp="1"/>
          </p:cNvSpPr>
          <p:nvPr>
            <p:ph idx="1"/>
          </p:nvPr>
        </p:nvSpPr>
        <p:spPr/>
        <p:txBody>
          <a:bodyPr/>
          <a:lstStyle/>
          <a:p>
            <a:r>
              <a:rPr lang="en-US" dirty="0"/>
              <a:t>The overall vision of the Population Policy is to achieve population stabilization by 2020 through the expeditious completion of the demographic transition that entails declines both in fertility and mortality rates.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The </a:t>
            </a:r>
            <a:r>
              <a:rPr lang="en-US" dirty="0"/>
              <a:t>Population Policy seeks to:- </a:t>
            </a:r>
            <a:endParaRPr lang="en-US" dirty="0" smtClean="0"/>
          </a:p>
          <a:p>
            <a:pPr>
              <a:buNone/>
            </a:pPr>
            <a:r>
              <a:rPr lang="en-US" dirty="0" smtClean="0"/>
              <a:t>1</a:t>
            </a:r>
            <a:r>
              <a:rPr lang="en-US" dirty="0"/>
              <a:t>) Attain a balance between resources and population within the broad parameters of the ICPD paradigm</a:t>
            </a:r>
            <a:r>
              <a:rPr lang="en-US" dirty="0" smtClean="0"/>
              <a:t>.</a:t>
            </a:r>
          </a:p>
          <a:p>
            <a:pPr>
              <a:buNone/>
            </a:pPr>
            <a:r>
              <a:rPr lang="en-US" dirty="0" smtClean="0"/>
              <a:t> </a:t>
            </a:r>
            <a:r>
              <a:rPr lang="en-US" dirty="0"/>
              <a:t>2) Address various dimensions of the population issue within national laws, development priorities while remaining within our national social and cultural norms </a:t>
            </a:r>
            <a:endParaRPr lang="en-US" dirty="0" smtClean="0"/>
          </a:p>
          <a:p>
            <a:pPr>
              <a:buNone/>
            </a:pP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b="1" dirty="0">
              <a:solidFill>
                <a:srgbClr val="FF0000"/>
              </a:solidFill>
            </a:endParaRPr>
          </a:p>
        </p:txBody>
      </p:sp>
      <p:sp>
        <p:nvSpPr>
          <p:cNvPr id="3" name="Content Placeholder 2"/>
          <p:cNvSpPr>
            <a:spLocks noGrp="1"/>
          </p:cNvSpPr>
          <p:nvPr>
            <p:ph idx="1"/>
          </p:nvPr>
        </p:nvSpPr>
        <p:spPr/>
        <p:txBody>
          <a:bodyPr/>
          <a:lstStyle/>
          <a:p>
            <a:pPr>
              <a:buNone/>
            </a:pPr>
            <a:r>
              <a:rPr lang="en-US" dirty="0" smtClean="0"/>
              <a:t>3) Increase awareness of the adverse consequences of rapid population growth both at the national, provincial, district and community levels.</a:t>
            </a:r>
          </a:p>
          <a:p>
            <a:pPr>
              <a:buNone/>
            </a:pPr>
            <a:r>
              <a:rPr lang="en-US" dirty="0" smtClean="0"/>
              <a:t> 4) Promote family planning as an entitlement based on informed and voluntary choice.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pPr>
              <a:buNone/>
            </a:pPr>
            <a:r>
              <a:rPr lang="en-US" dirty="0" smtClean="0"/>
              <a:t>5</a:t>
            </a:r>
            <a:r>
              <a:rPr lang="en-US" dirty="0"/>
              <a:t>) Attain a reduction in fertility through improvement in access and quality of reproductive health services</a:t>
            </a:r>
            <a:r>
              <a:rPr lang="en-US" dirty="0" smtClean="0"/>
              <a:t>.</a:t>
            </a:r>
          </a:p>
          <a:p>
            <a:pPr>
              <a:buNone/>
            </a:pPr>
            <a:r>
              <a:rPr lang="en-US" dirty="0" smtClean="0"/>
              <a:t> </a:t>
            </a:r>
            <a:r>
              <a:rPr lang="en-US" dirty="0"/>
              <a:t>6) Reduce population momentum through a delay in the first birth, changing spacing patterns and reduction in family size desires.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14223" t="25254" r="39477" b="2423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Objectives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Based on the policy experiences of other developing countries and the recent demographic realities in Pakistan, an effective population policy must address the following three objectives:</a:t>
            </a:r>
          </a:p>
          <a:p>
            <a:pPr>
              <a:buNone/>
            </a:pPr>
            <a:r>
              <a:rPr lang="en-US" dirty="0" smtClean="0"/>
              <a:t> (a) reduction in the rate and incidence of unwanted fertility;</a:t>
            </a:r>
          </a:p>
          <a:p>
            <a:pPr>
              <a:buNone/>
            </a:pPr>
            <a:r>
              <a:rPr lang="en-US" dirty="0" smtClean="0"/>
              <a:t> (b) reduction in demand for large-size families; and</a:t>
            </a:r>
          </a:p>
          <a:p>
            <a:pPr>
              <a:buNone/>
            </a:pPr>
            <a:r>
              <a:rPr lang="en-US" dirty="0" smtClean="0"/>
              <a:t> (c) greater investment in adolescents to tackle the population momentum problem.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14223" t="25254" r="38425" b="2592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13171" t="25254" r="38425" b="2255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13171" t="25254" r="38425" b="22554"/>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l="13171" t="25254" r="39477" b="25921"/>
          <a:stretch>
            <a:fillRect/>
          </a:stretch>
        </p:blipFill>
        <p:spPr bwMode="auto">
          <a:xfrm>
            <a:off x="0" y="152400"/>
            <a:ext cx="9144000" cy="6705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14223" t="25254" r="38425" b="2592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l="14223" t="26938" r="38425" b="24237"/>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l="14223" t="25254" r="38425" b="2928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397</Words>
  <Application>Microsoft Office PowerPoint</Application>
  <PresentationFormat>On-screen Show (4:3)</PresentationFormat>
  <Paragraphs>31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Population policy</vt:lpstr>
      <vt:lpstr>Slide 2</vt:lpstr>
      <vt:lpstr>Slide 3</vt:lpstr>
      <vt:lpstr>Slide 4</vt:lpstr>
      <vt:lpstr>Slide 5</vt:lpstr>
      <vt:lpstr>Slide 6</vt:lpstr>
      <vt:lpstr>Slide 7</vt:lpstr>
      <vt:lpstr>Slide 8</vt:lpstr>
      <vt:lpstr>Slide 9</vt:lpstr>
      <vt:lpstr>Slide 10</vt:lpstr>
      <vt:lpstr>Slide 11</vt:lpstr>
      <vt:lpstr>Population Policy of Pakistan </vt:lpstr>
      <vt:lpstr>poor human development indicators such as low</vt:lpstr>
      <vt:lpstr>Continued--</vt:lpstr>
      <vt:lpstr>Continued--</vt:lpstr>
      <vt:lpstr>VISION</vt:lpstr>
      <vt:lpstr>Goals</vt:lpstr>
      <vt:lpstr>Continued--</vt:lpstr>
      <vt:lpstr>Continued--</vt:lpstr>
      <vt:lpstr>Objectives</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policy</dc:title>
  <dc:creator>JAFFAR</dc:creator>
  <cp:lastModifiedBy>JAFFAR</cp:lastModifiedBy>
  <cp:revision>1</cp:revision>
  <dcterms:created xsi:type="dcterms:W3CDTF">2020-05-02T15:03:28Z</dcterms:created>
  <dcterms:modified xsi:type="dcterms:W3CDTF">2020-05-02T16:00:33Z</dcterms:modified>
</cp:coreProperties>
</file>