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181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F0D6D69A-330D-A340-BCA4-A17C4A5CB6CE}"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112778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0D6D69A-330D-A340-BCA4-A17C4A5CB6CE}"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2310904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0D6D69A-330D-A340-BCA4-A17C4A5CB6CE}"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136309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0D6D69A-330D-A340-BCA4-A17C4A5CB6CE}"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121207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0D6D69A-330D-A340-BCA4-A17C4A5CB6CE}" type="datetimeFigureOut">
              <a:rPr lang="en-US" smtClean="0"/>
              <a:t>5/3/20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222617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F0D6D69A-330D-A340-BCA4-A17C4A5CB6CE}" type="datetimeFigureOut">
              <a:rPr lang="en-US" smtClean="0"/>
              <a:t>5/3/20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163925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0D6D69A-330D-A340-BCA4-A17C4A5CB6CE}" type="datetimeFigureOut">
              <a:rPr lang="en-US" smtClean="0"/>
              <a:t>5/3/20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188030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F0D6D69A-330D-A340-BCA4-A17C4A5CB6CE}" type="datetimeFigureOut">
              <a:rPr lang="en-US" smtClean="0"/>
              <a:t>5/3/20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272929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6D69A-330D-A340-BCA4-A17C4A5CB6CE}" type="datetimeFigureOut">
              <a:rPr lang="en-US" smtClean="0"/>
              <a:t>5/3/20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3547070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0D6D69A-330D-A340-BCA4-A17C4A5CB6CE}" type="datetimeFigureOut">
              <a:rPr lang="en-US" smtClean="0"/>
              <a:t>5/3/20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1324283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0D6D69A-330D-A340-BCA4-A17C4A5CB6CE}" type="datetimeFigureOut">
              <a:rPr lang="en-US" smtClean="0"/>
              <a:t>5/3/20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5E21B-8864-7443-B6CA-CCF99693B7A8}" type="slidenum">
              <a:rPr lang="en-US" smtClean="0"/>
              <a:t>‹#›</a:t>
            </a:fld>
            <a:endParaRPr lang="en-US"/>
          </a:p>
        </p:txBody>
      </p:sp>
    </p:spTree>
    <p:extLst>
      <p:ext uri="{BB962C8B-B14F-4D97-AF65-F5344CB8AC3E}">
        <p14:creationId xmlns:p14="http://schemas.microsoft.com/office/powerpoint/2010/main" val="200190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6D69A-330D-A340-BCA4-A17C4A5CB6CE}" type="datetimeFigureOut">
              <a:rPr lang="en-US" smtClean="0"/>
              <a:t>5/3/20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5E21B-8864-7443-B6CA-CCF99693B7A8}" type="slidenum">
              <a:rPr lang="en-US" smtClean="0"/>
              <a:t>‹#›</a:t>
            </a:fld>
            <a:endParaRPr lang="en-US"/>
          </a:p>
        </p:txBody>
      </p:sp>
    </p:spTree>
    <p:extLst>
      <p:ext uri="{BB962C8B-B14F-4D97-AF65-F5344CB8AC3E}">
        <p14:creationId xmlns:p14="http://schemas.microsoft.com/office/powerpoint/2010/main" val="32826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524000"/>
          </a:xfrm>
        </p:spPr>
        <p:style>
          <a:lnRef idx="2">
            <a:schemeClr val="accent3"/>
          </a:lnRef>
          <a:fillRef idx="1">
            <a:schemeClr val="lt1"/>
          </a:fillRef>
          <a:effectRef idx="0">
            <a:schemeClr val="accent3"/>
          </a:effectRef>
          <a:fontRef idx="minor">
            <a:schemeClr val="dk1"/>
          </a:fontRef>
        </p:style>
        <p:txBody>
          <a:bodyPr>
            <a:normAutofit fontScale="90000"/>
          </a:bodyPr>
          <a:lstStyle/>
          <a:p>
            <a:r>
              <a:rPr lang="en-US" b="1" dirty="0" smtClean="0">
                <a:solidFill>
                  <a:srgbClr val="00B050"/>
                </a:solidFill>
              </a:rPr>
              <a:t/>
            </a:r>
            <a:br>
              <a:rPr lang="en-US" b="1" dirty="0" smtClean="0">
                <a:solidFill>
                  <a:srgbClr val="00B050"/>
                </a:solidFill>
              </a:rPr>
            </a:br>
            <a:r>
              <a:rPr lang="en-US" b="1" dirty="0" smtClean="0">
                <a:solidFill>
                  <a:srgbClr val="00B050"/>
                </a:solidFill>
              </a:rPr>
              <a:t>Education and its types</a:t>
            </a:r>
            <a:r>
              <a:rPr lang="en-US" dirty="0">
                <a:solidFill>
                  <a:srgbClr val="00B050"/>
                </a:solidFill>
              </a:rPr>
              <a:t/>
            </a:r>
            <a:br>
              <a:rPr lang="en-US" dirty="0">
                <a:solidFill>
                  <a:srgbClr val="00B050"/>
                </a:solidFill>
              </a:rPr>
            </a:br>
            <a:endParaRPr lang="en-US" dirty="0">
              <a:solidFill>
                <a:srgbClr val="00B050"/>
              </a:solidFill>
            </a:endParaRPr>
          </a:p>
        </p:txBody>
      </p:sp>
    </p:spTree>
    <p:extLst>
      <p:ext uri="{BB962C8B-B14F-4D97-AF65-F5344CB8AC3E}">
        <p14:creationId xmlns:p14="http://schemas.microsoft.com/office/powerpoint/2010/main" val="4173477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srcRect l="28125" t="22917" r="21094" b="11458"/>
          <a:stretch>
            <a:fillRect/>
          </a:stretch>
        </p:blipFill>
        <p:spPr bwMode="auto">
          <a:xfrm>
            <a:off x="457200" y="201638"/>
            <a:ext cx="8686800" cy="6351562"/>
          </a:xfrm>
          <a:prstGeom prst="rect">
            <a:avLst/>
          </a:prstGeom>
          <a:noFill/>
          <a:ln w="9525">
            <a:noFill/>
            <a:miter lim="800000"/>
            <a:headEnd/>
            <a:tailEnd/>
          </a:ln>
          <a:effectLst/>
        </p:spPr>
      </p:pic>
    </p:spTree>
    <p:extLst>
      <p:ext uri="{BB962C8B-B14F-4D97-AF65-F5344CB8AC3E}">
        <p14:creationId xmlns:p14="http://schemas.microsoft.com/office/powerpoint/2010/main" val="147995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79416"/>
            <a:ext cx="8229600" cy="4646747"/>
          </a:xfrm>
        </p:spPr>
        <p:style>
          <a:lnRef idx="2">
            <a:schemeClr val="accent3"/>
          </a:lnRef>
          <a:fillRef idx="1">
            <a:schemeClr val="lt1"/>
          </a:fillRef>
          <a:effectRef idx="0">
            <a:schemeClr val="accent3"/>
          </a:effectRef>
          <a:fontRef idx="minor">
            <a:schemeClr val="dk1"/>
          </a:fontRef>
        </p:style>
        <p:txBody>
          <a:bodyPr>
            <a:normAutofit/>
          </a:bodyPr>
          <a:lstStyle/>
          <a:p>
            <a:pPr>
              <a:buNone/>
            </a:pPr>
            <a:r>
              <a:rPr lang="en-US" b="1" dirty="0" smtClean="0"/>
              <a:t>Education</a:t>
            </a:r>
          </a:p>
          <a:p>
            <a:pPr>
              <a:buNone/>
            </a:pPr>
            <a:endParaRPr lang="en-US" dirty="0"/>
          </a:p>
          <a:p>
            <a:pPr lvl="0">
              <a:lnSpc>
                <a:spcPct val="140000"/>
              </a:lnSpc>
            </a:pPr>
            <a:r>
              <a:rPr lang="en-US" sz="2400" dirty="0">
                <a:latin typeface="Arial"/>
                <a:cs typeface="Arial"/>
              </a:rPr>
              <a:t>Encompasses teaching and learning specific skills</a:t>
            </a:r>
          </a:p>
          <a:p>
            <a:pPr lvl="0">
              <a:lnSpc>
                <a:spcPct val="140000"/>
              </a:lnSpc>
            </a:pPr>
            <a:r>
              <a:rPr lang="en-US" sz="2400" dirty="0">
                <a:latin typeface="Arial"/>
                <a:cs typeface="Arial"/>
              </a:rPr>
              <a:t>The imparting of knowledge, good judgment and wisdom</a:t>
            </a:r>
          </a:p>
          <a:p>
            <a:pPr lvl="0">
              <a:lnSpc>
                <a:spcPct val="140000"/>
              </a:lnSpc>
            </a:pPr>
            <a:r>
              <a:rPr lang="en-US" sz="2400" dirty="0">
                <a:latin typeface="Arial"/>
                <a:cs typeface="Arial"/>
              </a:rPr>
              <a:t>The act process or art of imparting knowledge and skill.</a:t>
            </a:r>
          </a:p>
          <a:p>
            <a:pPr lvl="0">
              <a:lnSpc>
                <a:spcPct val="140000"/>
              </a:lnSpc>
            </a:pPr>
            <a:r>
              <a:rPr lang="en-US" sz="2400" dirty="0">
                <a:latin typeface="Arial"/>
                <a:cs typeface="Arial"/>
              </a:rPr>
              <a:t>Learning that takes place in schools or school-like environments (formal education) at large. </a:t>
            </a:r>
          </a:p>
          <a:p>
            <a:endParaRPr lang="en-US" dirty="0"/>
          </a:p>
        </p:txBody>
      </p:sp>
    </p:spTree>
    <p:extLst>
      <p:ext uri="{BB962C8B-B14F-4D97-AF65-F5344CB8AC3E}">
        <p14:creationId xmlns:p14="http://schemas.microsoft.com/office/powerpoint/2010/main" val="3938202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Autofit/>
          </a:bodyPr>
          <a:lstStyle/>
          <a:p>
            <a:r>
              <a:rPr lang="en-US" sz="3600" b="1" dirty="0" smtClean="0"/>
              <a:t/>
            </a:r>
            <a:br>
              <a:rPr lang="en-US" sz="3600" b="1" dirty="0" smtClean="0"/>
            </a:br>
            <a:r>
              <a:rPr lang="en-US" sz="2800" b="1" dirty="0" smtClean="0"/>
              <a:t>Formal</a:t>
            </a:r>
            <a:r>
              <a:rPr lang="en-US" sz="2800" b="1" dirty="0"/>
              <a:t>, Informal and Non-formal </a:t>
            </a:r>
            <a:r>
              <a:rPr lang="en-US" sz="2800" b="1" dirty="0" smtClean="0"/>
              <a:t>Education</a:t>
            </a:r>
            <a:endParaRPr lang="en-US" sz="2400" dirty="0"/>
          </a:p>
        </p:txBody>
      </p:sp>
      <p:sp>
        <p:nvSpPr>
          <p:cNvPr id="3" name="Content Placeholder 2"/>
          <p:cNvSpPr>
            <a:spLocks noGrp="1"/>
          </p:cNvSpPr>
          <p:nvPr>
            <p:ph sz="quarter" idx="1"/>
          </p:nvPr>
        </p:nvSpPr>
        <p:spPr/>
        <p:style>
          <a:lnRef idx="2">
            <a:schemeClr val="accent3"/>
          </a:lnRef>
          <a:fillRef idx="1">
            <a:schemeClr val="lt1"/>
          </a:fillRef>
          <a:effectRef idx="0">
            <a:schemeClr val="accent3"/>
          </a:effectRef>
          <a:fontRef idx="minor">
            <a:schemeClr val="dk1"/>
          </a:fontRef>
        </p:style>
        <p:txBody>
          <a:bodyPr/>
          <a:lstStyle/>
          <a:p>
            <a:pPr>
              <a:buNone/>
            </a:pPr>
            <a:r>
              <a:rPr lang="en-US" b="1" dirty="0" smtClean="0"/>
              <a:t>	</a:t>
            </a:r>
            <a:r>
              <a:rPr lang="en-US" b="1" dirty="0" smtClean="0">
                <a:solidFill>
                  <a:srgbClr val="3366FF"/>
                </a:solidFill>
              </a:rPr>
              <a:t>Formal education</a:t>
            </a:r>
            <a:r>
              <a:rPr lang="en-US" dirty="0"/>
              <a:t>	</a:t>
            </a:r>
            <a:endParaRPr lang="en-US" dirty="0" smtClean="0"/>
          </a:p>
          <a:p>
            <a:pPr>
              <a:buFont typeface="Wingdings" charset="2"/>
              <a:buChar char="v"/>
            </a:pPr>
            <a:r>
              <a:rPr lang="en-US" dirty="0" smtClean="0"/>
              <a:t>The </a:t>
            </a:r>
            <a:r>
              <a:rPr lang="en-US" dirty="0"/>
              <a:t>hierarchically structured, chronologically graded education system, running from primary school through university. </a:t>
            </a:r>
            <a:endParaRPr lang="en-US" dirty="0" smtClean="0"/>
          </a:p>
          <a:p>
            <a:pPr>
              <a:buFont typeface="Wingdings" charset="2"/>
              <a:buChar char="v"/>
            </a:pPr>
            <a:r>
              <a:rPr lang="en-US" dirty="0" smtClean="0"/>
              <a:t>In </a:t>
            </a:r>
            <a:r>
              <a:rPr lang="en-US" dirty="0"/>
              <a:t>addition to general academic studies, a variety of specialized programs and institutions for full-time technical and professional training.</a:t>
            </a:r>
          </a:p>
          <a:p>
            <a:pPr>
              <a:buNone/>
            </a:pPr>
            <a:endParaRPr lang="en-US" dirty="0"/>
          </a:p>
        </p:txBody>
      </p:sp>
    </p:spTree>
    <p:extLst>
      <p:ext uri="{BB962C8B-B14F-4D97-AF65-F5344CB8AC3E}">
        <p14:creationId xmlns:p14="http://schemas.microsoft.com/office/powerpoint/2010/main" val="270478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638800"/>
          </a:xfrm>
        </p:spPr>
        <p:style>
          <a:lnRef idx="2">
            <a:schemeClr val="accent3"/>
          </a:lnRef>
          <a:fillRef idx="1">
            <a:schemeClr val="lt1"/>
          </a:fillRef>
          <a:effectRef idx="0">
            <a:schemeClr val="accent3"/>
          </a:effectRef>
          <a:fontRef idx="minor">
            <a:schemeClr val="dk1"/>
          </a:fontRef>
        </p:style>
        <p:txBody>
          <a:bodyPr>
            <a:normAutofit/>
          </a:bodyPr>
          <a:lstStyle/>
          <a:p>
            <a:r>
              <a:rPr lang="en-US" b="1" dirty="0">
                <a:solidFill>
                  <a:srgbClr val="3366FF"/>
                </a:solidFill>
              </a:rPr>
              <a:t>Informal education.</a:t>
            </a:r>
            <a:r>
              <a:rPr lang="en-US" b="1" dirty="0"/>
              <a:t>	</a:t>
            </a:r>
            <a:r>
              <a:rPr lang="en-US" dirty="0"/>
              <a:t>The truly lifelong process whereby every individual acquires attitude,</a:t>
            </a:r>
            <a:r>
              <a:rPr lang="en-US" b="1" dirty="0"/>
              <a:t> </a:t>
            </a:r>
            <a:r>
              <a:rPr lang="en-US" dirty="0"/>
              <a:t>values, skills and knowledge from daily experience and the educative influences and resources in his or her environment.</a:t>
            </a:r>
          </a:p>
          <a:p>
            <a:r>
              <a:rPr lang="en-US" b="1" dirty="0">
                <a:solidFill>
                  <a:srgbClr val="3366FF"/>
                </a:solidFill>
              </a:rPr>
              <a:t>Non-formal education. </a:t>
            </a:r>
            <a:r>
              <a:rPr lang="en-US" dirty="0"/>
              <a:t>Any organized educational activity outside the established formal system-whether operating separately or as important feature of some broader activity that is intended to serve identifiable learning clientele and learning objectives.</a:t>
            </a:r>
          </a:p>
          <a:p>
            <a:pPr>
              <a:buNone/>
            </a:pPr>
            <a:endParaRPr lang="en-US" dirty="0"/>
          </a:p>
        </p:txBody>
      </p:sp>
    </p:spTree>
    <p:extLst>
      <p:ext uri="{BB962C8B-B14F-4D97-AF65-F5344CB8AC3E}">
        <p14:creationId xmlns:p14="http://schemas.microsoft.com/office/powerpoint/2010/main" val="1278141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457200"/>
          </a:xfrm>
        </p:spPr>
        <p:style>
          <a:lnRef idx="2">
            <a:schemeClr val="accent3"/>
          </a:lnRef>
          <a:fillRef idx="1">
            <a:schemeClr val="lt1"/>
          </a:fillRef>
          <a:effectRef idx="0">
            <a:schemeClr val="accent3"/>
          </a:effectRef>
          <a:fontRef idx="minor">
            <a:schemeClr val="dk1"/>
          </a:fontRef>
        </p:style>
        <p:txBody>
          <a:bodyPr>
            <a:noAutofit/>
          </a:bodyPr>
          <a:lstStyle/>
          <a:p>
            <a:r>
              <a:rPr lang="en-US" sz="2400" b="1" dirty="0" smtClean="0"/>
              <a:t>Formal </a:t>
            </a:r>
            <a:r>
              <a:rPr lang="en-US" sz="2400" b="1" dirty="0"/>
              <a:t>education versus Non-formal </a:t>
            </a:r>
            <a:r>
              <a:rPr lang="en-US" sz="2400" b="1" dirty="0" smtClean="0"/>
              <a:t>education</a:t>
            </a:r>
            <a:endParaRPr lang="en-US" sz="2400" dirty="0"/>
          </a:p>
        </p:txBody>
      </p:sp>
      <p:pic>
        <p:nvPicPr>
          <p:cNvPr id="1026" name="Picture 2"/>
          <p:cNvPicPr>
            <a:picLocks noGrp="1" noChangeAspect="1" noChangeArrowheads="1"/>
          </p:cNvPicPr>
          <p:nvPr>
            <p:ph sz="quarter" idx="1"/>
          </p:nvPr>
        </p:nvPicPr>
        <p:blipFill rotWithShape="1">
          <a:blip r:embed="rId2"/>
          <a:srcRect l="27963" t="21480" r="16631" b="8432"/>
          <a:stretch/>
        </p:blipFill>
        <p:spPr bwMode="auto">
          <a:xfrm>
            <a:off x="533400" y="762000"/>
            <a:ext cx="8229600" cy="5943600"/>
          </a:xfrm>
          <a:prstGeom prst="rect">
            <a:avLst/>
          </a:prstGeom>
          <a:noFill/>
          <a:ln w="9525">
            <a:noFill/>
            <a:miter lim="800000"/>
            <a:headEnd/>
            <a:tailEnd/>
          </a:ln>
          <a:effectLst/>
        </p:spPr>
      </p:pic>
    </p:spTree>
    <p:extLst>
      <p:ext uri="{BB962C8B-B14F-4D97-AF65-F5344CB8AC3E}">
        <p14:creationId xmlns:p14="http://schemas.microsoft.com/office/powerpoint/2010/main" val="2358846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229600" cy="5059363"/>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a:buNone/>
            </a:pPr>
            <a:r>
              <a:rPr lang="en-US" sz="3500" b="1" dirty="0">
                <a:solidFill>
                  <a:srgbClr val="3366FF"/>
                </a:solidFill>
              </a:rPr>
              <a:t>Adult </a:t>
            </a:r>
            <a:r>
              <a:rPr lang="en-US" sz="3500" b="1" dirty="0" smtClean="0">
                <a:solidFill>
                  <a:srgbClr val="3366FF"/>
                </a:solidFill>
              </a:rPr>
              <a:t>education</a:t>
            </a:r>
          </a:p>
          <a:p>
            <a:pPr>
              <a:buNone/>
            </a:pPr>
            <a:endParaRPr lang="en-US" dirty="0"/>
          </a:p>
          <a:p>
            <a:pPr>
              <a:lnSpc>
                <a:spcPct val="120000"/>
              </a:lnSpc>
            </a:pPr>
            <a:r>
              <a:rPr lang="en-US" dirty="0" smtClean="0"/>
              <a:t>It </a:t>
            </a:r>
            <a:r>
              <a:rPr lang="en-US" dirty="0"/>
              <a:t>is the practice of teaching and educating </a:t>
            </a:r>
            <a:r>
              <a:rPr lang="en-US" dirty="0" smtClean="0"/>
              <a:t>adults</a:t>
            </a:r>
          </a:p>
          <a:p>
            <a:pPr>
              <a:lnSpc>
                <a:spcPct val="120000"/>
              </a:lnSpc>
            </a:pPr>
            <a:r>
              <a:rPr lang="en-US" dirty="0" smtClean="0"/>
              <a:t>Extension </a:t>
            </a:r>
            <a:r>
              <a:rPr lang="en-US" dirty="0"/>
              <a:t>of educational opportunities to those adults beyond the age of general public education who feel a need for further training of any sort, is also known as </a:t>
            </a:r>
            <a:r>
              <a:rPr lang="en-US" b="1" dirty="0"/>
              <a:t>continuing </a:t>
            </a:r>
            <a:r>
              <a:rPr lang="en-US" b="1" dirty="0" smtClean="0"/>
              <a:t>education.</a:t>
            </a:r>
          </a:p>
          <a:p>
            <a:pPr>
              <a:lnSpc>
                <a:spcPct val="120000"/>
              </a:lnSpc>
            </a:pPr>
            <a:r>
              <a:rPr lang="en-US" dirty="0" smtClean="0"/>
              <a:t>it </a:t>
            </a:r>
            <a:r>
              <a:rPr lang="en-US" dirty="0"/>
              <a:t>has also been referred to as </a:t>
            </a:r>
            <a:r>
              <a:rPr lang="en-US" i="1" dirty="0" smtClean="0"/>
              <a:t>andragogy</a:t>
            </a:r>
            <a:r>
              <a:rPr lang="en-US" i="1" dirty="0"/>
              <a:t> </a:t>
            </a:r>
            <a:r>
              <a:rPr lang="en-US" i="1" dirty="0" smtClean="0"/>
              <a:t>(</a:t>
            </a:r>
            <a:r>
              <a:rPr lang="en-US" i="1" dirty="0"/>
              <a:t>adult learning)</a:t>
            </a:r>
            <a:endParaRPr lang="en-US" dirty="0"/>
          </a:p>
          <a:p>
            <a:pPr>
              <a:buNone/>
            </a:pPr>
            <a:endParaRPr lang="en-US" dirty="0"/>
          </a:p>
        </p:txBody>
      </p:sp>
    </p:spTree>
    <p:extLst>
      <p:ext uri="{BB962C8B-B14F-4D97-AF65-F5344CB8AC3E}">
        <p14:creationId xmlns:p14="http://schemas.microsoft.com/office/powerpoint/2010/main" val="317768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5135563"/>
          </a:xfrm>
        </p:spPr>
        <p:style>
          <a:lnRef idx="2">
            <a:schemeClr val="accent3"/>
          </a:lnRef>
          <a:fillRef idx="1">
            <a:schemeClr val="lt1"/>
          </a:fillRef>
          <a:effectRef idx="0">
            <a:schemeClr val="accent3"/>
          </a:effectRef>
          <a:fontRef idx="minor">
            <a:schemeClr val="dk1"/>
          </a:fontRef>
        </p:style>
        <p:txBody>
          <a:bodyPr/>
          <a:lstStyle/>
          <a:p>
            <a:pPr>
              <a:buNone/>
            </a:pPr>
            <a:r>
              <a:rPr lang="en-US" b="1" dirty="0">
                <a:solidFill>
                  <a:srgbClr val="3366FF"/>
                </a:solidFill>
              </a:rPr>
              <a:t>Extension education</a:t>
            </a:r>
            <a:endParaRPr lang="en-US" dirty="0">
              <a:solidFill>
                <a:srgbClr val="3366FF"/>
              </a:solidFill>
            </a:endParaRPr>
          </a:p>
          <a:p>
            <a:pPr>
              <a:buNone/>
            </a:pPr>
            <a:r>
              <a:rPr lang="en-US" dirty="0" smtClean="0"/>
              <a:t>	</a:t>
            </a:r>
            <a:r>
              <a:rPr lang="en-US" dirty="0"/>
              <a:t>	The term extension was first used to describe adult education programs in England in the second half of the 19</a:t>
            </a:r>
            <a:r>
              <a:rPr lang="en-US" baseline="30000" dirty="0"/>
              <a:t>th</a:t>
            </a:r>
            <a:r>
              <a:rPr lang="en-US" dirty="0"/>
              <a:t> century. These programs helped to expand- or extend- the work of Universities beyond the campus and into the neighboring community. </a:t>
            </a:r>
          </a:p>
          <a:p>
            <a:pPr>
              <a:buNone/>
            </a:pPr>
            <a:endParaRPr lang="en-US" dirty="0"/>
          </a:p>
        </p:txBody>
      </p:sp>
    </p:spTree>
    <p:extLst>
      <p:ext uri="{BB962C8B-B14F-4D97-AF65-F5344CB8AC3E}">
        <p14:creationId xmlns:p14="http://schemas.microsoft.com/office/powerpoint/2010/main" val="433907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143000"/>
            <a:ext cx="8229600" cy="5029200"/>
          </a:xfrm>
        </p:spPr>
        <p:style>
          <a:lnRef idx="2">
            <a:schemeClr val="accent3"/>
          </a:lnRef>
          <a:fillRef idx="1">
            <a:schemeClr val="lt1"/>
          </a:fillRef>
          <a:effectRef idx="0">
            <a:schemeClr val="accent3"/>
          </a:effectRef>
          <a:fontRef idx="minor">
            <a:schemeClr val="dk1"/>
          </a:fontRef>
        </p:style>
        <p:txBody>
          <a:bodyPr>
            <a:normAutofit/>
          </a:bodyPr>
          <a:lstStyle/>
          <a:p>
            <a:pPr>
              <a:buNone/>
            </a:pPr>
            <a:r>
              <a:rPr lang="en-US" b="1" dirty="0"/>
              <a:t>Definition of extension.</a:t>
            </a:r>
            <a:endParaRPr lang="en-US" dirty="0"/>
          </a:p>
          <a:p>
            <a:pPr>
              <a:buNone/>
            </a:pPr>
            <a:r>
              <a:rPr lang="en-US" dirty="0" smtClean="0"/>
              <a:t>		Extension </a:t>
            </a:r>
            <a:r>
              <a:rPr lang="en-US" dirty="0"/>
              <a:t>is an informal educational process directed toward rural population. This process offers advice and information to help them solve their problems. Extension also aims to increase the efficiency of the family farm, (as agriculture extension), increase production and generally increase the standard of living of the farm family</a:t>
            </a:r>
          </a:p>
        </p:txBody>
      </p:sp>
    </p:spTree>
    <p:extLst>
      <p:ext uri="{BB962C8B-B14F-4D97-AF65-F5344CB8AC3E}">
        <p14:creationId xmlns:p14="http://schemas.microsoft.com/office/powerpoint/2010/main" val="2597233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524000"/>
            <a:ext cx="8229600" cy="4602163"/>
          </a:xfrm>
        </p:spPr>
        <p:style>
          <a:lnRef idx="2">
            <a:schemeClr val="accent3"/>
          </a:lnRef>
          <a:fillRef idx="1">
            <a:schemeClr val="lt1"/>
          </a:fillRef>
          <a:effectRef idx="0">
            <a:schemeClr val="accent3"/>
          </a:effectRef>
          <a:fontRef idx="minor">
            <a:schemeClr val="dk1"/>
          </a:fontRef>
        </p:style>
        <p:txBody>
          <a:bodyPr/>
          <a:lstStyle/>
          <a:p>
            <a:pPr>
              <a:buNone/>
            </a:pPr>
            <a:r>
              <a:rPr lang="en-US" b="1" dirty="0"/>
              <a:t>Four main elements of extension</a:t>
            </a:r>
            <a:r>
              <a:rPr lang="en-US" b="1" dirty="0" smtClean="0"/>
              <a:t>:</a:t>
            </a:r>
          </a:p>
          <a:p>
            <a:pPr>
              <a:buNone/>
            </a:pPr>
            <a:endParaRPr lang="en-US" dirty="0"/>
          </a:p>
          <a:p>
            <a:pPr lvl="1"/>
            <a:r>
              <a:rPr lang="en-US" dirty="0"/>
              <a:t>Knowledge and skills</a:t>
            </a:r>
          </a:p>
          <a:p>
            <a:pPr lvl="1"/>
            <a:r>
              <a:rPr lang="en-US" dirty="0"/>
              <a:t>Technical advice and information</a:t>
            </a:r>
          </a:p>
          <a:p>
            <a:pPr lvl="1"/>
            <a:r>
              <a:rPr lang="en-US" dirty="0"/>
              <a:t>Farmers’ organization</a:t>
            </a:r>
          </a:p>
          <a:p>
            <a:pPr lvl="1"/>
            <a:r>
              <a:rPr lang="en-US" dirty="0"/>
              <a:t>Motivation and self-confidence</a:t>
            </a:r>
          </a:p>
          <a:p>
            <a:pPr>
              <a:buNone/>
            </a:pPr>
            <a:endParaRPr lang="en-US" dirty="0"/>
          </a:p>
        </p:txBody>
      </p:sp>
    </p:spTree>
    <p:extLst>
      <p:ext uri="{BB962C8B-B14F-4D97-AF65-F5344CB8AC3E}">
        <p14:creationId xmlns:p14="http://schemas.microsoft.com/office/powerpoint/2010/main" val="1763569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137</Words>
  <Application>Microsoft Macintosh PowerPoint</Application>
  <PresentationFormat>On-screen Show (4:3)</PresentationFormat>
  <Paragraphs>29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Education and its types </vt:lpstr>
      <vt:lpstr>PowerPoint Presentation</vt:lpstr>
      <vt:lpstr> Formal, Informal and Non-formal Education</vt:lpstr>
      <vt:lpstr>PowerPoint Presentation</vt:lpstr>
      <vt:lpstr>Formal education versus Non-formal education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Education and its types </dc:title>
  <dc:creator>Mohammed Yaseen</dc:creator>
  <cp:lastModifiedBy>Mohammed Yaseen</cp:lastModifiedBy>
  <cp:revision>3</cp:revision>
  <dcterms:created xsi:type="dcterms:W3CDTF">2020-04-19T05:53:32Z</dcterms:created>
  <dcterms:modified xsi:type="dcterms:W3CDTF">2020-05-03T04:21:42Z</dcterms:modified>
</cp:coreProperties>
</file>