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57" r:id="rId3"/>
    <p:sldId id="290" r:id="rId4"/>
    <p:sldId id="259" r:id="rId5"/>
    <p:sldId id="260" r:id="rId6"/>
    <p:sldId id="261" r:id="rId7"/>
    <p:sldId id="262" r:id="rId8"/>
    <p:sldId id="263" r:id="rId9"/>
    <p:sldId id="285" r:id="rId10"/>
    <p:sldId id="264" r:id="rId11"/>
    <p:sldId id="291" r:id="rId12"/>
    <p:sldId id="265" r:id="rId13"/>
    <p:sldId id="266" r:id="rId14"/>
    <p:sldId id="267" r:id="rId15"/>
    <p:sldId id="268" r:id="rId16"/>
    <p:sldId id="269" r:id="rId17"/>
    <p:sldId id="284" r:id="rId18"/>
    <p:sldId id="270" r:id="rId19"/>
    <p:sldId id="271" r:id="rId20"/>
    <p:sldId id="288" r:id="rId21"/>
    <p:sldId id="272" r:id="rId22"/>
    <p:sldId id="273" r:id="rId23"/>
    <p:sldId id="274" r:id="rId24"/>
    <p:sldId id="275" r:id="rId25"/>
    <p:sldId id="286" r:id="rId26"/>
    <p:sldId id="276" r:id="rId27"/>
    <p:sldId id="277" r:id="rId28"/>
    <p:sldId id="278" r:id="rId29"/>
    <p:sldId id="279" r:id="rId30"/>
    <p:sldId id="281" r:id="rId31"/>
    <p:sldId id="280" r:id="rId32"/>
    <p:sldId id="287" r:id="rId33"/>
    <p:sldId id="282" r:id="rId34"/>
    <p:sldId id="289"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5/2/2020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5/2/2020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5/2/2020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5/2/2020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5/2/2020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5/2/2020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5/2/2020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5/2/2020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5/2/2020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5/2/2020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5/2/2020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5/2/2020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5/2/2020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5/2/2020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5/2/2020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5/2/2020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5/2/2020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5/2/2020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cdn.biologydiscussion.com/wp-content/uploads/2014/12/clip_image002132.jp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en.wikipedia.org/wiki/Hermann_Emil_Fischer"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Enzyme Properties and models of Enzyme Action</a:t>
            </a:r>
            <a:endParaRPr lang="en-US" dirty="0"/>
          </a:p>
        </p:txBody>
      </p:sp>
    </p:spTree>
    <p:extLst>
      <p:ext uri="{BB962C8B-B14F-4D97-AF65-F5344CB8AC3E}">
        <p14:creationId xmlns:p14="http://schemas.microsoft.com/office/powerpoint/2010/main" val="14382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 Factors :</a:t>
            </a:r>
            <a:endParaRPr lang="en-US" dirty="0"/>
          </a:p>
        </p:txBody>
      </p:sp>
      <p:sp>
        <p:nvSpPr>
          <p:cNvPr id="3" name="Content Placeholder 2"/>
          <p:cNvSpPr>
            <a:spLocks noGrp="1"/>
          </p:cNvSpPr>
          <p:nvPr>
            <p:ph idx="1"/>
          </p:nvPr>
        </p:nvSpPr>
        <p:spPr/>
        <p:txBody>
          <a:bodyPr/>
          <a:lstStyle/>
          <a:p>
            <a:r>
              <a:rPr lang="en-US" b="1" dirty="0" smtClean="0"/>
              <a:t>Co Factors :</a:t>
            </a:r>
          </a:p>
          <a:p>
            <a:r>
              <a:rPr lang="en-US" dirty="0" smtClean="0"/>
              <a:t>It</a:t>
            </a:r>
            <a:r>
              <a:rPr lang="en-US" b="1" dirty="0" smtClean="0"/>
              <a:t> </a:t>
            </a:r>
            <a:r>
              <a:rPr lang="en-US" dirty="0" smtClean="0"/>
              <a:t>is the protein molecule which carries out chemical </a:t>
            </a:r>
            <a:r>
              <a:rPr lang="en-US" dirty="0" err="1" smtClean="0"/>
              <a:t>reactionsthat</a:t>
            </a:r>
            <a:r>
              <a:rPr lang="en-US" dirty="0" smtClean="0"/>
              <a:t> can not be performed by standard 20 amino acids.</a:t>
            </a:r>
          </a:p>
          <a:p>
            <a:r>
              <a:rPr lang="en-US" dirty="0" smtClean="0"/>
              <a:t>Co Factors are of two types :</a:t>
            </a:r>
          </a:p>
          <a:p>
            <a:r>
              <a:rPr lang="en-US" dirty="0"/>
              <a:t> </a:t>
            </a:r>
            <a:r>
              <a:rPr lang="en-US" b="1" dirty="0" smtClean="0"/>
              <a:t>Organic co factors </a:t>
            </a:r>
            <a:r>
              <a:rPr lang="en-US" dirty="0" smtClean="0"/>
              <a:t>.</a:t>
            </a:r>
          </a:p>
          <a:p>
            <a:r>
              <a:rPr lang="en-US" dirty="0"/>
              <a:t> </a:t>
            </a:r>
            <a:r>
              <a:rPr lang="en-US" b="1" dirty="0" smtClean="0"/>
              <a:t>Inorganic co factors</a:t>
            </a:r>
            <a:r>
              <a:rPr lang="en-US" dirty="0" smtClean="0"/>
              <a:t>.</a:t>
            </a:r>
            <a:endParaRPr lang="en-US" dirty="0"/>
          </a:p>
        </p:txBody>
      </p:sp>
    </p:spTree>
    <p:extLst>
      <p:ext uri="{BB962C8B-B14F-4D97-AF65-F5344CB8AC3E}">
        <p14:creationId xmlns:p14="http://schemas.microsoft.com/office/powerpoint/2010/main" val="109851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0" y="587828"/>
            <a:ext cx="12158721" cy="4741817"/>
          </a:xfrm>
          <a:prstGeom prst="rect">
            <a:avLst/>
          </a:prstGeom>
        </p:spPr>
      </p:pic>
    </p:spTree>
    <p:extLst>
      <p:ext uri="{BB962C8B-B14F-4D97-AF65-F5344CB8AC3E}">
        <p14:creationId xmlns:p14="http://schemas.microsoft.com/office/powerpoint/2010/main" val="1327144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Inorganic co factors :</a:t>
            </a:r>
            <a:endParaRPr lang="en-US" dirty="0"/>
          </a:p>
        </p:txBody>
      </p:sp>
      <p:sp>
        <p:nvSpPr>
          <p:cNvPr id="3" name="Content Placeholder 2"/>
          <p:cNvSpPr>
            <a:spLocks noGrp="1"/>
          </p:cNvSpPr>
          <p:nvPr>
            <p:ph idx="1"/>
          </p:nvPr>
        </p:nvSpPr>
        <p:spPr/>
        <p:txBody>
          <a:bodyPr/>
          <a:lstStyle/>
          <a:p>
            <a:r>
              <a:rPr lang="en-US" dirty="0" smtClean="0"/>
              <a:t>These are the inorganic molecules required for the proper activity of enzymes .</a:t>
            </a:r>
          </a:p>
          <a:p>
            <a:r>
              <a:rPr lang="en-US" dirty="0" smtClean="0"/>
              <a:t>Example:</a:t>
            </a:r>
          </a:p>
          <a:p>
            <a:r>
              <a:rPr lang="en-US" dirty="0" smtClean="0"/>
              <a:t>Enzyme carbonic anhydrase requires Zn+ for its activity .</a:t>
            </a:r>
          </a:p>
          <a:p>
            <a:r>
              <a:rPr lang="en-US" dirty="0" smtClean="0"/>
              <a:t>Hexokinase has co factor Mg.</a:t>
            </a:r>
          </a:p>
        </p:txBody>
      </p:sp>
    </p:spTree>
    <p:extLst>
      <p:ext uri="{BB962C8B-B14F-4D97-AF65-F5344CB8AC3E}">
        <p14:creationId xmlns:p14="http://schemas.microsoft.com/office/powerpoint/2010/main" val="2199629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Organic co factors :</a:t>
            </a:r>
            <a:endParaRPr lang="en-US" dirty="0"/>
          </a:p>
        </p:txBody>
      </p:sp>
      <p:sp>
        <p:nvSpPr>
          <p:cNvPr id="3" name="Content Placeholder 2"/>
          <p:cNvSpPr>
            <a:spLocks noGrp="1"/>
          </p:cNvSpPr>
          <p:nvPr>
            <p:ph idx="1"/>
          </p:nvPr>
        </p:nvSpPr>
        <p:spPr/>
        <p:txBody>
          <a:bodyPr/>
          <a:lstStyle/>
          <a:p>
            <a:r>
              <a:rPr lang="en-US" dirty="0" smtClean="0"/>
              <a:t>These are the organic molecules required for the </a:t>
            </a:r>
            <a:r>
              <a:rPr lang="en-US" dirty="0" err="1" smtClean="0"/>
              <a:t>properactivity</a:t>
            </a:r>
            <a:r>
              <a:rPr lang="en-US" dirty="0" smtClean="0"/>
              <a:t> of enzymes.</a:t>
            </a:r>
          </a:p>
          <a:p>
            <a:r>
              <a:rPr lang="en-US" dirty="0" smtClean="0"/>
              <a:t>Example :</a:t>
            </a:r>
          </a:p>
          <a:p>
            <a:r>
              <a:rPr lang="en-US" dirty="0" smtClean="0"/>
              <a:t>Glycogen </a:t>
            </a:r>
            <a:r>
              <a:rPr lang="en-US" dirty="0" err="1" smtClean="0"/>
              <a:t>phosphorylase</a:t>
            </a:r>
            <a:r>
              <a:rPr lang="en-US" dirty="0" smtClean="0"/>
              <a:t> requires the small organic molecule </a:t>
            </a:r>
            <a:r>
              <a:rPr lang="en-US" dirty="0" err="1" smtClean="0"/>
              <a:t>polyridoxal</a:t>
            </a:r>
            <a:r>
              <a:rPr lang="en-US" dirty="0" smtClean="0"/>
              <a:t> phosphate. </a:t>
            </a:r>
            <a:endParaRPr lang="en-US" dirty="0"/>
          </a:p>
        </p:txBody>
      </p:sp>
    </p:spTree>
    <p:extLst>
      <p:ext uri="{BB962C8B-B14F-4D97-AF65-F5344CB8AC3E}">
        <p14:creationId xmlns:p14="http://schemas.microsoft.com/office/powerpoint/2010/main" val="786966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Organic co factors :</a:t>
            </a:r>
            <a:endParaRPr lang="en-US" dirty="0"/>
          </a:p>
        </p:txBody>
      </p:sp>
      <p:sp>
        <p:nvSpPr>
          <p:cNvPr id="3" name="Content Placeholder 2"/>
          <p:cNvSpPr>
            <a:spLocks noGrp="1"/>
          </p:cNvSpPr>
          <p:nvPr>
            <p:ph idx="1"/>
          </p:nvPr>
        </p:nvSpPr>
        <p:spPr/>
        <p:txBody>
          <a:bodyPr/>
          <a:lstStyle/>
          <a:p>
            <a:r>
              <a:rPr lang="en-US" dirty="0" smtClean="0"/>
              <a:t>Prosthetic Group.</a:t>
            </a:r>
          </a:p>
          <a:p>
            <a:r>
              <a:rPr lang="en-US" dirty="0" smtClean="0"/>
              <a:t>Coenzyme .</a:t>
            </a:r>
          </a:p>
          <a:p>
            <a:r>
              <a:rPr lang="en-US" b="1" dirty="0" smtClean="0"/>
              <a:t>Prosthetic Group :</a:t>
            </a:r>
          </a:p>
          <a:p>
            <a:pPr marL="0" indent="0">
              <a:buNone/>
            </a:pPr>
            <a:r>
              <a:rPr lang="en-US" b="1" dirty="0"/>
              <a:t> </a:t>
            </a:r>
            <a:r>
              <a:rPr lang="en-US" b="1" dirty="0" smtClean="0"/>
              <a:t>     </a:t>
            </a:r>
            <a:r>
              <a:rPr lang="en-US" dirty="0" smtClean="0"/>
              <a:t>A prosthetic group is a tightly bound organic co factors e.g. Flavins,heme,groups and biotin.</a:t>
            </a:r>
          </a:p>
          <a:p>
            <a:pPr>
              <a:buFont typeface="Wingdings" panose="05000000000000000000" pitchFamily="2" charset="2"/>
              <a:buChar char="Ø"/>
            </a:pPr>
            <a:r>
              <a:rPr lang="en-US" dirty="0" smtClean="0"/>
              <a:t> </a:t>
            </a:r>
            <a:r>
              <a:rPr lang="en-US" b="1" dirty="0" smtClean="0"/>
              <a:t>Coenzyme :</a:t>
            </a:r>
            <a:endParaRPr lang="en-US" dirty="0" smtClean="0"/>
          </a:p>
          <a:p>
            <a:pPr marL="0" indent="0">
              <a:buNone/>
            </a:pPr>
            <a:r>
              <a:rPr lang="en-US" dirty="0"/>
              <a:t> </a:t>
            </a:r>
            <a:r>
              <a:rPr lang="en-US" dirty="0" smtClean="0"/>
              <a:t>      A coenzyme is loosely bound organic co factors E.g NAD+.</a:t>
            </a:r>
          </a:p>
          <a:p>
            <a:pPr marL="0" indent="0">
              <a:buNone/>
            </a:pPr>
            <a:r>
              <a:rPr lang="en-US" dirty="0"/>
              <a:t> </a:t>
            </a:r>
            <a:r>
              <a:rPr lang="en-US" dirty="0" smtClean="0"/>
              <a:t>  </a:t>
            </a:r>
          </a:p>
        </p:txBody>
      </p:sp>
    </p:spTree>
    <p:extLst>
      <p:ext uri="{BB962C8B-B14F-4D97-AF65-F5344CB8AC3E}">
        <p14:creationId xmlns:p14="http://schemas.microsoft.com/office/powerpoint/2010/main" val="2992514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 factors :</a:t>
            </a:r>
            <a:endParaRPr lang="en-US" dirty="0"/>
          </a:p>
        </p:txBody>
      </p:sp>
      <p:sp>
        <p:nvSpPr>
          <p:cNvPr id="3" name="Content Placeholder 2"/>
          <p:cNvSpPr>
            <a:spLocks noGrp="1"/>
          </p:cNvSpPr>
          <p:nvPr>
            <p:ph idx="1"/>
          </p:nvPr>
        </p:nvSpPr>
        <p:spPr/>
        <p:txBody>
          <a:bodyPr/>
          <a:lstStyle/>
          <a:p>
            <a:endParaRPr lang="en-US" dirty="0" smtClean="0"/>
          </a:p>
          <a:p>
            <a:r>
              <a:rPr lang="en-US" b="1" dirty="0" smtClean="0"/>
              <a:t>Apoenzyme :</a:t>
            </a:r>
            <a:endParaRPr lang="en-US" b="1" dirty="0"/>
          </a:p>
          <a:p>
            <a:r>
              <a:rPr lang="en-US" dirty="0" smtClean="0"/>
              <a:t>An enzyme with its  co factors removed is designated as </a:t>
            </a:r>
            <a:r>
              <a:rPr lang="en-US" b="1" dirty="0" smtClean="0"/>
              <a:t>apoenzyme</a:t>
            </a:r>
            <a:r>
              <a:rPr lang="en-US" dirty="0" smtClean="0"/>
              <a:t>.</a:t>
            </a:r>
          </a:p>
          <a:p>
            <a:r>
              <a:rPr lang="en-US" b="1" dirty="0" smtClean="0"/>
              <a:t>Holoenzymes :</a:t>
            </a:r>
          </a:p>
          <a:p>
            <a:r>
              <a:rPr lang="en-US" dirty="0" smtClean="0"/>
              <a:t>The complete complex of a protein with all necessary small organic molecules ,metal ions and other components is termed as </a:t>
            </a:r>
            <a:r>
              <a:rPr lang="en-US" b="1" dirty="0" smtClean="0"/>
              <a:t>holoenzyme</a:t>
            </a:r>
            <a:r>
              <a:rPr lang="en-US" dirty="0" smtClean="0"/>
              <a:t> of holoprotein.</a:t>
            </a:r>
          </a:p>
        </p:txBody>
      </p:sp>
    </p:spTree>
    <p:extLst>
      <p:ext uri="{BB962C8B-B14F-4D97-AF65-F5344CB8AC3E}">
        <p14:creationId xmlns:p14="http://schemas.microsoft.com/office/powerpoint/2010/main" val="1351791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SUBSTRATE</a:t>
            </a:r>
            <a:endParaRPr lang="en-US" dirty="0"/>
          </a:p>
        </p:txBody>
      </p:sp>
      <p:sp>
        <p:nvSpPr>
          <p:cNvPr id="3" name="Content Placeholder 2"/>
          <p:cNvSpPr>
            <a:spLocks noGrp="1"/>
          </p:cNvSpPr>
          <p:nvPr>
            <p:ph idx="1"/>
          </p:nvPr>
        </p:nvSpPr>
        <p:spPr/>
        <p:txBody>
          <a:bodyPr/>
          <a:lstStyle/>
          <a:p>
            <a:endParaRPr lang="en-US" dirty="0" smtClean="0"/>
          </a:p>
          <a:p>
            <a:r>
              <a:rPr lang="en-US" b="1" dirty="0" smtClean="0"/>
              <a:t>Definition :</a:t>
            </a:r>
            <a:endParaRPr lang="en-US" b="1" dirty="0"/>
          </a:p>
          <a:p>
            <a:r>
              <a:rPr lang="en-US" dirty="0" smtClean="0"/>
              <a:t>The reactant in biochemical reaction is termed as substrates.</a:t>
            </a:r>
          </a:p>
          <a:p>
            <a:r>
              <a:rPr lang="en-US" dirty="0" smtClean="0"/>
              <a:t>When a substrate binds to an enzymes  it forms an </a:t>
            </a:r>
            <a:r>
              <a:rPr lang="en-US" b="1" dirty="0" smtClean="0"/>
              <a:t>Enzyme substrate complex</a:t>
            </a:r>
            <a:endParaRPr lang="en-US" dirty="0"/>
          </a:p>
        </p:txBody>
      </p:sp>
    </p:spTree>
    <p:extLst>
      <p:ext uri="{BB962C8B-B14F-4D97-AF65-F5344CB8AC3E}">
        <p14:creationId xmlns:p14="http://schemas.microsoft.com/office/powerpoint/2010/main" val="1572070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Enzyme | Talking Glossary of Genetic Terms | NHGR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Enzyme | Talking Glossary of Genetic Terms | NHGRI"/>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p:cNvPicPr>
            <a:picLocks noChangeAspect="1"/>
          </p:cNvPicPr>
          <p:nvPr/>
        </p:nvPicPr>
        <p:blipFill>
          <a:blip r:embed="rId2"/>
          <a:stretch>
            <a:fillRect/>
          </a:stretch>
        </p:blipFill>
        <p:spPr>
          <a:xfrm>
            <a:off x="612775" y="1416676"/>
            <a:ext cx="10823663" cy="4868213"/>
          </a:xfrm>
          <a:prstGeom prst="rect">
            <a:avLst/>
          </a:prstGeom>
        </p:spPr>
      </p:pic>
    </p:spTree>
    <p:extLst>
      <p:ext uri="{BB962C8B-B14F-4D97-AF65-F5344CB8AC3E}">
        <p14:creationId xmlns:p14="http://schemas.microsoft.com/office/powerpoint/2010/main" val="4207780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Sites of enzyme synthesis </a:t>
            </a:r>
            <a:endParaRPr lang="en-US" dirty="0"/>
          </a:p>
        </p:txBody>
      </p:sp>
      <p:sp>
        <p:nvSpPr>
          <p:cNvPr id="3" name="Content Placeholder 2"/>
          <p:cNvSpPr>
            <a:spLocks noGrp="1"/>
          </p:cNvSpPr>
          <p:nvPr>
            <p:ph idx="1"/>
          </p:nvPr>
        </p:nvSpPr>
        <p:spPr/>
        <p:txBody>
          <a:bodyPr/>
          <a:lstStyle/>
          <a:p>
            <a:r>
              <a:rPr lang="en-US" dirty="0" smtClean="0"/>
              <a:t>Enzymes are synthesized in  by ribosomes which are attached to the rough  endoplasmic  </a:t>
            </a:r>
            <a:r>
              <a:rPr lang="en-US" dirty="0" err="1" smtClean="0"/>
              <a:t>reticulam</a:t>
            </a:r>
            <a:r>
              <a:rPr lang="en-US" dirty="0" smtClean="0"/>
              <a:t> .</a:t>
            </a:r>
          </a:p>
          <a:p>
            <a:r>
              <a:rPr lang="en-US" dirty="0"/>
              <a:t>I</a:t>
            </a:r>
            <a:r>
              <a:rPr lang="en-US" dirty="0" smtClean="0"/>
              <a:t>nformation for the synthesis of enzyme are carried by </a:t>
            </a:r>
            <a:r>
              <a:rPr lang="en-US" b="1" dirty="0" smtClean="0"/>
              <a:t>DNA .</a:t>
            </a:r>
          </a:p>
          <a:p>
            <a:r>
              <a:rPr lang="en-US" dirty="0" smtClean="0"/>
              <a:t>Amino acids are bonded  together  to form enzymes all of this is according to the codes of </a:t>
            </a:r>
            <a:r>
              <a:rPr lang="en-US" b="1" dirty="0" smtClean="0"/>
              <a:t>DNA.</a:t>
            </a:r>
          </a:p>
          <a:p>
            <a:endParaRPr lang="en-US" b="1" dirty="0" smtClean="0"/>
          </a:p>
          <a:p>
            <a:endParaRPr lang="en-US" dirty="0"/>
          </a:p>
        </p:txBody>
      </p:sp>
    </p:spTree>
    <p:extLst>
      <p:ext uri="{BB962C8B-B14F-4D97-AF65-F5344CB8AC3E}">
        <p14:creationId xmlns:p14="http://schemas.microsoft.com/office/powerpoint/2010/main" val="3677291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INTRA AND EXTRA CELLULAR ENZYMES </a:t>
            </a:r>
            <a:endParaRPr lang="en-US" dirty="0"/>
          </a:p>
        </p:txBody>
      </p:sp>
      <p:sp>
        <p:nvSpPr>
          <p:cNvPr id="3" name="Content Placeholder 2"/>
          <p:cNvSpPr>
            <a:spLocks noGrp="1"/>
          </p:cNvSpPr>
          <p:nvPr>
            <p:ph idx="1"/>
          </p:nvPr>
        </p:nvSpPr>
        <p:spPr>
          <a:xfrm>
            <a:off x="1403797" y="2423196"/>
            <a:ext cx="9504095" cy="4254500"/>
          </a:xfrm>
        </p:spPr>
        <p:txBody>
          <a:bodyPr>
            <a:normAutofit lnSpcReduction="10000"/>
          </a:bodyPr>
          <a:lstStyle/>
          <a:p>
            <a:endParaRPr lang="en-US" b="1" dirty="0" smtClean="0"/>
          </a:p>
          <a:p>
            <a:r>
              <a:rPr lang="en-US" b="1" dirty="0" smtClean="0"/>
              <a:t>Intracellular enzymes:</a:t>
            </a:r>
          </a:p>
          <a:p>
            <a:r>
              <a:rPr lang="en-US" dirty="0" smtClean="0"/>
              <a:t>These enzymes are synthesized in side of the cells for the use of cell it self.</a:t>
            </a:r>
          </a:p>
          <a:p>
            <a:r>
              <a:rPr lang="en-US" dirty="0" smtClean="0"/>
              <a:t>They  are found in cytoplasm ,nucleus ,mitochondria ,and chloroplast. </a:t>
            </a:r>
          </a:p>
          <a:p>
            <a:r>
              <a:rPr lang="en-US" b="1" dirty="0" smtClean="0"/>
              <a:t>Example:</a:t>
            </a:r>
          </a:p>
          <a:p>
            <a:r>
              <a:rPr lang="en-US" dirty="0" smtClean="0"/>
              <a:t>Oxido reductase that catalyses biological oxidation .</a:t>
            </a:r>
          </a:p>
          <a:p>
            <a:r>
              <a:rPr lang="en-US" b="1" dirty="0" smtClean="0"/>
              <a:t>Extracellular enzymes :</a:t>
            </a:r>
          </a:p>
          <a:p>
            <a:r>
              <a:rPr lang="en-US" dirty="0" smtClean="0"/>
              <a:t>These are the enzymes that are synthesized in the cell but are secreted to the outside of the cell to work outside the cell .</a:t>
            </a:r>
          </a:p>
          <a:p>
            <a:r>
              <a:rPr lang="en-US" b="1" dirty="0" smtClean="0"/>
              <a:t>Example :</a:t>
            </a:r>
          </a:p>
          <a:p>
            <a:r>
              <a:rPr lang="en-US" dirty="0" smtClean="0"/>
              <a:t>Digestive enzymes that are synthesized by pancreas and transported to duodenum</a:t>
            </a:r>
          </a:p>
          <a:p>
            <a:endParaRPr lang="en-US" dirty="0" smtClean="0"/>
          </a:p>
          <a:p>
            <a:endParaRPr lang="en-US" b="1" dirty="0"/>
          </a:p>
        </p:txBody>
      </p:sp>
    </p:spTree>
    <p:extLst>
      <p:ext uri="{BB962C8B-B14F-4D97-AF65-F5344CB8AC3E}">
        <p14:creationId xmlns:p14="http://schemas.microsoft.com/office/powerpoint/2010/main" val="2012919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pPr>
              <a:buFont typeface="Courier New" panose="02070309020205020404" pitchFamily="49" charset="0"/>
              <a:buChar char="o"/>
            </a:pPr>
            <a:endParaRPr lang="en-US" dirty="0" smtClean="0"/>
          </a:p>
          <a:p>
            <a:pPr>
              <a:buFont typeface="Courier New" panose="02070309020205020404" pitchFamily="49" charset="0"/>
              <a:buChar char="o"/>
            </a:pPr>
            <a:r>
              <a:rPr lang="en-US" b="1" dirty="0" smtClean="0"/>
              <a:t>Definition :</a:t>
            </a:r>
            <a:endParaRPr lang="en-US" b="1" dirty="0"/>
          </a:p>
          <a:p>
            <a:pPr>
              <a:buFont typeface="Courier New" panose="02070309020205020404" pitchFamily="49" charset="0"/>
              <a:buChar char="o"/>
            </a:pPr>
            <a:r>
              <a:rPr lang="en-US" dirty="0" smtClean="0"/>
              <a:t>Enzyme are biological catalysis that speed up the rate of the biochemical reaction .</a:t>
            </a:r>
          </a:p>
          <a:p>
            <a:pPr>
              <a:buFont typeface="Courier New" panose="02070309020205020404" pitchFamily="49" charset="0"/>
              <a:buChar char="o"/>
            </a:pPr>
            <a:r>
              <a:rPr lang="en-US" dirty="0" smtClean="0"/>
              <a:t>Most enzyme are three dimensional globular proteins .</a:t>
            </a:r>
          </a:p>
          <a:p>
            <a:pPr>
              <a:buFont typeface="Courier New" panose="02070309020205020404" pitchFamily="49" charset="0"/>
              <a:buChar char="o"/>
            </a:pPr>
            <a:r>
              <a:rPr lang="en-US" dirty="0" smtClean="0"/>
              <a:t>Some special RNA species also </a:t>
            </a:r>
            <a:r>
              <a:rPr lang="en-US" dirty="0" err="1" smtClean="0"/>
              <a:t>actas</a:t>
            </a:r>
            <a:r>
              <a:rPr lang="en-US" dirty="0" smtClean="0"/>
              <a:t> enzymes and are called Ribozymes e.g. hammerhead ribozyme. </a:t>
            </a:r>
            <a:endParaRPr lang="en-US" dirty="0"/>
          </a:p>
        </p:txBody>
      </p:sp>
    </p:spTree>
    <p:extLst>
      <p:ext uri="{BB962C8B-B14F-4D97-AF65-F5344CB8AC3E}">
        <p14:creationId xmlns:p14="http://schemas.microsoft.com/office/powerpoint/2010/main" val="1645141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DIGESTIVE ENZYME ACTION</a:t>
            </a:r>
            <a:endParaRPr lang="en-US" dirty="0"/>
          </a:p>
        </p:txBody>
      </p:sp>
      <p:pic>
        <p:nvPicPr>
          <p:cNvPr id="4" name="Content Placeholder 3"/>
          <p:cNvPicPr>
            <a:picLocks noGrp="1" noChangeAspect="1"/>
          </p:cNvPicPr>
          <p:nvPr>
            <p:ph idx="1"/>
          </p:nvPr>
        </p:nvPicPr>
        <p:blipFill>
          <a:blip r:embed="rId2"/>
          <a:stretch>
            <a:fillRect/>
          </a:stretch>
        </p:blipFill>
        <p:spPr>
          <a:xfrm>
            <a:off x="1154954" y="2562895"/>
            <a:ext cx="9959514" cy="3696237"/>
          </a:xfrm>
          <a:prstGeom prst="rect">
            <a:avLst/>
          </a:prstGeom>
        </p:spPr>
      </p:pic>
    </p:spTree>
    <p:extLst>
      <p:ext uri="{BB962C8B-B14F-4D97-AF65-F5344CB8AC3E}">
        <p14:creationId xmlns:p14="http://schemas.microsoft.com/office/powerpoint/2010/main" val="885835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PROPERTIES OF ENZYMES</a:t>
            </a:r>
            <a:endParaRPr lang="en-US" b="1" dirty="0"/>
          </a:p>
        </p:txBody>
      </p:sp>
      <p:sp>
        <p:nvSpPr>
          <p:cNvPr id="3" name="Content Placeholder 2"/>
          <p:cNvSpPr>
            <a:spLocks noGrp="1"/>
          </p:cNvSpPr>
          <p:nvPr>
            <p:ph idx="1"/>
          </p:nvPr>
        </p:nvSpPr>
        <p:spPr/>
        <p:txBody>
          <a:bodyPr/>
          <a:lstStyle/>
          <a:p>
            <a:r>
              <a:rPr lang="en-US" b="1" dirty="0"/>
              <a:t>Enzyme Properties :</a:t>
            </a:r>
            <a:endParaRPr lang="en-US" dirty="0"/>
          </a:p>
          <a:p>
            <a:r>
              <a:rPr lang="en-US" b="1" dirty="0"/>
              <a:t>1. </a:t>
            </a:r>
            <a:r>
              <a:rPr lang="en-US" b="1" dirty="0" err="1"/>
              <a:t>Proteinous</a:t>
            </a:r>
            <a:r>
              <a:rPr lang="en-US" b="1" dirty="0"/>
              <a:t> nature:</a:t>
            </a:r>
            <a:endParaRPr lang="en-US" dirty="0"/>
          </a:p>
          <a:p>
            <a:r>
              <a:rPr lang="en-US" dirty="0"/>
              <a:t>Nearly all enzymes are proteins although some catalytically active RNA molecules have been identified.</a:t>
            </a:r>
          </a:p>
          <a:p>
            <a:r>
              <a:rPr lang="en-US" b="1" dirty="0"/>
              <a:t>2. Colloidal nature:</a:t>
            </a:r>
            <a:endParaRPr lang="en-US" dirty="0"/>
          </a:p>
          <a:p>
            <a:r>
              <a:rPr lang="en-US" dirty="0"/>
              <a:t>In the protoplasm, enzymes exist as hydrophilic colloids. Due to colloidal nature, they are isolated by dialysis.</a:t>
            </a:r>
          </a:p>
          <a:p>
            <a:endParaRPr lang="en-US" dirty="0"/>
          </a:p>
        </p:txBody>
      </p:sp>
    </p:spTree>
    <p:extLst>
      <p:ext uri="{BB962C8B-B14F-4D97-AF65-F5344CB8AC3E}">
        <p14:creationId xmlns:p14="http://schemas.microsoft.com/office/powerpoint/2010/main" val="4189331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Propertiese</a:t>
            </a:r>
            <a:r>
              <a:rPr lang="en-US" b="1" dirty="0" smtClean="0"/>
              <a:t> of Enzymes</a:t>
            </a:r>
            <a:endParaRPr lang="en-US" b="1" dirty="0"/>
          </a:p>
        </p:txBody>
      </p:sp>
      <p:sp>
        <p:nvSpPr>
          <p:cNvPr id="3" name="Content Placeholder 2"/>
          <p:cNvSpPr>
            <a:spLocks noGrp="1"/>
          </p:cNvSpPr>
          <p:nvPr>
            <p:ph idx="1"/>
          </p:nvPr>
        </p:nvSpPr>
        <p:spPr/>
        <p:txBody>
          <a:bodyPr/>
          <a:lstStyle/>
          <a:p>
            <a:r>
              <a:rPr lang="en-US" b="1" dirty="0"/>
              <a:t>3. Substrate specificity:</a:t>
            </a:r>
            <a:endParaRPr lang="en-US" dirty="0"/>
          </a:p>
          <a:p>
            <a:r>
              <a:rPr lang="en-US" dirty="0"/>
              <a:t>A given enzyme only catalyzes one reaction or a similar type of reaction. For example, maltase acts only on maltose while pancreatic lipase acts in a variety of fats. Sometimes, different enzymes may act on the same substrate to produce different end products. The substrate specificity of enzyme is based on amino acids sequence in the catalytic site as well as the optical isomeric form of the substrate.</a:t>
            </a:r>
          </a:p>
          <a:p>
            <a:r>
              <a:rPr lang="en-US" b="1" dirty="0"/>
              <a:t>4. Catalytic properties:</a:t>
            </a:r>
            <a:endParaRPr lang="en-US" dirty="0"/>
          </a:p>
          <a:p>
            <a:r>
              <a:rPr lang="en-US" dirty="0"/>
              <a:t>(</a:t>
            </a:r>
            <a:r>
              <a:rPr lang="en-US" dirty="0" err="1"/>
              <a:t>i</a:t>
            </a:r>
            <a:r>
              <a:rPr lang="en-US" dirty="0"/>
              <a:t>) Enzyme require in small concentration for any chemical change</a:t>
            </a:r>
          </a:p>
        </p:txBody>
      </p:sp>
    </p:spTree>
    <p:extLst>
      <p:ext uri="{BB962C8B-B14F-4D97-AF65-F5344CB8AC3E}">
        <p14:creationId xmlns:p14="http://schemas.microsoft.com/office/powerpoint/2010/main" val="1927922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PROPERTIES OF ENZYMES</a:t>
            </a:r>
            <a:endParaRPr lang="en-US" b="1" dirty="0"/>
          </a:p>
        </p:txBody>
      </p:sp>
      <p:sp>
        <p:nvSpPr>
          <p:cNvPr id="3" name="Content Placeholder 2"/>
          <p:cNvSpPr>
            <a:spLocks noGrp="1"/>
          </p:cNvSpPr>
          <p:nvPr>
            <p:ph idx="1"/>
          </p:nvPr>
        </p:nvSpPr>
        <p:spPr/>
        <p:txBody>
          <a:bodyPr>
            <a:normAutofit lnSpcReduction="10000"/>
          </a:bodyPr>
          <a:lstStyle/>
          <a:p>
            <a:r>
              <a:rPr lang="en-US" b="1" dirty="0"/>
              <a:t>5. Turn over Number (Enzyme efficiency):</a:t>
            </a:r>
            <a:endParaRPr lang="en-US" dirty="0"/>
          </a:p>
          <a:p>
            <a:r>
              <a:rPr lang="en-US" dirty="0"/>
              <a:t>It is the number of substrate molecules changed per unit of time per enzyme. Typical turn over number varies form 10</a:t>
            </a:r>
            <a:r>
              <a:rPr lang="en-US" baseline="30000" dirty="0"/>
              <a:t>2</a:t>
            </a:r>
            <a:r>
              <a:rPr lang="en-US" dirty="0"/>
              <a:t> to 10</a:t>
            </a:r>
            <a:r>
              <a:rPr lang="en-US" baseline="30000" dirty="0"/>
              <a:t>3</a:t>
            </a:r>
            <a:r>
              <a:rPr lang="en-US" dirty="0"/>
              <a:t> sec</a:t>
            </a:r>
            <a:r>
              <a:rPr lang="en-US" baseline="30000" dirty="0"/>
              <a:t>-1. </a:t>
            </a:r>
            <a:r>
              <a:rPr lang="en-US" dirty="0"/>
              <a:t>For example the turn over number for </a:t>
            </a:r>
            <a:r>
              <a:rPr lang="en-US" dirty="0" err="1"/>
              <a:t>sucrase</a:t>
            </a:r>
            <a:r>
              <a:rPr lang="en-US" dirty="0"/>
              <a:t> is 10</a:t>
            </a:r>
            <a:r>
              <a:rPr lang="en-US" baseline="30000" dirty="0"/>
              <a:t>4</a:t>
            </a:r>
            <a:r>
              <a:rPr lang="en-US" dirty="0"/>
              <a:t>, that means, one </a:t>
            </a:r>
            <a:r>
              <a:rPr lang="en-US" dirty="0" err="1"/>
              <a:t>sucrase</a:t>
            </a:r>
            <a:r>
              <a:rPr lang="en-US" dirty="0"/>
              <a:t> molecule convert 10,000 sucrose into products. Similarly, it is 36 million for carbonic anhydrase (fastest enzyme) and 5 million for catalase (2</a:t>
            </a:r>
            <a:r>
              <a:rPr lang="en-US" baseline="30000" dirty="0"/>
              <a:t>nd</a:t>
            </a:r>
            <a:r>
              <a:rPr lang="en-US" dirty="0"/>
              <a:t> fastest enzymes). Enzyme efficiency is very low in Lysozyme.</a:t>
            </a:r>
          </a:p>
          <a:p>
            <a:r>
              <a:rPr lang="en-US" dirty="0"/>
              <a:t> </a:t>
            </a:r>
          </a:p>
          <a:p>
            <a:r>
              <a:rPr lang="en-US" b="1" dirty="0"/>
              <a:t>6. Sensitivity:</a:t>
            </a:r>
            <a:endParaRPr lang="en-US" dirty="0"/>
          </a:p>
          <a:p>
            <a:r>
              <a:rPr lang="en-US" dirty="0"/>
              <a:t>Enzymes are highly sensitive to change in pH, temperature and inhibitors. Enzymes work best at a narrow range of condition called optimum</a:t>
            </a:r>
          </a:p>
        </p:txBody>
      </p:sp>
    </p:spTree>
    <p:extLst>
      <p:ext uri="{BB962C8B-B14F-4D97-AF65-F5344CB8AC3E}">
        <p14:creationId xmlns:p14="http://schemas.microsoft.com/office/powerpoint/2010/main" val="2192643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ENZYMES</a:t>
            </a:r>
            <a:endParaRPr lang="en-US" dirty="0"/>
          </a:p>
        </p:txBody>
      </p:sp>
      <p:sp>
        <p:nvSpPr>
          <p:cNvPr id="3" name="Content Placeholder 2"/>
          <p:cNvSpPr>
            <a:spLocks noGrp="1"/>
          </p:cNvSpPr>
          <p:nvPr>
            <p:ph idx="1"/>
          </p:nvPr>
        </p:nvSpPr>
        <p:spPr/>
        <p:txBody>
          <a:bodyPr>
            <a:normAutofit/>
          </a:bodyPr>
          <a:lstStyle/>
          <a:p>
            <a:r>
              <a:rPr lang="en-US" b="1" dirty="0"/>
              <a:t>(</a:t>
            </a:r>
            <a:r>
              <a:rPr lang="en-US" b="1" dirty="0" err="1"/>
              <a:t>i</a:t>
            </a:r>
            <a:r>
              <a:rPr lang="en-US" b="1" dirty="0"/>
              <a:t>) Temp:</a:t>
            </a:r>
            <a:endParaRPr lang="en-US" dirty="0"/>
          </a:p>
          <a:p>
            <a:r>
              <a:rPr lang="en-US" dirty="0"/>
              <a:t>The optimum temp of enzymes is </a:t>
            </a:r>
            <a:r>
              <a:rPr lang="en-US" b="1" dirty="0"/>
              <a:t>20-35°C</a:t>
            </a:r>
            <a:r>
              <a:rPr lang="en-US" dirty="0" smtClean="0"/>
              <a:t>.</a:t>
            </a:r>
          </a:p>
          <a:p>
            <a:r>
              <a:rPr lang="en-US" dirty="0" smtClean="0"/>
              <a:t> </a:t>
            </a:r>
            <a:r>
              <a:rPr lang="en-US" dirty="0"/>
              <a:t>They become inactivated at very low temperature and denatured (destroyed) at very high temp i.e. greater than </a:t>
            </a:r>
            <a:r>
              <a:rPr lang="en-US" b="1" dirty="0"/>
              <a:t>45°C</a:t>
            </a:r>
            <a:r>
              <a:rPr lang="en-US" dirty="0" smtClean="0"/>
              <a:t>.</a:t>
            </a:r>
          </a:p>
          <a:p>
            <a:r>
              <a:rPr lang="en-US" dirty="0" smtClean="0"/>
              <a:t> </a:t>
            </a:r>
            <a:r>
              <a:rPr lang="en-US" dirty="0"/>
              <a:t>Low molecular weight enzymes are comparatively more heat </a:t>
            </a:r>
            <a:r>
              <a:rPr lang="en-US" dirty="0" smtClean="0"/>
              <a:t>stable.</a:t>
            </a:r>
          </a:p>
          <a:p>
            <a:r>
              <a:rPr lang="en-US" dirty="0" smtClean="0"/>
              <a:t> </a:t>
            </a:r>
            <a:r>
              <a:rPr lang="en-US" dirty="0"/>
              <a:t>In </a:t>
            </a:r>
            <a:r>
              <a:rPr lang="en-US" dirty="0" smtClean="0"/>
              <a:t>archeobacterium </a:t>
            </a:r>
            <a:r>
              <a:rPr lang="en-US" b="1" dirty="0"/>
              <a:t>Pyrococcus </a:t>
            </a:r>
            <a:r>
              <a:rPr lang="en-US" b="1" dirty="0" smtClean="0"/>
              <a:t>Furious</a:t>
            </a:r>
            <a:r>
              <a:rPr lang="en-US" dirty="0"/>
              <a:t>, the optimum temperature of hydrogenise is greater than </a:t>
            </a:r>
            <a:r>
              <a:rPr lang="en-US" b="1" dirty="0"/>
              <a:t>95°C</a:t>
            </a:r>
            <a:r>
              <a:rPr lang="en-US" dirty="0" smtClean="0"/>
              <a:t>.</a:t>
            </a:r>
          </a:p>
          <a:p>
            <a:r>
              <a:rPr lang="en-US" dirty="0" smtClean="0"/>
              <a:t> </a:t>
            </a:r>
            <a:r>
              <a:rPr lang="en-US" dirty="0"/>
              <a:t>This heat-stable enzyme enables Pyrococcus to grow at </a:t>
            </a:r>
            <a:r>
              <a:rPr lang="en-US" b="1" dirty="0"/>
              <a:t>100°C</a:t>
            </a:r>
            <a:r>
              <a:rPr lang="en-US" dirty="0" smtClean="0"/>
              <a:t>.</a:t>
            </a:r>
            <a:endParaRPr lang="en-US" dirty="0"/>
          </a:p>
        </p:txBody>
      </p:sp>
    </p:spTree>
    <p:extLst>
      <p:ext uri="{BB962C8B-B14F-4D97-AF65-F5344CB8AC3E}">
        <p14:creationId xmlns:p14="http://schemas.microsoft.com/office/powerpoint/2010/main" val="15582410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953037"/>
            <a:ext cx="11990231" cy="5904963"/>
          </a:xfrm>
          <a:prstGeom prst="rect">
            <a:avLst/>
          </a:prstGeom>
        </p:spPr>
      </p:pic>
    </p:spTree>
    <p:extLst>
      <p:ext uri="{BB962C8B-B14F-4D97-AF65-F5344CB8AC3E}">
        <p14:creationId xmlns:p14="http://schemas.microsoft.com/office/powerpoint/2010/main" val="41653073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ENZYMES</a:t>
            </a:r>
            <a:endParaRPr lang="en-US" dirty="0"/>
          </a:p>
        </p:txBody>
      </p:sp>
      <p:sp>
        <p:nvSpPr>
          <p:cNvPr id="3" name="Content Placeholder 2"/>
          <p:cNvSpPr>
            <a:spLocks noGrp="1"/>
          </p:cNvSpPr>
          <p:nvPr>
            <p:ph idx="1"/>
          </p:nvPr>
        </p:nvSpPr>
        <p:spPr/>
        <p:txBody>
          <a:bodyPr/>
          <a:lstStyle/>
          <a:p>
            <a:r>
              <a:rPr lang="en-US" dirty="0"/>
              <a:t>. Sometime a change in pH causes the reverse reaction, e.g. at pH 7.0 </a:t>
            </a:r>
            <a:r>
              <a:rPr lang="en-US" dirty="0" err="1"/>
              <a:t>phosphorylase</a:t>
            </a:r>
            <a:r>
              <a:rPr lang="en-US" dirty="0"/>
              <a:t> break down starch into glucose 1- phosphate while at pH5 the reverse reaction occurs.</a:t>
            </a:r>
          </a:p>
          <a:p>
            <a:r>
              <a:rPr lang="en-US" b="1" dirty="0"/>
              <a:t>(iii) Inhibitors:</a:t>
            </a:r>
            <a:endParaRPr lang="en-US" dirty="0"/>
          </a:p>
          <a:p>
            <a:r>
              <a:rPr lang="en-US" dirty="0"/>
              <a:t>Enzymes are also sensitive to inhibitors. Inhibitors are any molecules like cellular metabolites, drugs or toxins which reduce or stop enzyme activity. Enzyme inhibitors are of 2 types i.e. reversible and irreversible.</a:t>
            </a:r>
          </a:p>
          <a:p>
            <a:endParaRPr lang="en-US" dirty="0"/>
          </a:p>
        </p:txBody>
      </p:sp>
    </p:spTree>
    <p:extLst>
      <p:ext uri="{BB962C8B-B14F-4D97-AF65-F5344CB8AC3E}">
        <p14:creationId xmlns:p14="http://schemas.microsoft.com/office/powerpoint/2010/main" val="9098752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lip_image002">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98490" y="2498502"/>
            <a:ext cx="10586434" cy="4359498"/>
          </a:xfrm>
          <a:prstGeom prst="rect">
            <a:avLst/>
          </a:prstGeom>
          <a:noFill/>
          <a:ln>
            <a:noFill/>
          </a:ln>
        </p:spPr>
      </p:pic>
    </p:spTree>
    <p:extLst>
      <p:ext uri="{BB962C8B-B14F-4D97-AF65-F5344CB8AC3E}">
        <p14:creationId xmlns:p14="http://schemas.microsoft.com/office/powerpoint/2010/main" val="13262006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(1) Enzymes are complex macromolecules with high molecular weight.</a:t>
            </a:r>
          </a:p>
          <a:p>
            <a:r>
              <a:rPr lang="en-US" dirty="0"/>
              <a:t>(2) They catalyze biochemical reactions in a cell. They help in the breakdown of large molecules into smaller molecules or bring together two smaller molecules to form a larger molecule.</a:t>
            </a:r>
          </a:p>
          <a:p>
            <a:r>
              <a:rPr lang="en-US" dirty="0"/>
              <a:t>(3) Enzymes do not start a reaction. However, they help in accelerating it.</a:t>
            </a:r>
          </a:p>
          <a:p>
            <a:r>
              <a:rPr lang="en-US" dirty="0"/>
              <a:t>(4) Enzymes affect the rate of biochemical reaction and not the direction of the </a:t>
            </a:r>
            <a:r>
              <a:rPr lang="en-US" dirty="0" smtClean="0"/>
              <a:t>reaction.</a:t>
            </a:r>
            <a:endParaRPr lang="en-US" dirty="0"/>
          </a:p>
        </p:txBody>
      </p:sp>
    </p:spTree>
    <p:extLst>
      <p:ext uri="{BB962C8B-B14F-4D97-AF65-F5344CB8AC3E}">
        <p14:creationId xmlns:p14="http://schemas.microsoft.com/office/powerpoint/2010/main" val="20422335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(9) The velocity of enzyme increases with increase in substrate concentration and then, ultimately reaches maximum velocity. Enzymes are catalysts (which is a compound that increases the rate of a chemical reaction by lowering the activation free energy).</a:t>
            </a:r>
          </a:p>
          <a:p>
            <a:endParaRPr lang="en-US" dirty="0"/>
          </a:p>
        </p:txBody>
      </p:sp>
    </p:spTree>
    <p:extLst>
      <p:ext uri="{BB962C8B-B14F-4D97-AF65-F5344CB8AC3E}">
        <p14:creationId xmlns:p14="http://schemas.microsoft.com/office/powerpoint/2010/main" val="458253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991673" y="2498502"/>
            <a:ext cx="9581882" cy="4359498"/>
          </a:xfrm>
          <a:prstGeom prst="rect">
            <a:avLst/>
          </a:prstGeom>
        </p:spPr>
      </p:pic>
    </p:spTree>
    <p:extLst>
      <p:ext uri="{BB962C8B-B14F-4D97-AF65-F5344CB8AC3E}">
        <p14:creationId xmlns:p14="http://schemas.microsoft.com/office/powerpoint/2010/main" val="32495659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2099733"/>
            <a:ext cx="8825658" cy="1841202"/>
          </a:xfrm>
        </p:spPr>
        <p:txBody>
          <a:bodyPr/>
          <a:lstStyle/>
          <a:p>
            <a:r>
              <a:rPr lang="en-US" b="1" dirty="0" smtClean="0"/>
              <a:t>    MODELS OF ENZYMES</a:t>
            </a: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396114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LOCK AND KEY MODEL</a:t>
            </a:r>
            <a:endParaRPr lang="en-US" dirty="0"/>
          </a:p>
        </p:txBody>
      </p:sp>
      <p:sp>
        <p:nvSpPr>
          <p:cNvPr id="3" name="Content Placeholder 2"/>
          <p:cNvSpPr>
            <a:spLocks noGrp="1"/>
          </p:cNvSpPr>
          <p:nvPr>
            <p:ph idx="1"/>
          </p:nvPr>
        </p:nvSpPr>
        <p:spPr/>
        <p:txBody>
          <a:bodyPr/>
          <a:lstStyle/>
          <a:p>
            <a:r>
              <a:rPr lang="en-US" b="1" dirty="0"/>
              <a:t>Lock and key model :</a:t>
            </a:r>
            <a:endParaRPr lang="en-US" dirty="0"/>
          </a:p>
          <a:p>
            <a:r>
              <a:rPr lang="en-US" dirty="0"/>
              <a:t>To explain the observed specificity of enzymes, in 1894</a:t>
            </a:r>
            <a:r>
              <a:rPr lang="en-US" b="1" dirty="0"/>
              <a:t> </a:t>
            </a:r>
            <a:r>
              <a:rPr lang="en-US" b="1" u="sng" dirty="0">
                <a:hlinkClick r:id="rId2" tooltip="Hermann Emil Fischer"/>
              </a:rPr>
              <a:t>Emil Fischer</a:t>
            </a:r>
            <a:r>
              <a:rPr lang="en-US" dirty="0"/>
              <a:t> proposed that both the enzyme and the substrate possess specific complementary geometric shapes that fit exactly into one another</a:t>
            </a:r>
            <a:r>
              <a:rPr lang="en-US" dirty="0" smtClean="0"/>
              <a:t>.</a:t>
            </a:r>
          </a:p>
          <a:p>
            <a:r>
              <a:rPr lang="en-US" dirty="0"/>
              <a:t> This is often referred to as "the lock and key" model. This early model explains enzyme specific but fails to explain the stabilization of the transition state that enzymes </a:t>
            </a:r>
            <a:r>
              <a:rPr lang="en-US" dirty="0" smtClean="0"/>
              <a:t>achieve.</a:t>
            </a:r>
            <a:endParaRPr lang="en-US" dirty="0"/>
          </a:p>
          <a:p>
            <a:endParaRPr lang="en-US" dirty="0"/>
          </a:p>
        </p:txBody>
      </p:sp>
    </p:spTree>
    <p:extLst>
      <p:ext uri="{BB962C8B-B14F-4D97-AF65-F5344CB8AC3E}">
        <p14:creationId xmlns:p14="http://schemas.microsoft.com/office/powerpoint/2010/main" val="2636637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LOCK AND KEY MODEL</a:t>
            </a:r>
            <a:endParaRPr lang="en-US" b="1" dirty="0"/>
          </a:p>
        </p:txBody>
      </p:sp>
      <p:pic>
        <p:nvPicPr>
          <p:cNvPr id="4" name="Content Placeholder 3"/>
          <p:cNvPicPr>
            <a:picLocks noGrp="1" noChangeAspect="1"/>
          </p:cNvPicPr>
          <p:nvPr>
            <p:ph idx="1"/>
          </p:nvPr>
        </p:nvPicPr>
        <p:blipFill>
          <a:blip r:embed="rId2"/>
          <a:stretch>
            <a:fillRect/>
          </a:stretch>
        </p:blipFill>
        <p:spPr>
          <a:xfrm>
            <a:off x="489397" y="2395470"/>
            <a:ext cx="11384924" cy="4275786"/>
          </a:xfrm>
          <a:prstGeom prst="rect">
            <a:avLst/>
          </a:prstGeom>
        </p:spPr>
      </p:pic>
    </p:spTree>
    <p:extLst>
      <p:ext uri="{BB962C8B-B14F-4D97-AF65-F5344CB8AC3E}">
        <p14:creationId xmlns:p14="http://schemas.microsoft.com/office/powerpoint/2010/main" val="12670579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INDUCED FIT MODEL</a:t>
            </a:r>
            <a:endParaRPr lang="en-US" b="1" dirty="0"/>
          </a:p>
        </p:txBody>
      </p:sp>
      <p:sp>
        <p:nvSpPr>
          <p:cNvPr id="3" name="Content Placeholder 2"/>
          <p:cNvSpPr>
            <a:spLocks noGrp="1"/>
          </p:cNvSpPr>
          <p:nvPr>
            <p:ph idx="1"/>
          </p:nvPr>
        </p:nvSpPr>
        <p:spPr>
          <a:xfrm>
            <a:off x="450762" y="2603500"/>
            <a:ext cx="11513711" cy="4254500"/>
          </a:xfrm>
        </p:spPr>
        <p:txBody>
          <a:bodyPr>
            <a:normAutofit/>
          </a:bodyPr>
          <a:lstStyle/>
          <a:p>
            <a:r>
              <a:rPr lang="en-US" b="1" dirty="0"/>
              <a:t>Induced fit model:</a:t>
            </a:r>
            <a:endParaRPr lang="en-US" dirty="0"/>
          </a:p>
          <a:p>
            <a:r>
              <a:rPr lang="en-US" dirty="0"/>
              <a:t>In 1958, </a:t>
            </a:r>
            <a:r>
              <a:rPr lang="en-US" b="1" dirty="0"/>
              <a:t>Daniel</a:t>
            </a:r>
            <a:r>
              <a:rPr lang="en-US" dirty="0"/>
              <a:t> </a:t>
            </a:r>
            <a:r>
              <a:rPr lang="en-US" b="1" dirty="0"/>
              <a:t>Koshland</a:t>
            </a:r>
            <a:r>
              <a:rPr lang="en-US" dirty="0"/>
              <a:t> suggested a modification to the lock and key model: since enzymes are rather flexible structures, the active site is continuously reshaped by interactions with the substrate as the substrate interacts with the </a:t>
            </a:r>
            <a:r>
              <a:rPr lang="en-US" dirty="0" smtClean="0"/>
              <a:t>enzymes.</a:t>
            </a:r>
          </a:p>
          <a:p>
            <a:r>
              <a:rPr lang="en-US" dirty="0"/>
              <a:t> As a result, the substrate does not simply bind to a rigid active site; the amino acid side-chains that make up the active site are molded into the precise positions that enable the enzyme to perform its catalytic function</a:t>
            </a:r>
            <a:r>
              <a:rPr lang="en-US" dirty="0" smtClean="0"/>
              <a:t>.</a:t>
            </a:r>
          </a:p>
          <a:p>
            <a:r>
              <a:rPr lang="en-US" dirty="0" smtClean="0"/>
              <a:t> </a:t>
            </a:r>
            <a:r>
              <a:rPr lang="en-US" dirty="0"/>
              <a:t>In some cases, such as glycosidase, the substrate molecule also changes shape slightly as it enters the active site. The active site continues to change until the substrate is completely bound, at which point the final shape and charge distribution is determined</a:t>
            </a:r>
            <a:r>
              <a:rPr lang="en-US" dirty="0" smtClean="0"/>
              <a:t>.</a:t>
            </a:r>
            <a:endParaRPr lang="en-US" u="sng" baseline="30000" dirty="0" smtClean="0"/>
          </a:p>
          <a:p>
            <a:r>
              <a:rPr lang="en-US" dirty="0"/>
              <a:t> Induced fit may enhance the fidelity of molecular recognition in the presence of competition and noise via the conformational proofreading </a:t>
            </a:r>
            <a:r>
              <a:rPr lang="en-US" dirty="0" smtClean="0"/>
              <a:t>mechanism.</a:t>
            </a:r>
            <a:endParaRPr lang="en-US" dirty="0"/>
          </a:p>
        </p:txBody>
      </p:sp>
    </p:spTree>
    <p:extLst>
      <p:ext uri="{BB962C8B-B14F-4D97-AF65-F5344CB8AC3E}">
        <p14:creationId xmlns:p14="http://schemas.microsoft.com/office/powerpoint/2010/main" val="33352182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INDUCED FIT MODEL</a:t>
            </a:r>
            <a:endParaRPr lang="en-US" b="1" dirty="0"/>
          </a:p>
        </p:txBody>
      </p:sp>
      <p:pic>
        <p:nvPicPr>
          <p:cNvPr id="4" name="Content Placeholder 3"/>
          <p:cNvPicPr>
            <a:picLocks noGrp="1" noChangeAspect="1"/>
          </p:cNvPicPr>
          <p:nvPr>
            <p:ph idx="1"/>
          </p:nvPr>
        </p:nvPicPr>
        <p:blipFill>
          <a:blip r:embed="rId2"/>
          <a:stretch>
            <a:fillRect/>
          </a:stretch>
        </p:blipFill>
        <p:spPr>
          <a:xfrm>
            <a:off x="1154954" y="2537138"/>
            <a:ext cx="9302691" cy="4320862"/>
          </a:xfrm>
          <a:prstGeom prst="rect">
            <a:avLst/>
          </a:prstGeom>
        </p:spPr>
      </p:pic>
    </p:spTree>
    <p:extLst>
      <p:ext uri="{BB962C8B-B14F-4D97-AF65-F5344CB8AC3E}">
        <p14:creationId xmlns:p14="http://schemas.microsoft.com/office/powerpoint/2010/main" val="2222155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Enzyme :</a:t>
            </a:r>
            <a:endParaRPr lang="en-US" dirty="0"/>
          </a:p>
        </p:txBody>
      </p:sp>
      <p:sp>
        <p:nvSpPr>
          <p:cNvPr id="3" name="Content Placeholder 2"/>
          <p:cNvSpPr>
            <a:spLocks noGrp="1"/>
          </p:cNvSpPr>
          <p:nvPr>
            <p:ph idx="1"/>
          </p:nvPr>
        </p:nvSpPr>
        <p:spPr/>
        <p:txBody>
          <a:bodyPr/>
          <a:lstStyle/>
          <a:p>
            <a:pPr marL="0" indent="0">
              <a:buNone/>
            </a:pPr>
            <a:endParaRPr lang="en-US" dirty="0"/>
          </a:p>
          <a:p>
            <a:r>
              <a:rPr lang="en-US" b="1" dirty="0" err="1"/>
              <a:t>Anselme</a:t>
            </a:r>
            <a:r>
              <a:rPr lang="en-US" b="1" dirty="0"/>
              <a:t> </a:t>
            </a:r>
            <a:r>
              <a:rPr lang="en-US" b="1" dirty="0" err="1"/>
              <a:t>Payen</a:t>
            </a:r>
            <a:r>
              <a:rPr lang="en-US" b="1" dirty="0"/>
              <a:t> </a:t>
            </a:r>
            <a:r>
              <a:rPr lang="en-US" dirty="0"/>
              <a:t>in 1833 discovered the </a:t>
            </a:r>
            <a:r>
              <a:rPr lang="en-US" b="1" dirty="0"/>
              <a:t>first enzyme</a:t>
            </a:r>
            <a:r>
              <a:rPr lang="en-US" dirty="0"/>
              <a:t> who called diastase and in 1878 German physiologist Wilhelm </a:t>
            </a:r>
            <a:r>
              <a:rPr lang="en-US" dirty="0" err="1"/>
              <a:t>Kühne</a:t>
            </a:r>
            <a:r>
              <a:rPr lang="en-US" dirty="0"/>
              <a:t> (1837–1900) coined the term </a:t>
            </a:r>
            <a:r>
              <a:rPr lang="en-US" b="1" dirty="0"/>
              <a:t>enzyme</a:t>
            </a:r>
            <a:r>
              <a:rPr lang="en-US" dirty="0"/>
              <a:t>, which comes from Greek </a:t>
            </a:r>
            <a:r>
              <a:rPr lang="en-US" dirty="0" err="1"/>
              <a:t>ενζυμον</a:t>
            </a:r>
            <a:r>
              <a:rPr lang="en-US" dirty="0"/>
              <a:t> "in leaven", to describe this process</a:t>
            </a:r>
          </a:p>
          <a:p>
            <a:endParaRPr lang="en-US" dirty="0"/>
          </a:p>
        </p:txBody>
      </p:sp>
    </p:spTree>
    <p:extLst>
      <p:ext uri="{BB962C8B-B14F-4D97-AF65-F5344CB8AC3E}">
        <p14:creationId xmlns:p14="http://schemas.microsoft.com/office/powerpoint/2010/main" val="3530488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69954060"/>
              </p:ext>
            </p:extLst>
          </p:nvPr>
        </p:nvGraphicFramePr>
        <p:xfrm>
          <a:off x="631066" y="3028504"/>
          <a:ext cx="11140224" cy="3416298"/>
        </p:xfrm>
        <a:graphic>
          <a:graphicData uri="http://schemas.openxmlformats.org/drawingml/2006/table">
            <a:tbl>
              <a:tblPr firstRow="1" firstCol="1" bandRow="1">
                <a:tableStyleId>{5C22544A-7EE6-4342-B048-85BDC9FD1C3A}</a:tableStyleId>
              </a:tblPr>
              <a:tblGrid>
                <a:gridCol w="3713408">
                  <a:extLst>
                    <a:ext uri="{9D8B030D-6E8A-4147-A177-3AD203B41FA5}">
                      <a16:colId xmlns:a16="http://schemas.microsoft.com/office/drawing/2014/main" val="20000"/>
                    </a:ext>
                  </a:extLst>
                </a:gridCol>
                <a:gridCol w="3713408">
                  <a:extLst>
                    <a:ext uri="{9D8B030D-6E8A-4147-A177-3AD203B41FA5}">
                      <a16:colId xmlns:a16="http://schemas.microsoft.com/office/drawing/2014/main" val="20001"/>
                    </a:ext>
                  </a:extLst>
                </a:gridCol>
                <a:gridCol w="3713408">
                  <a:extLst>
                    <a:ext uri="{9D8B030D-6E8A-4147-A177-3AD203B41FA5}">
                      <a16:colId xmlns:a16="http://schemas.microsoft.com/office/drawing/2014/main" val="20002"/>
                    </a:ext>
                  </a:extLst>
                </a:gridCol>
              </a:tblGrid>
              <a:tr h="308293">
                <a:tc>
                  <a:txBody>
                    <a:bodyPr/>
                    <a:lstStyle/>
                    <a:p>
                      <a:pPr marL="0" marR="0">
                        <a:lnSpc>
                          <a:spcPct val="107000"/>
                        </a:lnSpc>
                        <a:spcBef>
                          <a:spcPts val="0"/>
                        </a:spcBef>
                        <a:spcAft>
                          <a:spcPts val="800"/>
                        </a:spcAft>
                      </a:pPr>
                      <a:r>
                        <a:rPr lang="en-US" sz="1000" dirty="0">
                          <a:effectLst/>
                        </a:rPr>
                        <a:t>Author(s)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Year (Discovery/Publication)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Contribution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extLst>
                  <a:ext uri="{0D108BD9-81ED-4DB2-BD59-A6C34878D82A}">
                    <a16:rowId xmlns:a16="http://schemas.microsoft.com/office/drawing/2014/main" val="10000"/>
                  </a:ext>
                </a:extLst>
              </a:tr>
              <a:tr h="308293">
                <a:tc>
                  <a:txBody>
                    <a:bodyPr/>
                    <a:lstStyle/>
                    <a:p>
                      <a:pPr marL="0" marR="0">
                        <a:lnSpc>
                          <a:spcPct val="107000"/>
                        </a:lnSpc>
                        <a:spcBef>
                          <a:spcPts val="0"/>
                        </a:spcBef>
                        <a:spcAft>
                          <a:spcPts val="800"/>
                        </a:spcAft>
                      </a:pPr>
                      <a:r>
                        <a:rPr lang="en-US" sz="1000">
                          <a:effectLst/>
                        </a:rPr>
                        <a:t>R. Reaumur</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1751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Gastric digestion in birds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extLst>
                  <a:ext uri="{0D108BD9-81ED-4DB2-BD59-A6C34878D82A}">
                    <a16:rowId xmlns:a16="http://schemas.microsoft.com/office/drawing/2014/main" val="10001"/>
                  </a:ext>
                </a:extLst>
              </a:tr>
              <a:tr h="308293">
                <a:tc>
                  <a:txBody>
                    <a:bodyPr/>
                    <a:lstStyle/>
                    <a:p>
                      <a:pPr marL="0" marR="0">
                        <a:lnSpc>
                          <a:spcPct val="107000"/>
                        </a:lnSpc>
                        <a:spcBef>
                          <a:spcPts val="0"/>
                        </a:spcBef>
                        <a:spcAft>
                          <a:spcPts val="800"/>
                        </a:spcAft>
                      </a:pPr>
                      <a:r>
                        <a:rPr lang="en-US" sz="1000">
                          <a:effectLst/>
                        </a:rPr>
                        <a:t>L. Spallanzani</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1780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Digestion of meat by gastric juice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extLst>
                  <a:ext uri="{0D108BD9-81ED-4DB2-BD59-A6C34878D82A}">
                    <a16:rowId xmlns:a16="http://schemas.microsoft.com/office/drawing/2014/main" val="10002"/>
                  </a:ext>
                </a:extLst>
              </a:tr>
              <a:tr h="308293">
                <a:tc>
                  <a:txBody>
                    <a:bodyPr/>
                    <a:lstStyle/>
                    <a:p>
                      <a:pPr marL="0" marR="0">
                        <a:lnSpc>
                          <a:spcPct val="107000"/>
                        </a:lnSpc>
                        <a:spcBef>
                          <a:spcPts val="0"/>
                        </a:spcBef>
                        <a:spcAft>
                          <a:spcPts val="800"/>
                        </a:spcAft>
                      </a:pPr>
                      <a:r>
                        <a:rPr lang="en-US" sz="1000">
                          <a:effectLst/>
                        </a:rPr>
                        <a:t>A. Payen &amp; J. Persoz</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1833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Amylase (diastase) activity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extLst>
                  <a:ext uri="{0D108BD9-81ED-4DB2-BD59-A6C34878D82A}">
                    <a16:rowId xmlns:a16="http://schemas.microsoft.com/office/drawing/2014/main" val="10003"/>
                  </a:ext>
                </a:extLst>
              </a:tr>
              <a:tr h="308293">
                <a:tc>
                  <a:txBody>
                    <a:bodyPr/>
                    <a:lstStyle/>
                    <a:p>
                      <a:pPr marL="0" marR="0">
                        <a:lnSpc>
                          <a:spcPct val="107000"/>
                        </a:lnSpc>
                        <a:spcBef>
                          <a:spcPts val="0"/>
                        </a:spcBef>
                        <a:spcAft>
                          <a:spcPts val="800"/>
                        </a:spcAft>
                      </a:pPr>
                      <a:r>
                        <a:rPr lang="en-US" sz="1000">
                          <a:effectLst/>
                        </a:rPr>
                        <a:t>J. Berzelius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1836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Catalysis as a concept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extLst>
                  <a:ext uri="{0D108BD9-81ED-4DB2-BD59-A6C34878D82A}">
                    <a16:rowId xmlns:a16="http://schemas.microsoft.com/office/drawing/2014/main" val="10004"/>
                  </a:ext>
                </a:extLst>
              </a:tr>
              <a:tr h="308293">
                <a:tc>
                  <a:txBody>
                    <a:bodyPr/>
                    <a:lstStyle/>
                    <a:p>
                      <a:pPr marL="0" marR="0">
                        <a:lnSpc>
                          <a:spcPct val="107000"/>
                        </a:lnSpc>
                        <a:spcBef>
                          <a:spcPts val="0"/>
                        </a:spcBef>
                        <a:spcAft>
                          <a:spcPts val="800"/>
                        </a:spcAft>
                      </a:pPr>
                      <a:r>
                        <a:rPr lang="en-US" sz="1000" dirty="0">
                          <a:effectLst/>
                        </a:rPr>
                        <a:t>W. </a:t>
                      </a:r>
                      <a:r>
                        <a:rPr lang="en-US" sz="1000" dirty="0" err="1">
                          <a:effectLst/>
                        </a:rPr>
                        <a:t>Kuhne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1867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“Enzyme” term defined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extLst>
                  <a:ext uri="{0D108BD9-81ED-4DB2-BD59-A6C34878D82A}">
                    <a16:rowId xmlns:a16="http://schemas.microsoft.com/office/drawing/2014/main" val="10005"/>
                  </a:ext>
                </a:extLst>
              </a:tr>
              <a:tr h="308293">
                <a:tc>
                  <a:txBody>
                    <a:bodyPr/>
                    <a:lstStyle/>
                    <a:p>
                      <a:pPr marL="0" marR="0">
                        <a:lnSpc>
                          <a:spcPct val="107000"/>
                        </a:lnSpc>
                        <a:spcBef>
                          <a:spcPts val="0"/>
                        </a:spcBef>
                        <a:spcAft>
                          <a:spcPts val="800"/>
                        </a:spcAft>
                      </a:pPr>
                      <a:r>
                        <a:rPr lang="en-US" sz="1000">
                          <a:effectLst/>
                        </a:rPr>
                        <a:t>J. Takamine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1894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Patent on fungal diastase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extLst>
                  <a:ext uri="{0D108BD9-81ED-4DB2-BD59-A6C34878D82A}">
                    <a16:rowId xmlns:a16="http://schemas.microsoft.com/office/drawing/2014/main" val="10006"/>
                  </a:ext>
                </a:extLst>
              </a:tr>
              <a:tr h="308293">
                <a:tc>
                  <a:txBody>
                    <a:bodyPr/>
                    <a:lstStyle/>
                    <a:p>
                      <a:pPr marL="0" marR="0">
                        <a:lnSpc>
                          <a:spcPct val="107000"/>
                        </a:lnSpc>
                        <a:spcBef>
                          <a:spcPts val="0"/>
                        </a:spcBef>
                        <a:spcAft>
                          <a:spcPts val="800"/>
                        </a:spcAft>
                      </a:pPr>
                      <a:r>
                        <a:rPr lang="en-US" sz="1000">
                          <a:effectLst/>
                        </a:rPr>
                        <a:t>E. Fischer</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1894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Lock and key concept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extLst>
                  <a:ext uri="{0D108BD9-81ED-4DB2-BD59-A6C34878D82A}">
                    <a16:rowId xmlns:a16="http://schemas.microsoft.com/office/drawing/2014/main" val="10007"/>
                  </a:ext>
                </a:extLst>
              </a:tr>
              <a:tr h="474977">
                <a:tc>
                  <a:txBody>
                    <a:bodyPr/>
                    <a:lstStyle/>
                    <a:p>
                      <a:pPr marL="0" marR="0">
                        <a:lnSpc>
                          <a:spcPct val="107000"/>
                        </a:lnSpc>
                        <a:spcBef>
                          <a:spcPts val="0"/>
                        </a:spcBef>
                        <a:spcAft>
                          <a:spcPts val="800"/>
                        </a:spcAft>
                      </a:pPr>
                      <a:r>
                        <a:rPr lang="en-US" sz="1000" dirty="0">
                          <a:effectLst/>
                        </a:rPr>
                        <a:t>G. Bertrand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1897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Co-ferment (coenzyme) conceived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extLst>
                  <a:ext uri="{0D108BD9-81ED-4DB2-BD59-A6C34878D82A}">
                    <a16:rowId xmlns:a16="http://schemas.microsoft.com/office/drawing/2014/main" val="10008"/>
                  </a:ext>
                </a:extLst>
              </a:tr>
              <a:tr h="474977">
                <a:tc>
                  <a:txBody>
                    <a:bodyPr/>
                    <a:lstStyle/>
                    <a:p>
                      <a:pPr marL="0" marR="0">
                        <a:lnSpc>
                          <a:spcPct val="107000"/>
                        </a:lnSpc>
                        <a:spcBef>
                          <a:spcPts val="0"/>
                        </a:spcBef>
                        <a:spcAft>
                          <a:spcPts val="800"/>
                        </a:spcAft>
                      </a:pPr>
                      <a:r>
                        <a:rPr lang="en-US" sz="1000">
                          <a:effectLst/>
                        </a:rPr>
                        <a:t>P.E. Duclaux</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a:effectLst/>
                        </a:rPr>
                        <a:t>1898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tc>
                  <a:txBody>
                    <a:bodyPr/>
                    <a:lstStyle/>
                    <a:p>
                      <a:pPr marL="0" marR="0">
                        <a:lnSpc>
                          <a:spcPct val="107000"/>
                        </a:lnSpc>
                        <a:spcBef>
                          <a:spcPts val="0"/>
                        </a:spcBef>
                        <a:spcAft>
                          <a:spcPts val="800"/>
                        </a:spcAft>
                      </a:pPr>
                      <a:r>
                        <a:rPr lang="en-US" sz="1000" dirty="0">
                          <a:effectLst/>
                        </a:rPr>
                        <a:t>Enzyme names to end with suffix “</a:t>
                      </a:r>
                      <a:r>
                        <a:rPr lang="en-US" sz="1000" dirty="0" err="1">
                          <a:effectLst/>
                        </a:rPr>
                        <a:t>ase</a:t>
                      </a:r>
                      <a:r>
                        <a:rPr lang="en-US" sz="1000" dirty="0">
                          <a:effectLst/>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06206" marR="106206" marT="70804" marB="70804"/>
                </a:tc>
                <a:extLst>
                  <a:ext uri="{0D108BD9-81ED-4DB2-BD59-A6C34878D82A}">
                    <a16:rowId xmlns:a16="http://schemas.microsoft.com/office/drawing/2014/main" val="10009"/>
                  </a:ext>
                </a:extLst>
              </a:tr>
            </a:tbl>
          </a:graphicData>
        </a:graphic>
      </p:graphicFrame>
      <p:sp>
        <p:nvSpPr>
          <p:cNvPr id="5" name="Rectangle 1"/>
          <p:cNvSpPr>
            <a:spLocks noChangeArrowheads="1"/>
          </p:cNvSpPr>
          <p:nvPr/>
        </p:nvSpPr>
        <p:spPr bwMode="auto">
          <a:xfrm>
            <a:off x="631066" y="224092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Table 2.1</a:t>
            </a:r>
            <a:endParaRPr kumimoji="0" 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Landmarks in enzyme studies (enzymology classics)</a:t>
            </a:r>
            <a:endParaRPr kumimoji="0" 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50748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85329156"/>
              </p:ext>
            </p:extLst>
          </p:nvPr>
        </p:nvGraphicFramePr>
        <p:xfrm>
          <a:off x="1154953" y="3271235"/>
          <a:ext cx="9521633" cy="3065172"/>
        </p:xfrm>
        <a:graphic>
          <a:graphicData uri="http://schemas.openxmlformats.org/drawingml/2006/table">
            <a:tbl>
              <a:tblPr firstRow="1" firstCol="1" bandRow="1">
                <a:tableStyleId>{5C22544A-7EE6-4342-B048-85BDC9FD1C3A}</a:tableStyleId>
              </a:tblPr>
              <a:tblGrid>
                <a:gridCol w="2447268">
                  <a:extLst>
                    <a:ext uri="{9D8B030D-6E8A-4147-A177-3AD203B41FA5}">
                      <a16:colId xmlns:a16="http://schemas.microsoft.com/office/drawing/2014/main" val="20000"/>
                    </a:ext>
                  </a:extLst>
                </a:gridCol>
                <a:gridCol w="2447268">
                  <a:extLst>
                    <a:ext uri="{9D8B030D-6E8A-4147-A177-3AD203B41FA5}">
                      <a16:colId xmlns:a16="http://schemas.microsoft.com/office/drawing/2014/main" val="20001"/>
                    </a:ext>
                  </a:extLst>
                </a:gridCol>
                <a:gridCol w="4627097">
                  <a:extLst>
                    <a:ext uri="{9D8B030D-6E8A-4147-A177-3AD203B41FA5}">
                      <a16:colId xmlns:a16="http://schemas.microsoft.com/office/drawing/2014/main" val="20002"/>
                    </a:ext>
                  </a:extLst>
                </a:gridCol>
              </a:tblGrid>
              <a:tr h="1021724">
                <a:tc>
                  <a:txBody>
                    <a:bodyPr/>
                    <a:lstStyle/>
                    <a:p>
                      <a:pPr marL="0" marR="0">
                        <a:lnSpc>
                          <a:spcPct val="107000"/>
                        </a:lnSpc>
                        <a:spcBef>
                          <a:spcPts val="0"/>
                        </a:spcBef>
                        <a:spcAft>
                          <a:spcPts val="800"/>
                        </a:spcAft>
                      </a:pPr>
                      <a:r>
                        <a:rPr lang="en-US" sz="1100">
                          <a:effectLst/>
                        </a:rPr>
                        <a:t>J. Monod et 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76200" marB="76200"/>
                </a:tc>
                <a:tc>
                  <a:txBody>
                    <a:bodyPr/>
                    <a:lstStyle/>
                    <a:p>
                      <a:pPr marL="0" marR="0">
                        <a:lnSpc>
                          <a:spcPct val="107000"/>
                        </a:lnSpc>
                        <a:spcBef>
                          <a:spcPts val="0"/>
                        </a:spcBef>
                        <a:spcAft>
                          <a:spcPts val="800"/>
                        </a:spcAft>
                      </a:pPr>
                      <a:r>
                        <a:rPr lang="en-US" sz="1100" dirty="0">
                          <a:effectLst/>
                        </a:rPr>
                        <a:t>1965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76200" marB="76200"/>
                </a:tc>
                <a:tc>
                  <a:txBody>
                    <a:bodyPr/>
                    <a:lstStyle/>
                    <a:p>
                      <a:pPr marL="0" marR="0">
                        <a:lnSpc>
                          <a:spcPct val="107000"/>
                        </a:lnSpc>
                        <a:spcBef>
                          <a:spcPts val="0"/>
                        </a:spcBef>
                        <a:spcAft>
                          <a:spcPts val="800"/>
                        </a:spcAft>
                      </a:pPr>
                      <a:r>
                        <a:rPr lang="en-US" sz="1100">
                          <a:effectLst/>
                        </a:rPr>
                        <a:t>Model for allosteric transitions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76200" marB="76200"/>
                </a:tc>
                <a:extLst>
                  <a:ext uri="{0D108BD9-81ED-4DB2-BD59-A6C34878D82A}">
                    <a16:rowId xmlns:a16="http://schemas.microsoft.com/office/drawing/2014/main" val="10000"/>
                  </a:ext>
                </a:extLst>
              </a:tr>
              <a:tr h="1021724">
                <a:tc>
                  <a:txBody>
                    <a:bodyPr/>
                    <a:lstStyle/>
                    <a:p>
                      <a:pPr marL="0" marR="0">
                        <a:lnSpc>
                          <a:spcPct val="107000"/>
                        </a:lnSpc>
                        <a:spcBef>
                          <a:spcPts val="0"/>
                        </a:spcBef>
                        <a:spcAft>
                          <a:spcPts val="800"/>
                        </a:spcAft>
                      </a:pPr>
                      <a:r>
                        <a:rPr lang="en-US" sz="1100">
                          <a:effectLst/>
                        </a:rPr>
                        <a:t>R.B. Merrifield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76200" marB="76200"/>
                </a:tc>
                <a:tc>
                  <a:txBody>
                    <a:bodyPr/>
                    <a:lstStyle/>
                    <a:p>
                      <a:pPr marL="0" marR="0">
                        <a:lnSpc>
                          <a:spcPct val="107000"/>
                        </a:lnSpc>
                        <a:spcBef>
                          <a:spcPts val="0"/>
                        </a:spcBef>
                        <a:spcAft>
                          <a:spcPts val="800"/>
                        </a:spcAft>
                      </a:pPr>
                      <a:r>
                        <a:rPr lang="en-US" sz="1100">
                          <a:effectLst/>
                        </a:rPr>
                        <a:t>1969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76200" marB="76200"/>
                </a:tc>
                <a:tc>
                  <a:txBody>
                    <a:bodyPr/>
                    <a:lstStyle/>
                    <a:p>
                      <a:pPr marL="0" marR="0">
                        <a:lnSpc>
                          <a:spcPct val="107000"/>
                        </a:lnSpc>
                        <a:spcBef>
                          <a:spcPts val="0"/>
                        </a:spcBef>
                        <a:spcAft>
                          <a:spcPts val="800"/>
                        </a:spcAft>
                      </a:pPr>
                      <a:r>
                        <a:rPr lang="en-US" sz="1100" dirty="0">
                          <a:effectLst/>
                        </a:rPr>
                        <a:t>Chemical synthesis of </a:t>
                      </a:r>
                      <a:r>
                        <a:rPr lang="en-US" sz="1100" dirty="0" err="1">
                          <a:effectLst/>
                        </a:rPr>
                        <a:t>RNase</a:t>
                      </a:r>
                      <a:r>
                        <a:rPr lang="en-US" sz="1100" dirty="0">
                          <a:effectLst/>
                        </a:rPr>
                        <a:t> 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76200" marB="76200"/>
                </a:tc>
                <a:extLst>
                  <a:ext uri="{0D108BD9-81ED-4DB2-BD59-A6C34878D82A}">
                    <a16:rowId xmlns:a16="http://schemas.microsoft.com/office/drawing/2014/main" val="10001"/>
                  </a:ext>
                </a:extLst>
              </a:tr>
              <a:tr h="1021724">
                <a:tc>
                  <a:txBody>
                    <a:bodyPr/>
                    <a:lstStyle/>
                    <a:p>
                      <a:pPr marL="0" marR="0">
                        <a:lnSpc>
                          <a:spcPct val="107000"/>
                        </a:lnSpc>
                        <a:spcBef>
                          <a:spcPts val="0"/>
                        </a:spcBef>
                        <a:spcAft>
                          <a:spcPts val="800"/>
                        </a:spcAft>
                      </a:pPr>
                      <a:r>
                        <a:rPr lang="en-US" sz="1100">
                          <a:effectLst/>
                        </a:rPr>
                        <a:t>S. Altman &amp; T.R. Cech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76200" marB="76200"/>
                </a:tc>
                <a:tc>
                  <a:txBody>
                    <a:bodyPr/>
                    <a:lstStyle/>
                    <a:p>
                      <a:pPr marL="0" marR="0">
                        <a:lnSpc>
                          <a:spcPct val="107000"/>
                        </a:lnSpc>
                        <a:spcBef>
                          <a:spcPts val="0"/>
                        </a:spcBef>
                        <a:spcAft>
                          <a:spcPts val="800"/>
                        </a:spcAft>
                      </a:pPr>
                      <a:r>
                        <a:rPr lang="en-US" sz="1100">
                          <a:effectLst/>
                        </a:rPr>
                        <a:t>1981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76200" marB="76200"/>
                </a:tc>
                <a:tc>
                  <a:txBody>
                    <a:bodyPr/>
                    <a:lstStyle/>
                    <a:p>
                      <a:pPr marL="0" marR="0">
                        <a:lnSpc>
                          <a:spcPct val="107000"/>
                        </a:lnSpc>
                        <a:spcBef>
                          <a:spcPts val="0"/>
                        </a:spcBef>
                        <a:spcAft>
                          <a:spcPts val="800"/>
                        </a:spcAft>
                      </a:pPr>
                      <a:r>
                        <a:rPr lang="en-US" sz="1100" dirty="0">
                          <a:effectLst/>
                        </a:rPr>
                        <a:t>Catalysis by RNA molecules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76200" marB="762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64251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Enzymes :</a:t>
            </a:r>
            <a:endParaRPr lang="en-US" dirty="0"/>
          </a:p>
        </p:txBody>
      </p:sp>
      <p:sp>
        <p:nvSpPr>
          <p:cNvPr id="3" name="Content Placeholder 2"/>
          <p:cNvSpPr>
            <a:spLocks noGrp="1"/>
          </p:cNvSpPr>
          <p:nvPr>
            <p:ph idx="1"/>
          </p:nvPr>
        </p:nvSpPr>
        <p:spPr/>
        <p:txBody>
          <a:bodyPr/>
          <a:lstStyle/>
          <a:p>
            <a:pPr>
              <a:buFont typeface="Courier New" panose="02070309020205020404" pitchFamily="49" charset="0"/>
              <a:buChar char="o"/>
            </a:pPr>
            <a:r>
              <a:rPr lang="en-US" dirty="0" smtClean="0"/>
              <a:t>The active site of an enzyme is the region that binds </a:t>
            </a:r>
            <a:r>
              <a:rPr lang="en-US" dirty="0" err="1" smtClean="0"/>
              <a:t>substrates,cofactors</a:t>
            </a:r>
            <a:r>
              <a:rPr lang="en-US" dirty="0" smtClean="0"/>
              <a:t> and prosthetic groups and contains residue that helps to hold the substrate.</a:t>
            </a:r>
          </a:p>
          <a:p>
            <a:pPr>
              <a:buFont typeface="Courier New" panose="02070309020205020404" pitchFamily="49" charset="0"/>
              <a:buChar char="o"/>
            </a:pPr>
            <a:r>
              <a:rPr lang="en-US" dirty="0" smtClean="0"/>
              <a:t>Active sites generally occupy less than 5 % of the total surface area of enzyme.</a:t>
            </a:r>
          </a:p>
          <a:p>
            <a:pPr>
              <a:buFont typeface="Courier New" panose="02070309020205020404" pitchFamily="49" charset="0"/>
              <a:buChar char="o"/>
            </a:pPr>
            <a:r>
              <a:rPr lang="en-US" dirty="0" smtClean="0"/>
              <a:t>Active site has a specific shape due to tertiary structure of protein.</a:t>
            </a:r>
          </a:p>
          <a:p>
            <a:pPr>
              <a:buFont typeface="Courier New" panose="02070309020205020404" pitchFamily="49" charset="0"/>
              <a:buChar char="o"/>
            </a:pPr>
            <a:r>
              <a:rPr lang="en-US" dirty="0" smtClean="0"/>
              <a:t>A change in the shape of protein affects the shape of active site and function of the </a:t>
            </a:r>
            <a:r>
              <a:rPr lang="en-US" dirty="0" err="1" smtClean="0"/>
              <a:t>emzyme</a:t>
            </a:r>
            <a:r>
              <a:rPr lang="en-US" dirty="0" smtClean="0"/>
              <a:t>. </a:t>
            </a:r>
          </a:p>
          <a:p>
            <a:pPr marL="0" indent="0">
              <a:buNone/>
            </a:pPr>
            <a:endParaRPr lang="en-US" dirty="0"/>
          </a:p>
        </p:txBody>
      </p:sp>
    </p:spTree>
    <p:extLst>
      <p:ext uri="{BB962C8B-B14F-4D97-AF65-F5344CB8AC3E}">
        <p14:creationId xmlns:p14="http://schemas.microsoft.com/office/powerpoint/2010/main" val="1969474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Site :</a:t>
            </a:r>
            <a:endParaRPr lang="en-US" dirty="0"/>
          </a:p>
        </p:txBody>
      </p:sp>
      <p:sp>
        <p:nvSpPr>
          <p:cNvPr id="3" name="Content Placeholder 2"/>
          <p:cNvSpPr>
            <a:spLocks noGrp="1"/>
          </p:cNvSpPr>
          <p:nvPr>
            <p:ph idx="1"/>
          </p:nvPr>
        </p:nvSpPr>
        <p:spPr/>
        <p:txBody>
          <a:bodyPr/>
          <a:lstStyle/>
          <a:p>
            <a:r>
              <a:rPr lang="en-US" dirty="0" smtClean="0"/>
              <a:t>Active can be further divide into :</a:t>
            </a:r>
          </a:p>
          <a:p>
            <a:r>
              <a:rPr lang="en-US" dirty="0" smtClean="0"/>
              <a:t>Binding site </a:t>
            </a:r>
          </a:p>
          <a:p>
            <a:r>
              <a:rPr lang="en-US" dirty="0" smtClean="0"/>
              <a:t>Catalytic site</a:t>
            </a:r>
          </a:p>
          <a:p>
            <a:r>
              <a:rPr lang="en-US" b="1" dirty="0" smtClean="0"/>
              <a:t>Binding site :</a:t>
            </a:r>
          </a:p>
          <a:p>
            <a:pPr marL="0" indent="0">
              <a:buNone/>
            </a:pPr>
            <a:r>
              <a:rPr lang="en-US" dirty="0"/>
              <a:t> </a:t>
            </a:r>
            <a:r>
              <a:rPr lang="en-US" dirty="0" smtClean="0"/>
              <a:t>   It chooses the substrate and binds it to the active site.</a:t>
            </a:r>
          </a:p>
          <a:p>
            <a:pPr>
              <a:buFont typeface="Wingdings" panose="05000000000000000000" pitchFamily="2" charset="2"/>
              <a:buChar char="Ø"/>
            </a:pPr>
            <a:r>
              <a:rPr lang="en-US" b="1" dirty="0" err="1" smtClean="0"/>
              <a:t>Catalutic</a:t>
            </a:r>
            <a:r>
              <a:rPr lang="en-US" b="1" dirty="0" smtClean="0"/>
              <a:t> Site :</a:t>
            </a:r>
            <a:endParaRPr lang="en-US" dirty="0" smtClean="0"/>
          </a:p>
          <a:p>
            <a:pPr marL="0" indent="0">
              <a:buNone/>
            </a:pPr>
            <a:r>
              <a:rPr lang="en-US" b="1" dirty="0" smtClean="0"/>
              <a:t>   </a:t>
            </a:r>
            <a:r>
              <a:rPr lang="en-US" dirty="0" smtClean="0"/>
              <a:t>It performs the catalytic action of enzymes.</a:t>
            </a:r>
            <a:endParaRPr lang="en-US" b="1" dirty="0" smtClean="0"/>
          </a:p>
        </p:txBody>
      </p:sp>
    </p:spTree>
    <p:extLst>
      <p:ext uri="{BB962C8B-B14F-4D97-AF65-F5344CB8AC3E}">
        <p14:creationId xmlns:p14="http://schemas.microsoft.com/office/powerpoint/2010/main" val="2970297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val="10566318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169</TotalTime>
  <Words>1117</Words>
  <Application>Microsoft Office PowerPoint</Application>
  <PresentationFormat>Widescreen</PresentationFormat>
  <Paragraphs>160</Paragraphs>
  <Slides>34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Arial</vt:lpstr>
      <vt:lpstr>Calibri</vt:lpstr>
      <vt:lpstr>Century Gothic</vt:lpstr>
      <vt:lpstr>Courier New</vt:lpstr>
      <vt:lpstr>Times New Roman</vt:lpstr>
      <vt:lpstr>Wingdings</vt:lpstr>
      <vt:lpstr>Wingdings 3</vt:lpstr>
      <vt:lpstr>Ion Boardroom</vt:lpstr>
      <vt:lpstr>Enzyme Properties and models of Enzyme Action</vt:lpstr>
      <vt:lpstr>Introduction :</vt:lpstr>
      <vt:lpstr>PowerPoint Presentation</vt:lpstr>
      <vt:lpstr>History of Enzyme :</vt:lpstr>
      <vt:lpstr>PowerPoint Presentation</vt:lpstr>
      <vt:lpstr>PowerPoint Presentation</vt:lpstr>
      <vt:lpstr>Structure of Enzymes :</vt:lpstr>
      <vt:lpstr>Active Site :</vt:lpstr>
      <vt:lpstr>PowerPoint Presentation</vt:lpstr>
      <vt:lpstr>Co Factors :</vt:lpstr>
      <vt:lpstr>PowerPoint Presentation</vt:lpstr>
      <vt:lpstr>Inorganic co factors :</vt:lpstr>
      <vt:lpstr>Organic co factors :</vt:lpstr>
      <vt:lpstr>Types of Organic co factors :</vt:lpstr>
      <vt:lpstr>Types of Co factors :</vt:lpstr>
      <vt:lpstr>SUBSTRATE</vt:lpstr>
      <vt:lpstr>PowerPoint Presentation</vt:lpstr>
      <vt:lpstr>Sites of enzyme synthesis </vt:lpstr>
      <vt:lpstr>INTRA AND EXTRA CELLULAR ENZYMES </vt:lpstr>
      <vt:lpstr>         DIGESTIVE ENZYME ACTION</vt:lpstr>
      <vt:lpstr>PROPERTIES OF ENZYMES</vt:lpstr>
      <vt:lpstr>Propertiese of Enzymes</vt:lpstr>
      <vt:lpstr>PROPERTIES OF ENZYMES</vt:lpstr>
      <vt:lpstr>PROPERTIES OF ENZYMES</vt:lpstr>
      <vt:lpstr>PowerPoint Presentation</vt:lpstr>
      <vt:lpstr>PROPERTIES OF ENZYMES</vt:lpstr>
      <vt:lpstr>PowerPoint Presentation</vt:lpstr>
      <vt:lpstr>PowerPoint Presentation</vt:lpstr>
      <vt:lpstr>PowerPoint Presentation</vt:lpstr>
      <vt:lpstr>    MODELS OF ENZYMES</vt:lpstr>
      <vt:lpstr>             LOCK AND KEY MODEL</vt:lpstr>
      <vt:lpstr>            LOCK AND KEY MODEL</vt:lpstr>
      <vt:lpstr>            INDUCED FIT MODEL</vt:lpstr>
      <vt:lpstr>               INDUCED FIT MODEL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Zeeshan</dc:creator>
  <cp:lastModifiedBy>Shahid Iqbal</cp:lastModifiedBy>
  <cp:revision>23</cp:revision>
  <dcterms:created xsi:type="dcterms:W3CDTF">2020-04-19T09:30:36Z</dcterms:created>
  <dcterms:modified xsi:type="dcterms:W3CDTF">2020-05-02T06:17:46Z</dcterms:modified>
</cp:coreProperties>
</file>