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2"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852" autoAdjust="0"/>
  </p:normalViewPr>
  <p:slideViewPr>
    <p:cSldViewPr snapToGrid="0">
      <p:cViewPr varScale="1">
        <p:scale>
          <a:sx n="58" d="100"/>
          <a:sy n="58" d="100"/>
        </p:scale>
        <p:origin x="117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D15BB-BA7D-431C-BC7E-F6E241BC0EDB}"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9C091-3601-448C-9B66-E5E9F87A1B4D}" type="slidenum">
              <a:rPr lang="en-US" smtClean="0"/>
              <a:t>‹#›</a:t>
            </a:fld>
            <a:endParaRPr lang="en-US"/>
          </a:p>
        </p:txBody>
      </p:sp>
    </p:spTree>
    <p:extLst>
      <p:ext uri="{BB962C8B-B14F-4D97-AF65-F5344CB8AC3E}">
        <p14:creationId xmlns:p14="http://schemas.microsoft.com/office/powerpoint/2010/main" val="74486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29C091-3601-448C-9B66-E5E9F87A1B4D}" type="slidenum">
              <a:rPr lang="en-US" smtClean="0"/>
              <a:t>8</a:t>
            </a:fld>
            <a:endParaRPr lang="en-US"/>
          </a:p>
        </p:txBody>
      </p:sp>
    </p:spTree>
    <p:extLst>
      <p:ext uri="{BB962C8B-B14F-4D97-AF65-F5344CB8AC3E}">
        <p14:creationId xmlns:p14="http://schemas.microsoft.com/office/powerpoint/2010/main" val="339354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7FE0601-A3BF-4B4D-B37D-AEF64064FBB1}" type="datetimeFigureOut">
              <a:rPr lang="en-US" smtClean="0"/>
              <a:t>5/1/2020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EDB91B8-CC37-4B11-8C42-2A2A327E124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75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E0601-A3BF-4B4D-B37D-AEF64064FBB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B91B8-CC37-4B11-8C42-2A2A327E1242}" type="slidenum">
              <a:rPr lang="en-US" smtClean="0"/>
              <a:t>‹#›</a:t>
            </a:fld>
            <a:endParaRPr lang="en-US"/>
          </a:p>
        </p:txBody>
      </p:sp>
    </p:spTree>
    <p:extLst>
      <p:ext uri="{BB962C8B-B14F-4D97-AF65-F5344CB8AC3E}">
        <p14:creationId xmlns:p14="http://schemas.microsoft.com/office/powerpoint/2010/main" val="406615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E0601-A3BF-4B4D-B37D-AEF64064FBB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B91B8-CC37-4B11-8C42-2A2A327E124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33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E0601-A3BF-4B4D-B37D-AEF64064FBB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B91B8-CC37-4B11-8C42-2A2A327E124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577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E0601-A3BF-4B4D-B37D-AEF64064FBB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B91B8-CC37-4B11-8C42-2A2A327E1242}" type="slidenum">
              <a:rPr lang="en-US" smtClean="0"/>
              <a:t>‹#›</a:t>
            </a:fld>
            <a:endParaRPr lang="en-US"/>
          </a:p>
        </p:txBody>
      </p:sp>
    </p:spTree>
    <p:extLst>
      <p:ext uri="{BB962C8B-B14F-4D97-AF65-F5344CB8AC3E}">
        <p14:creationId xmlns:p14="http://schemas.microsoft.com/office/powerpoint/2010/main" val="1591945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E0601-A3BF-4B4D-B37D-AEF64064FBB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B91B8-CC37-4B11-8C42-2A2A327E124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52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E0601-A3BF-4B4D-B37D-AEF64064FBB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B91B8-CC37-4B11-8C42-2A2A327E124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18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FE0601-A3BF-4B4D-B37D-AEF64064FBB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B91B8-CC37-4B11-8C42-2A2A327E124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3519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FE0601-A3BF-4B4D-B37D-AEF64064FBB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B91B8-CC37-4B11-8C42-2A2A327E124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810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FE0601-A3BF-4B4D-B37D-AEF64064FBB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B91B8-CC37-4B11-8C42-2A2A327E1242}" type="slidenum">
              <a:rPr lang="en-US" smtClean="0"/>
              <a:t>‹#›</a:t>
            </a:fld>
            <a:endParaRPr lang="en-US"/>
          </a:p>
        </p:txBody>
      </p:sp>
    </p:spTree>
    <p:extLst>
      <p:ext uri="{BB962C8B-B14F-4D97-AF65-F5344CB8AC3E}">
        <p14:creationId xmlns:p14="http://schemas.microsoft.com/office/powerpoint/2010/main" val="212039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E0601-A3BF-4B4D-B37D-AEF64064FBB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B91B8-CC37-4B11-8C42-2A2A327E124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8367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FE0601-A3BF-4B4D-B37D-AEF64064FBB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B91B8-CC37-4B11-8C42-2A2A327E1242}" type="slidenum">
              <a:rPr lang="en-US" smtClean="0"/>
              <a:t>‹#›</a:t>
            </a:fld>
            <a:endParaRPr lang="en-US"/>
          </a:p>
        </p:txBody>
      </p:sp>
    </p:spTree>
    <p:extLst>
      <p:ext uri="{BB962C8B-B14F-4D97-AF65-F5344CB8AC3E}">
        <p14:creationId xmlns:p14="http://schemas.microsoft.com/office/powerpoint/2010/main" val="248186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FE0601-A3BF-4B4D-B37D-AEF64064FBB1}" type="datetimeFigureOut">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B91B8-CC37-4B11-8C42-2A2A327E124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8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FE0601-A3BF-4B4D-B37D-AEF64064FBB1}" type="datetimeFigureOut">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B91B8-CC37-4B11-8C42-2A2A327E124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53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E0601-A3BF-4B4D-B37D-AEF64064FBB1}" type="datetimeFigureOut">
              <a:rPr lang="en-US" smtClean="0"/>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B91B8-CC37-4B11-8C42-2A2A327E1242}" type="slidenum">
              <a:rPr lang="en-US" smtClean="0"/>
              <a:t>‹#›</a:t>
            </a:fld>
            <a:endParaRPr lang="en-US"/>
          </a:p>
        </p:txBody>
      </p:sp>
    </p:spTree>
    <p:extLst>
      <p:ext uri="{BB962C8B-B14F-4D97-AF65-F5344CB8AC3E}">
        <p14:creationId xmlns:p14="http://schemas.microsoft.com/office/powerpoint/2010/main" val="287173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E0601-A3BF-4B4D-B37D-AEF64064FBB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B91B8-CC37-4B11-8C42-2A2A327E124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50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E0601-A3BF-4B4D-B37D-AEF64064FBB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B91B8-CC37-4B11-8C42-2A2A327E1242}" type="slidenum">
              <a:rPr lang="en-US" smtClean="0"/>
              <a:t>‹#›</a:t>
            </a:fld>
            <a:endParaRPr lang="en-US"/>
          </a:p>
        </p:txBody>
      </p:sp>
    </p:spTree>
    <p:extLst>
      <p:ext uri="{BB962C8B-B14F-4D97-AF65-F5344CB8AC3E}">
        <p14:creationId xmlns:p14="http://schemas.microsoft.com/office/powerpoint/2010/main" val="3997824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FE0601-A3BF-4B4D-B37D-AEF64064FBB1}" type="datetimeFigureOut">
              <a:rPr lang="en-US" smtClean="0"/>
              <a:t>5/1/2020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DB91B8-CC37-4B11-8C42-2A2A327E1242}" type="slidenum">
              <a:rPr lang="en-US" smtClean="0"/>
              <a:t>‹#›</a:t>
            </a:fld>
            <a:endParaRPr lang="en-US"/>
          </a:p>
        </p:txBody>
      </p:sp>
    </p:spTree>
    <p:extLst>
      <p:ext uri="{BB962C8B-B14F-4D97-AF65-F5344CB8AC3E}">
        <p14:creationId xmlns:p14="http://schemas.microsoft.com/office/powerpoint/2010/main" val="634663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801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Critical value : Z=-1.96</a:t>
                </a:r>
              </a:p>
              <a:p>
                <a:r>
                  <a:rPr lang="en-US" dirty="0"/>
                  <a:t> </a:t>
                </a:r>
                <a:r>
                  <a:rPr lang="en-US" dirty="0" smtClean="0"/>
                  <a:t>    if T</a:t>
                </a:r>
                <a14:m>
                  <m:oMath xmlns:m="http://schemas.openxmlformats.org/officeDocument/2006/math">
                    <m:r>
                      <a:rPr lang="en-US"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𝑅𝑒𝑗𝑒𝑐𝑡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𝑛𝑢𝑙𝑙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h𝑦𝑝𝑜𝑡h𝑠𝑖𝑠</m:t>
                    </m:r>
                    <m:r>
                      <a:rPr lang="en-US" b="0" i="1" smtClean="0">
                        <a:latin typeface="Cambria Math" panose="02040503050406030204" pitchFamily="18" charset="0"/>
                        <a:ea typeface="Cambria Math" panose="02040503050406030204" pitchFamily="18" charset="0"/>
                      </a:rPr>
                      <m:t>)</m:t>
                    </m:r>
                  </m:oMath>
                </a14:m>
                <a:endParaRPr lang="en-US" dirty="0" smtClean="0"/>
              </a:p>
              <a:p>
                <a:pPr marL="0" indent="0">
                  <a:buNone/>
                </a:pPr>
                <a:r>
                  <a:rPr lang="en-US" dirty="0" smtClean="0"/>
                  <a:t>           -1.3</a:t>
                </a:r>
                <a:r>
                  <a:rPr lang="en-US" dirty="0" smtClean="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m:t>
                    </m:r>
                  </m:oMath>
                </a14:m>
                <a:r>
                  <a:rPr lang="en-US" dirty="0" smtClean="0"/>
                  <a:t>1.96</a:t>
                </a:r>
              </a:p>
              <a:p>
                <a:pPr marL="0" indent="0">
                  <a:buNone/>
                </a:pPr>
                <a:r>
                  <a:rPr lang="en-US" dirty="0" smtClean="0"/>
                  <a:t>Conclusion : </a:t>
                </a:r>
                <a:r>
                  <a:rPr lang="en-US" dirty="0" smtClean="0">
                    <a:latin typeface="Times New Roman" panose="02020603050405020304" pitchFamily="18" charset="0"/>
                    <a:cs typeface="Times New Roman" panose="02020603050405020304" pitchFamily="18" charset="0"/>
                  </a:rPr>
                  <a:t>Do not Reject the null the </a:t>
                </a:r>
                <a:r>
                  <a:rPr lang="en-US" dirty="0" err="1" smtClean="0">
                    <a:latin typeface="Times New Roman" panose="02020603050405020304" pitchFamily="18" charset="0"/>
                    <a:cs typeface="Times New Roman" panose="02020603050405020304" pitchFamily="18" charset="0"/>
                  </a:rPr>
                  <a:t>hypothsis</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Thus the </a:t>
                </a:r>
                <a:r>
                  <a:rPr lang="en-US" dirty="0" err="1">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data are consistent with the null hypothesis that there is no difference between the current account holders and savings account holders in the perceived satisfaction </a:t>
                </a:r>
                <a:r>
                  <a:rPr lang="en-US" dirty="0" smtClean="0">
                    <a:latin typeface="Times New Roman" panose="02020603050405020304" pitchFamily="18" charset="0"/>
                    <a:cs typeface="Times New Roman" panose="02020603050405020304" pitchFamily="18" charset="0"/>
                  </a:rPr>
                  <a:t>level.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206734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normAutofit lnSpcReduction="10000"/>
          </a:bodyPr>
          <a:lstStyle/>
          <a:p>
            <a:r>
              <a:rPr lang="en-US" dirty="0"/>
              <a:t>A private bank is interested in finding out whether the customers belonging to two groups differ in their satisfaction level. The two groups are customers belonging to current account holders and savings account holders. A random sample of 20 customers of each category was interviewed regarding their perceptions of the bank's service quality using a </a:t>
            </a:r>
            <a:r>
              <a:rPr lang="en-US" dirty="0" err="1"/>
              <a:t>Likert</a:t>
            </a:r>
            <a:r>
              <a:rPr lang="en-US" dirty="0"/>
              <a:t>-type (ordinal scale) statements. A score of "1" represents very dissatisfied and a score of "5" represents very satisfied. The compiled aggregate scores for each respondent in each group are tabulated be given </a:t>
            </a:r>
            <a:r>
              <a:rPr lang="en-US" dirty="0" err="1" smtClean="0"/>
              <a:t>below:</a:t>
            </a:r>
            <a:r>
              <a:rPr lang="en-US" dirty="0" err="1"/>
              <a:t>What</a:t>
            </a:r>
            <a:r>
              <a:rPr lang="en-US" dirty="0"/>
              <a:t> are your conclusions regarding the satisfaction level of these two groups? </a:t>
            </a:r>
          </a:p>
        </p:txBody>
      </p:sp>
    </p:spTree>
    <p:extLst>
      <p:ext uri="{BB962C8B-B14F-4D97-AF65-F5344CB8AC3E}">
        <p14:creationId xmlns:p14="http://schemas.microsoft.com/office/powerpoint/2010/main" val="282524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4333318"/>
              </p:ext>
            </p:extLst>
          </p:nvPr>
        </p:nvGraphicFramePr>
        <p:xfrm>
          <a:off x="326572" y="365124"/>
          <a:ext cx="11027228" cy="6100990"/>
        </p:xfrm>
        <a:graphic>
          <a:graphicData uri="http://schemas.openxmlformats.org/drawingml/2006/table">
            <a:tbl>
              <a:tblPr firstRow="1" bandRow="1">
                <a:tableStyleId>{5C22544A-7EE6-4342-B048-85BDC9FD1C3A}</a:tableStyleId>
              </a:tblPr>
              <a:tblGrid>
                <a:gridCol w="2756807"/>
                <a:gridCol w="2370364"/>
                <a:gridCol w="3143250"/>
                <a:gridCol w="2756807"/>
              </a:tblGrid>
              <a:tr h="435785">
                <a:tc>
                  <a:txBody>
                    <a:bodyPr/>
                    <a:lstStyle/>
                    <a:p>
                      <a:r>
                        <a:rPr lang="en-US" dirty="0" smtClean="0"/>
                        <a:t>Current Account </a:t>
                      </a:r>
                      <a:endParaRPr lang="en-US" dirty="0"/>
                    </a:p>
                  </a:txBody>
                  <a:tcPr/>
                </a:tc>
                <a:tc>
                  <a:txBody>
                    <a:bodyPr/>
                    <a:lstStyle/>
                    <a:p>
                      <a:r>
                        <a:rPr lang="en-US" dirty="0" smtClean="0"/>
                        <a:t>Current account </a:t>
                      </a:r>
                      <a:endParaRPr lang="en-US" dirty="0"/>
                    </a:p>
                  </a:txBody>
                  <a:tcPr/>
                </a:tc>
                <a:tc>
                  <a:txBody>
                    <a:bodyPr/>
                    <a:lstStyle/>
                    <a:p>
                      <a:r>
                        <a:rPr lang="en-US" dirty="0" smtClean="0"/>
                        <a:t>Saving account</a:t>
                      </a:r>
                      <a:endParaRPr lang="en-US" dirty="0"/>
                    </a:p>
                  </a:txBody>
                  <a:tcPr/>
                </a:tc>
                <a:tc>
                  <a:txBody>
                    <a:bodyPr/>
                    <a:lstStyle/>
                    <a:p>
                      <a:r>
                        <a:rPr lang="en-US" dirty="0" smtClean="0"/>
                        <a:t>Saving account</a:t>
                      </a:r>
                      <a:endParaRPr lang="en-US" dirty="0"/>
                    </a:p>
                  </a:txBody>
                  <a:tcPr/>
                </a:tc>
              </a:tr>
              <a:tr h="435785">
                <a:tc>
                  <a:txBody>
                    <a:bodyPr/>
                    <a:lstStyle/>
                    <a:p>
                      <a:r>
                        <a:rPr lang="en-US" dirty="0" smtClean="0"/>
                        <a:t>79</a:t>
                      </a:r>
                      <a:endParaRPr lang="en-US" dirty="0"/>
                    </a:p>
                  </a:txBody>
                  <a:tcPr/>
                </a:tc>
                <a:tc>
                  <a:txBody>
                    <a:bodyPr/>
                    <a:lstStyle/>
                    <a:p>
                      <a:r>
                        <a:rPr lang="en-US" dirty="0" smtClean="0"/>
                        <a:t>61</a:t>
                      </a:r>
                      <a:endParaRPr lang="en-US" dirty="0"/>
                    </a:p>
                  </a:txBody>
                  <a:tcPr/>
                </a:tc>
                <a:tc>
                  <a:txBody>
                    <a:bodyPr/>
                    <a:lstStyle/>
                    <a:p>
                      <a:r>
                        <a:rPr lang="en-US" dirty="0" smtClean="0"/>
                        <a:t>85</a:t>
                      </a:r>
                      <a:endParaRPr lang="en-US" dirty="0"/>
                    </a:p>
                  </a:txBody>
                  <a:tcPr/>
                </a:tc>
                <a:tc>
                  <a:txBody>
                    <a:bodyPr/>
                    <a:lstStyle/>
                    <a:p>
                      <a:r>
                        <a:rPr lang="en-US" dirty="0" smtClean="0"/>
                        <a:t>80</a:t>
                      </a:r>
                      <a:endParaRPr lang="en-US" dirty="0"/>
                    </a:p>
                  </a:txBody>
                  <a:tcPr/>
                </a:tc>
              </a:tr>
              <a:tr h="435785">
                <a:tc>
                  <a:txBody>
                    <a:bodyPr/>
                    <a:lstStyle/>
                    <a:p>
                      <a:r>
                        <a:rPr lang="en-US" dirty="0" smtClean="0"/>
                        <a:t>86</a:t>
                      </a:r>
                      <a:endParaRPr lang="en-US" dirty="0"/>
                    </a:p>
                  </a:txBody>
                  <a:tcPr/>
                </a:tc>
                <a:tc>
                  <a:txBody>
                    <a:bodyPr/>
                    <a:lstStyle/>
                    <a:p>
                      <a:r>
                        <a:rPr lang="en-US" dirty="0" smtClean="0"/>
                        <a:t>50</a:t>
                      </a:r>
                      <a:endParaRPr lang="en-US" dirty="0"/>
                    </a:p>
                  </a:txBody>
                  <a:tcPr/>
                </a:tc>
                <a:tc>
                  <a:txBody>
                    <a:bodyPr/>
                    <a:lstStyle/>
                    <a:p>
                      <a:r>
                        <a:rPr lang="en-US" dirty="0" smtClean="0"/>
                        <a:t>80</a:t>
                      </a:r>
                      <a:endParaRPr lang="en-US" dirty="0"/>
                    </a:p>
                  </a:txBody>
                  <a:tcPr/>
                </a:tc>
                <a:tc>
                  <a:txBody>
                    <a:bodyPr/>
                    <a:lstStyle/>
                    <a:p>
                      <a:r>
                        <a:rPr lang="en-US" dirty="0" smtClean="0"/>
                        <a:t>55</a:t>
                      </a:r>
                      <a:endParaRPr lang="en-US" dirty="0"/>
                    </a:p>
                  </a:txBody>
                  <a:tcPr/>
                </a:tc>
              </a:tr>
              <a:tr h="435785">
                <a:tc>
                  <a:txBody>
                    <a:bodyPr/>
                    <a:lstStyle/>
                    <a:p>
                      <a:r>
                        <a:rPr lang="en-US" dirty="0" smtClean="0"/>
                        <a:t>40</a:t>
                      </a:r>
                      <a:endParaRPr lang="en-US" dirty="0"/>
                    </a:p>
                  </a:txBody>
                  <a:tcPr/>
                </a:tc>
                <a:tc>
                  <a:txBody>
                    <a:bodyPr/>
                    <a:lstStyle/>
                    <a:p>
                      <a:r>
                        <a:rPr lang="en-US" dirty="0" smtClean="0"/>
                        <a:t>80</a:t>
                      </a:r>
                      <a:endParaRPr lang="en-US" dirty="0"/>
                    </a:p>
                  </a:txBody>
                  <a:tcPr/>
                </a:tc>
                <a:tc>
                  <a:txBody>
                    <a:bodyPr/>
                    <a:lstStyle/>
                    <a:p>
                      <a:r>
                        <a:rPr lang="en-US" dirty="0" smtClean="0"/>
                        <a:t>50</a:t>
                      </a:r>
                      <a:endParaRPr lang="en-US" dirty="0"/>
                    </a:p>
                  </a:txBody>
                  <a:tcPr/>
                </a:tc>
                <a:tc>
                  <a:txBody>
                    <a:bodyPr/>
                    <a:lstStyle/>
                    <a:p>
                      <a:r>
                        <a:rPr lang="en-US" dirty="0" smtClean="0"/>
                        <a:t>75</a:t>
                      </a:r>
                      <a:endParaRPr lang="en-US" dirty="0"/>
                    </a:p>
                  </a:txBody>
                  <a:tcPr/>
                </a:tc>
              </a:tr>
              <a:tr h="435785">
                <a:tc>
                  <a:txBody>
                    <a:bodyPr/>
                    <a:lstStyle/>
                    <a:p>
                      <a:r>
                        <a:rPr lang="en-US" dirty="0" smtClean="0"/>
                        <a:t>50</a:t>
                      </a:r>
                      <a:endParaRPr lang="en-US" dirty="0"/>
                    </a:p>
                  </a:txBody>
                  <a:tcPr/>
                </a:tc>
                <a:tc>
                  <a:txBody>
                    <a:bodyPr/>
                    <a:lstStyle/>
                    <a:p>
                      <a:r>
                        <a:rPr lang="en-US" dirty="0" smtClean="0"/>
                        <a:t>60</a:t>
                      </a:r>
                      <a:endParaRPr lang="en-US" dirty="0"/>
                    </a:p>
                  </a:txBody>
                  <a:tcPr/>
                </a:tc>
                <a:tc>
                  <a:txBody>
                    <a:bodyPr/>
                    <a:lstStyle/>
                    <a:p>
                      <a:r>
                        <a:rPr lang="en-US" dirty="0" smtClean="0"/>
                        <a:t>55</a:t>
                      </a:r>
                      <a:endParaRPr lang="en-US" dirty="0"/>
                    </a:p>
                  </a:txBody>
                  <a:tcPr/>
                </a:tc>
                <a:tc>
                  <a:txBody>
                    <a:bodyPr/>
                    <a:lstStyle/>
                    <a:p>
                      <a:r>
                        <a:rPr lang="en-US" dirty="0" smtClean="0"/>
                        <a:t>65</a:t>
                      </a:r>
                      <a:endParaRPr lang="en-US" dirty="0"/>
                    </a:p>
                  </a:txBody>
                  <a:tcPr/>
                </a:tc>
              </a:tr>
              <a:tr h="435785">
                <a:tc>
                  <a:txBody>
                    <a:bodyPr/>
                    <a:lstStyle/>
                    <a:p>
                      <a:r>
                        <a:rPr lang="en-US" dirty="0" smtClean="0"/>
                        <a:t>75</a:t>
                      </a:r>
                      <a:endParaRPr lang="en-US" dirty="0"/>
                    </a:p>
                  </a:txBody>
                  <a:tcPr/>
                </a:tc>
                <a:tc>
                  <a:txBody>
                    <a:bodyPr/>
                    <a:lstStyle/>
                    <a:p>
                      <a:r>
                        <a:rPr lang="en-US" dirty="0" smtClean="0"/>
                        <a:t>30</a:t>
                      </a:r>
                      <a:endParaRPr lang="en-US" dirty="0"/>
                    </a:p>
                  </a:txBody>
                  <a:tcPr/>
                </a:tc>
                <a:tc>
                  <a:txBody>
                    <a:bodyPr/>
                    <a:lstStyle/>
                    <a:p>
                      <a:r>
                        <a:rPr lang="en-US" dirty="0" smtClean="0"/>
                        <a:t>65</a:t>
                      </a:r>
                      <a:endParaRPr lang="en-US" dirty="0"/>
                    </a:p>
                  </a:txBody>
                  <a:tcPr/>
                </a:tc>
                <a:tc>
                  <a:txBody>
                    <a:bodyPr/>
                    <a:lstStyle/>
                    <a:p>
                      <a:r>
                        <a:rPr lang="en-US" dirty="0" smtClean="0"/>
                        <a:t>50</a:t>
                      </a:r>
                      <a:endParaRPr lang="en-US" dirty="0"/>
                    </a:p>
                  </a:txBody>
                  <a:tcPr/>
                </a:tc>
              </a:tr>
              <a:tr h="435785">
                <a:tc>
                  <a:txBody>
                    <a:bodyPr/>
                    <a:lstStyle/>
                    <a:p>
                      <a:r>
                        <a:rPr lang="en-US" dirty="0" smtClean="0"/>
                        <a:t>38</a:t>
                      </a:r>
                      <a:endParaRPr lang="en-US" dirty="0"/>
                    </a:p>
                  </a:txBody>
                  <a:tcPr/>
                </a:tc>
                <a:tc>
                  <a:txBody>
                    <a:bodyPr/>
                    <a:lstStyle/>
                    <a:p>
                      <a:r>
                        <a:rPr lang="en-US" dirty="0" smtClean="0"/>
                        <a:t>70</a:t>
                      </a:r>
                      <a:endParaRPr lang="en-US" dirty="0"/>
                    </a:p>
                  </a:txBody>
                  <a:tcPr/>
                </a:tc>
                <a:tc>
                  <a:txBody>
                    <a:bodyPr/>
                    <a:lstStyle/>
                    <a:p>
                      <a:r>
                        <a:rPr lang="en-US" dirty="0" smtClean="0"/>
                        <a:t>50</a:t>
                      </a:r>
                      <a:endParaRPr lang="en-US" dirty="0"/>
                    </a:p>
                  </a:txBody>
                  <a:tcPr/>
                </a:tc>
                <a:tc>
                  <a:txBody>
                    <a:bodyPr/>
                    <a:lstStyle/>
                    <a:p>
                      <a:r>
                        <a:rPr lang="en-US" dirty="0" smtClean="0"/>
                        <a:t>75</a:t>
                      </a:r>
                      <a:endParaRPr lang="en-US" dirty="0"/>
                    </a:p>
                  </a:txBody>
                  <a:tcPr/>
                </a:tc>
              </a:tr>
              <a:tr h="435785">
                <a:tc>
                  <a:txBody>
                    <a:bodyPr/>
                    <a:lstStyle/>
                    <a:p>
                      <a:r>
                        <a:rPr lang="en-US" dirty="0" smtClean="0"/>
                        <a:t>70</a:t>
                      </a:r>
                      <a:endParaRPr lang="en-US" dirty="0"/>
                    </a:p>
                  </a:txBody>
                  <a:tcPr/>
                </a:tc>
                <a:tc>
                  <a:txBody>
                    <a:bodyPr/>
                    <a:lstStyle/>
                    <a:p>
                      <a:r>
                        <a:rPr lang="en-US" dirty="0" smtClean="0"/>
                        <a:t>70</a:t>
                      </a:r>
                      <a:endParaRPr lang="en-US" dirty="0"/>
                    </a:p>
                  </a:txBody>
                  <a:tcPr/>
                </a:tc>
                <a:tc>
                  <a:txBody>
                    <a:bodyPr/>
                    <a:lstStyle/>
                    <a:p>
                      <a:r>
                        <a:rPr lang="en-US" dirty="0" smtClean="0"/>
                        <a:t>63</a:t>
                      </a:r>
                      <a:endParaRPr lang="en-US" dirty="0"/>
                    </a:p>
                  </a:txBody>
                  <a:tcPr/>
                </a:tc>
                <a:tc>
                  <a:txBody>
                    <a:bodyPr/>
                    <a:lstStyle/>
                    <a:p>
                      <a:r>
                        <a:rPr lang="en-US" dirty="0" smtClean="0"/>
                        <a:t>62</a:t>
                      </a:r>
                      <a:endParaRPr lang="en-US" dirty="0"/>
                    </a:p>
                  </a:txBody>
                  <a:tcPr/>
                </a:tc>
              </a:tr>
              <a:tr h="435785">
                <a:tc>
                  <a:txBody>
                    <a:bodyPr/>
                    <a:lstStyle/>
                    <a:p>
                      <a:r>
                        <a:rPr lang="en-US" dirty="0" smtClean="0"/>
                        <a:t>73</a:t>
                      </a:r>
                      <a:endParaRPr lang="en-US" dirty="0"/>
                    </a:p>
                  </a:txBody>
                  <a:tcPr/>
                </a:tc>
                <a:tc>
                  <a:txBody>
                    <a:bodyPr/>
                    <a:lstStyle/>
                    <a:p>
                      <a:r>
                        <a:rPr lang="en-US" dirty="0" smtClean="0"/>
                        <a:t>50</a:t>
                      </a:r>
                      <a:endParaRPr lang="en-US" dirty="0"/>
                    </a:p>
                  </a:txBody>
                  <a:tcPr/>
                </a:tc>
                <a:tc>
                  <a:txBody>
                    <a:bodyPr/>
                    <a:lstStyle/>
                    <a:p>
                      <a:r>
                        <a:rPr lang="en-US" dirty="0" smtClean="0"/>
                        <a:t>75</a:t>
                      </a:r>
                      <a:endParaRPr lang="en-US" dirty="0"/>
                    </a:p>
                  </a:txBody>
                  <a:tcPr/>
                </a:tc>
                <a:tc>
                  <a:txBody>
                    <a:bodyPr/>
                    <a:lstStyle/>
                    <a:p>
                      <a:endParaRPr lang="en-US" dirty="0"/>
                    </a:p>
                  </a:txBody>
                  <a:tcPr/>
                </a:tc>
              </a:tr>
              <a:tr h="435785">
                <a:tc>
                  <a:txBody>
                    <a:bodyPr/>
                    <a:lstStyle/>
                    <a:p>
                      <a:r>
                        <a:rPr lang="en-US" dirty="0" smtClean="0"/>
                        <a:t>50</a:t>
                      </a:r>
                      <a:endParaRPr lang="en-US" dirty="0"/>
                    </a:p>
                  </a:txBody>
                  <a:tcPr/>
                </a:tc>
                <a:tc>
                  <a:txBody>
                    <a:bodyPr/>
                    <a:lstStyle/>
                    <a:p>
                      <a:endParaRPr lang="en-US"/>
                    </a:p>
                  </a:txBody>
                  <a:tcPr/>
                </a:tc>
                <a:tc>
                  <a:txBody>
                    <a:bodyPr/>
                    <a:lstStyle/>
                    <a:p>
                      <a:r>
                        <a:rPr lang="en-US" dirty="0" smtClean="0"/>
                        <a:t>55</a:t>
                      </a:r>
                      <a:endParaRPr lang="en-US" dirty="0"/>
                    </a:p>
                  </a:txBody>
                  <a:tcPr/>
                </a:tc>
                <a:tc>
                  <a:txBody>
                    <a:bodyPr/>
                    <a:lstStyle/>
                    <a:p>
                      <a:endParaRPr lang="en-US" dirty="0"/>
                    </a:p>
                  </a:txBody>
                  <a:tcPr/>
                </a:tc>
              </a:tr>
              <a:tr h="435785">
                <a:tc>
                  <a:txBody>
                    <a:bodyPr/>
                    <a:lstStyle/>
                    <a:p>
                      <a:r>
                        <a:rPr lang="en-US" dirty="0" smtClean="0"/>
                        <a:t>40</a:t>
                      </a:r>
                      <a:endParaRPr lang="en-US" dirty="0"/>
                    </a:p>
                  </a:txBody>
                  <a:tcPr/>
                </a:tc>
                <a:tc>
                  <a:txBody>
                    <a:bodyPr/>
                    <a:lstStyle/>
                    <a:p>
                      <a:endParaRPr lang="en-US"/>
                    </a:p>
                  </a:txBody>
                  <a:tcPr/>
                </a:tc>
                <a:tc>
                  <a:txBody>
                    <a:bodyPr/>
                    <a:lstStyle/>
                    <a:p>
                      <a:r>
                        <a:rPr lang="en-US" dirty="0" smtClean="0"/>
                        <a:t>45</a:t>
                      </a:r>
                      <a:endParaRPr lang="en-US" dirty="0"/>
                    </a:p>
                  </a:txBody>
                  <a:tcPr/>
                </a:tc>
                <a:tc>
                  <a:txBody>
                    <a:bodyPr/>
                    <a:lstStyle/>
                    <a:p>
                      <a:endParaRPr lang="en-US" dirty="0"/>
                    </a:p>
                  </a:txBody>
                  <a:tcPr/>
                </a:tc>
              </a:tr>
              <a:tr h="435785">
                <a:tc>
                  <a:txBody>
                    <a:bodyPr/>
                    <a:lstStyle/>
                    <a:p>
                      <a:r>
                        <a:rPr lang="en-US" dirty="0" smtClean="0"/>
                        <a:t>20</a:t>
                      </a:r>
                      <a:endParaRPr lang="en-US" dirty="0"/>
                    </a:p>
                  </a:txBody>
                  <a:tcPr/>
                </a:tc>
                <a:tc>
                  <a:txBody>
                    <a:bodyPr/>
                    <a:lstStyle/>
                    <a:p>
                      <a:endParaRPr lang="en-US"/>
                    </a:p>
                  </a:txBody>
                  <a:tcPr/>
                </a:tc>
                <a:tc>
                  <a:txBody>
                    <a:bodyPr/>
                    <a:lstStyle/>
                    <a:p>
                      <a:r>
                        <a:rPr lang="en-US" dirty="0" smtClean="0"/>
                        <a:t>30</a:t>
                      </a:r>
                      <a:endParaRPr lang="en-US" dirty="0"/>
                    </a:p>
                  </a:txBody>
                  <a:tcPr/>
                </a:tc>
                <a:tc>
                  <a:txBody>
                    <a:bodyPr/>
                    <a:lstStyle/>
                    <a:p>
                      <a:endParaRPr lang="en-US" dirty="0"/>
                    </a:p>
                  </a:txBody>
                  <a:tcPr/>
                </a:tc>
              </a:tr>
              <a:tr h="435785">
                <a:tc>
                  <a:txBody>
                    <a:bodyPr/>
                    <a:lstStyle/>
                    <a:p>
                      <a:r>
                        <a:rPr lang="en-US" dirty="0" smtClean="0"/>
                        <a:t>80</a:t>
                      </a:r>
                      <a:endParaRPr lang="en-US" dirty="0"/>
                    </a:p>
                  </a:txBody>
                  <a:tcPr/>
                </a:tc>
                <a:tc>
                  <a:txBody>
                    <a:bodyPr/>
                    <a:lstStyle/>
                    <a:p>
                      <a:endParaRPr lang="en-US"/>
                    </a:p>
                  </a:txBody>
                  <a:tcPr/>
                </a:tc>
                <a:tc>
                  <a:txBody>
                    <a:bodyPr/>
                    <a:lstStyle/>
                    <a:p>
                      <a:r>
                        <a:rPr lang="en-US" dirty="0" smtClean="0"/>
                        <a:t>85</a:t>
                      </a:r>
                      <a:endParaRPr lang="en-US" dirty="0"/>
                    </a:p>
                  </a:txBody>
                  <a:tcPr/>
                </a:tc>
                <a:tc>
                  <a:txBody>
                    <a:bodyPr/>
                    <a:lstStyle/>
                    <a:p>
                      <a:endParaRPr lang="en-US" dirty="0"/>
                    </a:p>
                  </a:txBody>
                  <a:tcPr/>
                </a:tc>
              </a:tr>
              <a:tr h="435785">
                <a:tc>
                  <a:txBody>
                    <a:bodyPr/>
                    <a:lstStyle/>
                    <a:p>
                      <a:r>
                        <a:rPr lang="en-US" dirty="0" smtClean="0"/>
                        <a:t>55</a:t>
                      </a:r>
                      <a:endParaRPr lang="en-US" dirty="0"/>
                    </a:p>
                  </a:txBody>
                  <a:tcPr/>
                </a:tc>
                <a:tc>
                  <a:txBody>
                    <a:bodyPr/>
                    <a:lstStyle/>
                    <a:p>
                      <a:endParaRPr lang="en-US"/>
                    </a:p>
                  </a:txBody>
                  <a:tcPr/>
                </a:tc>
                <a:tc>
                  <a:txBody>
                    <a:bodyPr/>
                    <a:lstStyle/>
                    <a:p>
                      <a:r>
                        <a:rPr lang="en-US" dirty="0" smtClean="0"/>
                        <a:t>65</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848174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b="1" dirty="0"/>
              <a:t>Null Hypothesis:</a:t>
            </a:r>
            <a:r>
              <a:rPr lang="en-US" dirty="0"/>
              <a:t> There is no difference between the current account holders and savings account holders in the perceived satisfaction level.</a:t>
            </a:r>
          </a:p>
          <a:p>
            <a:r>
              <a:rPr lang="en-US" b="1" dirty="0"/>
              <a:t>alternative Hypothesis: </a:t>
            </a:r>
            <a:r>
              <a:rPr lang="en-US" dirty="0"/>
              <a:t>There is difference between the current account holders and savings account holders in the perceived satisfaction level</a:t>
            </a:r>
            <a:r>
              <a:rPr lang="en-US" dirty="0" smtClean="0"/>
              <a:t>.</a:t>
            </a:r>
          </a:p>
          <a:p>
            <a:r>
              <a:rPr lang="en-US" dirty="0" smtClean="0"/>
              <a:t>Level of significance: 0.05</a:t>
            </a:r>
          </a:p>
          <a:p>
            <a:r>
              <a:rPr lang="en-US" dirty="0" smtClean="0"/>
              <a:t>Test statistic:</a:t>
            </a:r>
            <a:endParaRPr lang="en-US" dirty="0"/>
          </a:p>
          <a:p>
            <a:endParaRPr lang="en-US" dirty="0"/>
          </a:p>
        </p:txBody>
      </p:sp>
    </p:spTree>
    <p:extLst>
      <p:ext uri="{BB962C8B-B14F-4D97-AF65-F5344CB8AC3E}">
        <p14:creationId xmlns:p14="http://schemas.microsoft.com/office/powerpoint/2010/main" val="4171056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sz="3600" dirty="0" smtClean="0"/>
                  <a:t>  Test statistic:      T=</a:t>
                </a:r>
                <a14:m>
                  <m:oMath xmlns:m="http://schemas.openxmlformats.org/officeDocument/2006/math">
                    <m:f>
                      <m:fPr>
                        <m:ctrlPr>
                          <a:rPr lang="en-US" sz="3600" i="1" smtClean="0">
                            <a:latin typeface="Cambria Math" panose="02040503050406030204" pitchFamily="18" charset="0"/>
                          </a:rPr>
                        </m:ctrlPr>
                      </m:fPr>
                      <m:num>
                        <m:d>
                          <m:dPr>
                            <m:ctrlPr>
                              <a:rPr lang="en-US" sz="3600" i="1" smtClean="0">
                                <a:latin typeface="Cambria Math" panose="02040503050406030204" pitchFamily="18" charset="0"/>
                              </a:rPr>
                            </m:ctrlPr>
                          </m:dPr>
                          <m:e>
                            <m:f>
                              <m:fPr>
                                <m:ctrlPr>
                                  <a:rPr lang="en-US" sz="3600" i="1" smtClean="0">
                                    <a:latin typeface="Cambria Math" panose="02040503050406030204" pitchFamily="18" charset="0"/>
                                  </a:rPr>
                                </m:ctrlPr>
                              </m:fPr>
                              <m:num>
                                <m:r>
                                  <a:rPr lang="en-US" sz="3600" b="0" i="1" smtClean="0">
                                    <a:latin typeface="Cambria Math" panose="02040503050406030204" pitchFamily="18" charset="0"/>
                                  </a:rPr>
                                  <m:t>𝐴</m:t>
                                </m:r>
                              </m:num>
                              <m:den>
                                <m:r>
                                  <a:rPr lang="en-US" sz="3600" b="0" i="1" smtClean="0">
                                    <a:latin typeface="Cambria Math" panose="02040503050406030204" pitchFamily="18" charset="0"/>
                                  </a:rPr>
                                  <m:t>𝑛</m:t>
                                </m:r>
                                <m:r>
                                  <a:rPr lang="en-US" sz="3600" b="0" i="1" smtClean="0">
                                    <a:latin typeface="Cambria Math" panose="02040503050406030204" pitchFamily="18" charset="0"/>
                                  </a:rPr>
                                  <m:t>1</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𝐵</m:t>
                                </m:r>
                              </m:num>
                              <m:den>
                                <m:r>
                                  <a:rPr lang="en-US" sz="3600" b="0" i="1" smtClean="0">
                                    <a:latin typeface="Cambria Math" panose="02040503050406030204" pitchFamily="18" charset="0"/>
                                  </a:rPr>
                                  <m:t>𝑛</m:t>
                                </m:r>
                                <m:r>
                                  <a:rPr lang="en-US" sz="3600" b="0" i="1" smtClean="0">
                                    <a:latin typeface="Cambria Math" panose="02040503050406030204" pitchFamily="18" charset="0"/>
                                  </a:rPr>
                                  <m:t>2</m:t>
                                </m:r>
                              </m:den>
                            </m:f>
                          </m:e>
                        </m:d>
                      </m:num>
                      <m:den>
                        <m:rad>
                          <m:radPr>
                            <m:degHide m:val="on"/>
                            <m:ctrlPr>
                              <a:rPr lang="en-US" sz="3600" i="1" smtClean="0">
                                <a:latin typeface="Cambria Math" panose="02040503050406030204" pitchFamily="18" charset="0"/>
                              </a:rPr>
                            </m:ctrlPr>
                          </m:radPr>
                          <m:deg/>
                          <m:e>
                            <m:r>
                              <a:rPr lang="en-US" sz="3600" b="0" i="1" smtClean="0">
                                <a:latin typeface="Cambria Math" panose="02040503050406030204" pitchFamily="18" charset="0"/>
                              </a:rPr>
                              <m:t>𝑝</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1−</m:t>
                                </m:r>
                                <m:r>
                                  <a:rPr lang="en-US" sz="3600" b="0" i="1" smtClean="0">
                                    <a:latin typeface="Cambria Math" panose="02040503050406030204" pitchFamily="18" charset="0"/>
                                  </a:rPr>
                                  <m:t>𝑝</m:t>
                                </m:r>
                              </m:e>
                            </m:d>
                            <m:d>
                              <m:dPr>
                                <m:ctrlPr>
                                  <a:rPr lang="en-US" sz="3600" b="0" i="1" smtClean="0">
                                    <a:latin typeface="Cambria Math" panose="02040503050406030204" pitchFamily="18" charset="0"/>
                                  </a:rPr>
                                </m:ctrlPr>
                              </m:dPr>
                              <m:e>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𝑛</m:t>
                                    </m:r>
                                    <m:r>
                                      <a:rPr lang="en-US" sz="3600" b="0" i="1" smtClean="0">
                                        <a:latin typeface="Cambria Math" panose="02040503050406030204" pitchFamily="18" charset="0"/>
                                      </a:rPr>
                                      <m:t>1</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𝑛</m:t>
                                    </m:r>
                                    <m:r>
                                      <a:rPr lang="en-US" sz="3600" b="0" i="1" smtClean="0">
                                        <a:latin typeface="Cambria Math" panose="02040503050406030204" pitchFamily="18" charset="0"/>
                                      </a:rPr>
                                      <m:t>2</m:t>
                                    </m:r>
                                  </m:den>
                                </m:f>
                              </m:e>
                            </m:d>
                          </m:e>
                        </m:rad>
                      </m:den>
                    </m:f>
                  </m:oMath>
                </a14:m>
                <a:endParaRPr lang="en-US" sz="3600" dirty="0" smtClean="0"/>
              </a:p>
              <a:p>
                <a:pPr marL="0" indent="0">
                  <a:buNone/>
                </a:pPr>
                <a:r>
                  <a:rPr lang="en-US" dirty="0" smtClean="0"/>
                  <a:t>Where  </a:t>
                </a:r>
              </a:p>
              <a:p>
                <a:pPr marL="0" indent="0">
                  <a:buNone/>
                </a:pPr>
                <a:r>
                  <a:rPr lang="en-US" dirty="0"/>
                  <a:t> </a:t>
                </a:r>
                <a:r>
                  <a:rPr lang="en-US" dirty="0" smtClean="0"/>
                  <a:t>                                                P=</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num>
                      <m:den>
                        <m:r>
                          <a:rPr lang="en-US" b="0" i="1" smtClean="0">
                            <a:latin typeface="Cambria Math" panose="02040503050406030204" pitchFamily="18" charset="0"/>
                          </a:rPr>
                          <m:t>𝑁</m:t>
                        </m:r>
                      </m:den>
                    </m:f>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160"/>
                </a:stretch>
              </a:blipFill>
            </p:spPr>
            <p:txBody>
              <a:bodyPr/>
              <a:lstStyle/>
              <a:p>
                <a:r>
                  <a:rPr lang="en-US">
                    <a:noFill/>
                  </a:rPr>
                  <a:t> </a:t>
                </a:r>
              </a:p>
            </p:txBody>
          </p:sp>
        </mc:Fallback>
      </mc:AlternateContent>
    </p:spTree>
    <p:extLst>
      <p:ext uri="{BB962C8B-B14F-4D97-AF65-F5344CB8AC3E}">
        <p14:creationId xmlns:p14="http://schemas.microsoft.com/office/powerpoint/2010/main" val="386422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30152770"/>
              </p:ext>
            </p:extLst>
          </p:nvPr>
        </p:nvGraphicFramePr>
        <p:xfrm>
          <a:off x="930729" y="0"/>
          <a:ext cx="11261272" cy="6832701"/>
        </p:xfrm>
        <a:graphic>
          <a:graphicData uri="http://schemas.openxmlformats.org/drawingml/2006/table">
            <a:tbl>
              <a:tblPr/>
              <a:tblGrid>
                <a:gridCol w="3246234"/>
                <a:gridCol w="1183202"/>
                <a:gridCol w="4520458"/>
                <a:gridCol w="2311378"/>
              </a:tblGrid>
              <a:tr h="402097">
                <a:tc>
                  <a:txBody>
                    <a:bodyPr/>
                    <a:lstStyle/>
                    <a:p>
                      <a:r>
                        <a:rPr lang="en-US" sz="2000" dirty="0" smtClean="0"/>
                        <a:t>descending </a:t>
                      </a:r>
                      <a:r>
                        <a:rPr lang="en-US" sz="2000" dirty="0"/>
                        <a:t>Order</a:t>
                      </a:r>
                    </a:p>
                  </a:txBody>
                  <a:tcPr marL="29804" marR="29804" marT="14902" marB="14902">
                    <a:lnL>
                      <a:noFill/>
                    </a:lnL>
                    <a:lnR>
                      <a:noFill/>
                    </a:lnR>
                    <a:lnT>
                      <a:noFill/>
                    </a:lnT>
                    <a:lnB>
                      <a:noFill/>
                    </a:lnB>
                  </a:tcPr>
                </a:tc>
                <a:tc>
                  <a:txBody>
                    <a:bodyPr/>
                    <a:lstStyle/>
                    <a:p>
                      <a:r>
                        <a:rPr lang="en-US" sz="2000" dirty="0"/>
                        <a:t>Rank</a:t>
                      </a:r>
                    </a:p>
                  </a:txBody>
                  <a:tcPr marL="29804" marR="29804" marT="14902" marB="14902">
                    <a:lnL>
                      <a:noFill/>
                    </a:lnL>
                    <a:lnR>
                      <a:noFill/>
                    </a:lnR>
                    <a:lnT>
                      <a:noFill/>
                    </a:lnT>
                    <a:lnB>
                      <a:noFill/>
                    </a:lnB>
                  </a:tcPr>
                </a:tc>
                <a:tc>
                  <a:txBody>
                    <a:bodyPr/>
                    <a:lstStyle/>
                    <a:p>
                      <a:r>
                        <a:rPr lang="en-US" sz="2000"/>
                        <a:t>Descending Order</a:t>
                      </a:r>
                    </a:p>
                  </a:txBody>
                  <a:tcPr marL="29804" marR="29804" marT="14902" marB="14902">
                    <a:lnL>
                      <a:noFill/>
                    </a:lnL>
                    <a:lnR>
                      <a:noFill/>
                    </a:lnR>
                    <a:lnT>
                      <a:noFill/>
                    </a:lnT>
                    <a:lnB>
                      <a:noFill/>
                    </a:lnB>
                  </a:tcPr>
                </a:tc>
                <a:tc>
                  <a:txBody>
                    <a:bodyPr/>
                    <a:lstStyle/>
                    <a:p>
                      <a:r>
                        <a:rPr lang="en-US" sz="2000"/>
                        <a:t>Rank</a:t>
                      </a:r>
                    </a:p>
                  </a:txBody>
                  <a:tcPr marL="29804" marR="29804" marT="14902" marB="14902">
                    <a:lnL>
                      <a:noFill/>
                    </a:lnL>
                    <a:lnR>
                      <a:noFill/>
                    </a:lnR>
                    <a:lnT>
                      <a:noFill/>
                    </a:lnT>
                    <a:lnB>
                      <a:noFill/>
                    </a:lnB>
                  </a:tcPr>
                </a:tc>
              </a:tr>
              <a:tr h="6227303">
                <a:tc>
                  <a:txBody>
                    <a:bodyPr/>
                    <a:lstStyle/>
                    <a:p>
                      <a:r>
                        <a:rPr lang="en-US" sz="2000" dirty="0"/>
                        <a:t>86</a:t>
                      </a:r>
                      <a:br>
                        <a:rPr lang="en-US" sz="2000" dirty="0"/>
                      </a:br>
                      <a:r>
                        <a:rPr lang="en-US" sz="2000" dirty="0"/>
                        <a:t>85</a:t>
                      </a:r>
                      <a:br>
                        <a:rPr lang="en-US" sz="2000" dirty="0"/>
                      </a:br>
                      <a:r>
                        <a:rPr lang="en-US" sz="2000" dirty="0"/>
                        <a:t>85</a:t>
                      </a:r>
                      <a:br>
                        <a:rPr lang="en-US" sz="2000" dirty="0"/>
                      </a:br>
                      <a:r>
                        <a:rPr lang="en-US" sz="2000" dirty="0"/>
                        <a:t>80</a:t>
                      </a:r>
                      <a:br>
                        <a:rPr lang="en-US" sz="2000" dirty="0"/>
                      </a:br>
                      <a:r>
                        <a:rPr lang="en-US" sz="2000" dirty="0"/>
                        <a:t>80</a:t>
                      </a:r>
                      <a:br>
                        <a:rPr lang="en-US" sz="2000" dirty="0"/>
                      </a:br>
                      <a:r>
                        <a:rPr lang="en-US" sz="2000" dirty="0"/>
                        <a:t>80</a:t>
                      </a:r>
                      <a:br>
                        <a:rPr lang="en-US" sz="2000" dirty="0"/>
                      </a:br>
                      <a:r>
                        <a:rPr lang="en-US" sz="2000" dirty="0"/>
                        <a:t>80</a:t>
                      </a:r>
                      <a:br>
                        <a:rPr lang="en-US" sz="2000" dirty="0"/>
                      </a:br>
                      <a:r>
                        <a:rPr lang="en-US" sz="2000" dirty="0"/>
                        <a:t>79</a:t>
                      </a:r>
                      <a:br>
                        <a:rPr lang="en-US" sz="2000" dirty="0"/>
                      </a:br>
                      <a:r>
                        <a:rPr lang="en-US" sz="2000" dirty="0"/>
                        <a:t>75</a:t>
                      </a:r>
                      <a:br>
                        <a:rPr lang="en-US" sz="2000" dirty="0"/>
                      </a:br>
                      <a:r>
                        <a:rPr lang="en-US" sz="2000" dirty="0"/>
                        <a:t>75</a:t>
                      </a:r>
                      <a:br>
                        <a:rPr lang="en-US" sz="2000" dirty="0"/>
                      </a:br>
                      <a:r>
                        <a:rPr lang="en-US" sz="2000" dirty="0"/>
                        <a:t>75</a:t>
                      </a:r>
                      <a:br>
                        <a:rPr lang="en-US" sz="2000" dirty="0"/>
                      </a:br>
                      <a:r>
                        <a:rPr lang="en-US" sz="2000" dirty="0"/>
                        <a:t>75</a:t>
                      </a:r>
                      <a:br>
                        <a:rPr lang="en-US" sz="2000" dirty="0"/>
                      </a:br>
                      <a:r>
                        <a:rPr lang="en-US" sz="2000" dirty="0"/>
                        <a:t>73</a:t>
                      </a:r>
                      <a:br>
                        <a:rPr lang="en-US" sz="2000" dirty="0"/>
                      </a:br>
                      <a:r>
                        <a:rPr lang="en-US" sz="2000" dirty="0"/>
                        <a:t>70</a:t>
                      </a:r>
                      <a:br>
                        <a:rPr lang="en-US" sz="2000" dirty="0"/>
                      </a:br>
                      <a:r>
                        <a:rPr lang="en-US" sz="2000" dirty="0"/>
                        <a:t>70</a:t>
                      </a:r>
                      <a:br>
                        <a:rPr lang="en-US" sz="2000" dirty="0"/>
                      </a:br>
                      <a:r>
                        <a:rPr lang="en-US" sz="2000" dirty="0"/>
                        <a:t>65</a:t>
                      </a:r>
                      <a:br>
                        <a:rPr lang="en-US" sz="2000" dirty="0"/>
                      </a:br>
                      <a:r>
                        <a:rPr lang="en-US" sz="2000" dirty="0"/>
                        <a:t>65</a:t>
                      </a:r>
                      <a:br>
                        <a:rPr lang="en-US" sz="2000" dirty="0"/>
                      </a:br>
                      <a:r>
                        <a:rPr lang="en-US" sz="2000" dirty="0"/>
                        <a:t>65</a:t>
                      </a:r>
                      <a:br>
                        <a:rPr lang="en-US" sz="2000" dirty="0"/>
                      </a:br>
                      <a:r>
                        <a:rPr lang="en-US" sz="2000" dirty="0"/>
                        <a:t>63</a:t>
                      </a:r>
                      <a:br>
                        <a:rPr lang="en-US" sz="2000" dirty="0"/>
                      </a:br>
                      <a:r>
                        <a:rPr lang="en-US" sz="2000" dirty="0"/>
                        <a:t>62</a:t>
                      </a:r>
                    </a:p>
                  </a:txBody>
                  <a:tcPr marL="29804" marR="29804" marT="14902" marB="14902">
                    <a:lnL>
                      <a:noFill/>
                    </a:lnL>
                    <a:lnR>
                      <a:noFill/>
                    </a:lnR>
                    <a:lnT>
                      <a:noFill/>
                    </a:lnT>
                    <a:lnB>
                      <a:noFill/>
                    </a:lnB>
                  </a:tcPr>
                </a:tc>
                <a:tc>
                  <a:txBody>
                    <a:bodyPr/>
                    <a:lstStyle/>
                    <a:p>
                      <a:r>
                        <a:rPr lang="en-US" sz="2000" dirty="0"/>
                        <a:t>1</a:t>
                      </a:r>
                      <a:br>
                        <a:rPr lang="en-US" sz="2000" dirty="0"/>
                      </a:br>
                      <a:r>
                        <a:rPr lang="en-US" sz="2000" dirty="0"/>
                        <a:t>2.5</a:t>
                      </a:r>
                      <a:br>
                        <a:rPr lang="en-US" sz="2000" dirty="0"/>
                      </a:br>
                      <a:r>
                        <a:rPr lang="en-US" sz="2000" dirty="0"/>
                        <a:t>2.5</a:t>
                      </a:r>
                      <a:br>
                        <a:rPr lang="en-US" sz="2000" dirty="0"/>
                      </a:br>
                      <a:r>
                        <a:rPr lang="en-US" sz="2000" dirty="0"/>
                        <a:t>5.5</a:t>
                      </a:r>
                      <a:br>
                        <a:rPr lang="en-US" sz="2000" dirty="0"/>
                      </a:br>
                      <a:r>
                        <a:rPr lang="en-US" sz="2000" dirty="0"/>
                        <a:t>5.5</a:t>
                      </a:r>
                      <a:br>
                        <a:rPr lang="en-US" sz="2000" dirty="0"/>
                      </a:br>
                      <a:r>
                        <a:rPr lang="en-US" sz="2000" dirty="0"/>
                        <a:t>5.5</a:t>
                      </a:r>
                      <a:br>
                        <a:rPr lang="en-US" sz="2000" dirty="0"/>
                      </a:br>
                      <a:r>
                        <a:rPr lang="en-US" sz="2000" dirty="0"/>
                        <a:t>5.5</a:t>
                      </a:r>
                      <a:br>
                        <a:rPr lang="en-US" sz="2000" dirty="0"/>
                      </a:br>
                      <a:r>
                        <a:rPr lang="en-US" sz="2000" dirty="0"/>
                        <a:t>8</a:t>
                      </a:r>
                      <a:br>
                        <a:rPr lang="en-US" sz="2000" dirty="0"/>
                      </a:br>
                      <a:r>
                        <a:rPr lang="en-US" sz="2000" dirty="0"/>
                        <a:t>10.5</a:t>
                      </a:r>
                      <a:br>
                        <a:rPr lang="en-US" sz="2000" dirty="0"/>
                      </a:br>
                      <a:r>
                        <a:rPr lang="en-US" sz="2000" dirty="0"/>
                        <a:t>10.5</a:t>
                      </a:r>
                      <a:br>
                        <a:rPr lang="en-US" sz="2000" dirty="0"/>
                      </a:br>
                      <a:r>
                        <a:rPr lang="en-US" sz="2000" dirty="0"/>
                        <a:t>10.5</a:t>
                      </a:r>
                      <a:br>
                        <a:rPr lang="en-US" sz="2000" dirty="0"/>
                      </a:br>
                      <a:r>
                        <a:rPr lang="en-US" sz="2000" dirty="0"/>
                        <a:t>10.5</a:t>
                      </a:r>
                      <a:br>
                        <a:rPr lang="en-US" sz="2000" dirty="0"/>
                      </a:br>
                      <a:r>
                        <a:rPr lang="en-US" sz="2000" dirty="0"/>
                        <a:t>13</a:t>
                      </a:r>
                      <a:br>
                        <a:rPr lang="en-US" sz="2000" dirty="0"/>
                      </a:br>
                      <a:r>
                        <a:rPr lang="en-US" sz="2000" dirty="0"/>
                        <a:t>14.5</a:t>
                      </a:r>
                      <a:br>
                        <a:rPr lang="en-US" sz="2000" dirty="0"/>
                      </a:br>
                      <a:r>
                        <a:rPr lang="en-US" sz="2000" dirty="0"/>
                        <a:t>14.5</a:t>
                      </a:r>
                      <a:br>
                        <a:rPr lang="en-US" sz="2000" dirty="0"/>
                      </a:br>
                      <a:r>
                        <a:rPr lang="en-US" sz="2000" dirty="0"/>
                        <a:t>17</a:t>
                      </a:r>
                      <a:br>
                        <a:rPr lang="en-US" sz="2000" dirty="0"/>
                      </a:br>
                      <a:r>
                        <a:rPr lang="en-US" sz="2000" dirty="0"/>
                        <a:t>17</a:t>
                      </a:r>
                      <a:br>
                        <a:rPr lang="en-US" sz="2000" dirty="0"/>
                      </a:br>
                      <a:r>
                        <a:rPr lang="en-US" sz="2000" dirty="0"/>
                        <a:t>17</a:t>
                      </a:r>
                      <a:br>
                        <a:rPr lang="en-US" sz="2000" dirty="0"/>
                      </a:br>
                      <a:r>
                        <a:rPr lang="en-US" sz="2000" dirty="0"/>
                        <a:t>19</a:t>
                      </a:r>
                      <a:br>
                        <a:rPr lang="en-US" sz="2000" dirty="0"/>
                      </a:br>
                      <a:r>
                        <a:rPr lang="en-US" sz="2000" dirty="0"/>
                        <a:t>20</a:t>
                      </a:r>
                    </a:p>
                  </a:txBody>
                  <a:tcPr marL="29804" marR="29804" marT="14902" marB="14902">
                    <a:lnL>
                      <a:noFill/>
                    </a:lnL>
                    <a:lnR>
                      <a:noFill/>
                    </a:lnR>
                    <a:lnT>
                      <a:noFill/>
                    </a:lnT>
                    <a:lnB>
                      <a:noFill/>
                    </a:lnB>
                  </a:tcPr>
                </a:tc>
                <a:tc>
                  <a:txBody>
                    <a:bodyPr/>
                    <a:lstStyle/>
                    <a:p>
                      <a:r>
                        <a:rPr lang="en-US" sz="2000" dirty="0"/>
                        <a:t>61</a:t>
                      </a:r>
                      <a:br>
                        <a:rPr lang="en-US" sz="2000" dirty="0"/>
                      </a:br>
                      <a:r>
                        <a:rPr lang="en-US" sz="2000" dirty="0"/>
                        <a:t>60</a:t>
                      </a:r>
                      <a:br>
                        <a:rPr lang="en-US" sz="2000" dirty="0"/>
                      </a:br>
                      <a:r>
                        <a:rPr lang="en-US" sz="2000" dirty="0"/>
                        <a:t>55</a:t>
                      </a:r>
                      <a:br>
                        <a:rPr lang="en-US" sz="2000" dirty="0"/>
                      </a:br>
                      <a:r>
                        <a:rPr lang="en-US" sz="2000" dirty="0"/>
                        <a:t>55</a:t>
                      </a:r>
                      <a:br>
                        <a:rPr lang="en-US" sz="2000" dirty="0"/>
                      </a:br>
                      <a:r>
                        <a:rPr lang="en-US" sz="2000" dirty="0"/>
                        <a:t>55</a:t>
                      </a:r>
                      <a:br>
                        <a:rPr lang="en-US" sz="2000" dirty="0"/>
                      </a:br>
                      <a:r>
                        <a:rPr lang="en-US" sz="2000" dirty="0"/>
                        <a:t>55</a:t>
                      </a:r>
                      <a:br>
                        <a:rPr lang="en-US" sz="2000" dirty="0"/>
                      </a:br>
                      <a:r>
                        <a:rPr lang="en-US" sz="2000" dirty="0"/>
                        <a:t>50</a:t>
                      </a:r>
                      <a:br>
                        <a:rPr lang="en-US" sz="2000" dirty="0"/>
                      </a:br>
                      <a:r>
                        <a:rPr lang="en-US" sz="2000" dirty="0"/>
                        <a:t>50</a:t>
                      </a:r>
                      <a:br>
                        <a:rPr lang="en-US" sz="2000" dirty="0"/>
                      </a:br>
                      <a:r>
                        <a:rPr lang="en-US" sz="2000" dirty="0"/>
                        <a:t>50</a:t>
                      </a:r>
                      <a:br>
                        <a:rPr lang="en-US" sz="2000" dirty="0"/>
                      </a:br>
                      <a:r>
                        <a:rPr lang="en-US" sz="2000" dirty="0"/>
                        <a:t>50</a:t>
                      </a:r>
                      <a:br>
                        <a:rPr lang="en-US" sz="2000" dirty="0"/>
                      </a:br>
                      <a:r>
                        <a:rPr lang="en-US" sz="2000" dirty="0"/>
                        <a:t>50</a:t>
                      </a:r>
                      <a:br>
                        <a:rPr lang="en-US" sz="2000" dirty="0"/>
                      </a:br>
                      <a:r>
                        <a:rPr lang="en-US" sz="2000" dirty="0"/>
                        <a:t>50</a:t>
                      </a:r>
                      <a:br>
                        <a:rPr lang="en-US" sz="2000" dirty="0"/>
                      </a:br>
                      <a:r>
                        <a:rPr lang="en-US" sz="2000" dirty="0"/>
                        <a:t>50</a:t>
                      </a:r>
                      <a:br>
                        <a:rPr lang="en-US" sz="2000" dirty="0"/>
                      </a:br>
                      <a:r>
                        <a:rPr lang="en-US" sz="2000" dirty="0"/>
                        <a:t>45</a:t>
                      </a:r>
                      <a:br>
                        <a:rPr lang="en-US" sz="2000" dirty="0"/>
                      </a:br>
                      <a:r>
                        <a:rPr lang="en-US" sz="2000" dirty="0"/>
                        <a:t>40</a:t>
                      </a:r>
                      <a:br>
                        <a:rPr lang="en-US" sz="2000" dirty="0"/>
                      </a:br>
                      <a:r>
                        <a:rPr lang="en-US" sz="2000" dirty="0"/>
                        <a:t>40</a:t>
                      </a:r>
                      <a:br>
                        <a:rPr lang="en-US" sz="2000" dirty="0"/>
                      </a:br>
                      <a:r>
                        <a:rPr lang="en-US" sz="2000" dirty="0"/>
                        <a:t>38</a:t>
                      </a:r>
                      <a:br>
                        <a:rPr lang="en-US" sz="2000" dirty="0"/>
                      </a:br>
                      <a:r>
                        <a:rPr lang="en-US" sz="2000" dirty="0"/>
                        <a:t>30</a:t>
                      </a:r>
                      <a:br>
                        <a:rPr lang="en-US" sz="2000" dirty="0"/>
                      </a:br>
                      <a:r>
                        <a:rPr lang="en-US" sz="2000" dirty="0"/>
                        <a:t>30</a:t>
                      </a:r>
                      <a:br>
                        <a:rPr lang="en-US" sz="2000" dirty="0"/>
                      </a:br>
                      <a:r>
                        <a:rPr lang="en-US" sz="2000" dirty="0"/>
                        <a:t>20</a:t>
                      </a:r>
                      <a:br>
                        <a:rPr lang="en-US" sz="2000" dirty="0"/>
                      </a:br>
                      <a:endParaRPr lang="en-US" sz="2000" dirty="0"/>
                    </a:p>
                  </a:txBody>
                  <a:tcPr marL="29804" marR="29804" marT="14902" marB="14902">
                    <a:lnL>
                      <a:noFill/>
                    </a:lnL>
                    <a:lnR>
                      <a:noFill/>
                    </a:lnR>
                    <a:lnT>
                      <a:noFill/>
                    </a:lnT>
                    <a:lnB>
                      <a:noFill/>
                    </a:lnB>
                  </a:tcPr>
                </a:tc>
                <a:tc>
                  <a:txBody>
                    <a:bodyPr/>
                    <a:lstStyle/>
                    <a:p>
                      <a:r>
                        <a:rPr lang="en-US" sz="2000" dirty="0"/>
                        <a:t>21</a:t>
                      </a:r>
                      <a:br>
                        <a:rPr lang="en-US" sz="2000" dirty="0"/>
                      </a:br>
                      <a:r>
                        <a:rPr lang="en-US" sz="2000" dirty="0"/>
                        <a:t>22</a:t>
                      </a:r>
                      <a:br>
                        <a:rPr lang="en-US" sz="2000" dirty="0"/>
                      </a:br>
                      <a:r>
                        <a:rPr lang="en-US" sz="2000" dirty="0"/>
                        <a:t>24.5</a:t>
                      </a:r>
                      <a:br>
                        <a:rPr lang="en-US" sz="2000" dirty="0"/>
                      </a:br>
                      <a:r>
                        <a:rPr lang="en-US" sz="2000" dirty="0"/>
                        <a:t>24.5</a:t>
                      </a:r>
                      <a:br>
                        <a:rPr lang="en-US" sz="2000" dirty="0"/>
                      </a:br>
                      <a:r>
                        <a:rPr lang="en-US" sz="2000" dirty="0"/>
                        <a:t>24.5</a:t>
                      </a:r>
                      <a:br>
                        <a:rPr lang="en-US" sz="2000" dirty="0"/>
                      </a:br>
                      <a:r>
                        <a:rPr lang="en-US" sz="2000" dirty="0"/>
                        <a:t>24.5</a:t>
                      </a:r>
                      <a:br>
                        <a:rPr lang="en-US" sz="2000" dirty="0"/>
                      </a:br>
                      <a:r>
                        <a:rPr lang="en-US" sz="2000" dirty="0"/>
                        <a:t>30</a:t>
                      </a:r>
                      <a:br>
                        <a:rPr lang="en-US" sz="2000" dirty="0"/>
                      </a:br>
                      <a:r>
                        <a:rPr lang="en-US" sz="2000" dirty="0"/>
                        <a:t>30</a:t>
                      </a:r>
                      <a:br>
                        <a:rPr lang="en-US" sz="2000" dirty="0"/>
                      </a:br>
                      <a:r>
                        <a:rPr lang="en-US" sz="2000" dirty="0"/>
                        <a:t>30</a:t>
                      </a:r>
                      <a:br>
                        <a:rPr lang="en-US" sz="2000" dirty="0"/>
                      </a:br>
                      <a:r>
                        <a:rPr lang="en-US" sz="2000" dirty="0"/>
                        <a:t>30</a:t>
                      </a:r>
                      <a:br>
                        <a:rPr lang="en-US" sz="2000" dirty="0"/>
                      </a:br>
                      <a:r>
                        <a:rPr lang="en-US" sz="2000" dirty="0"/>
                        <a:t>30</a:t>
                      </a:r>
                      <a:br>
                        <a:rPr lang="en-US" sz="2000" dirty="0"/>
                      </a:br>
                      <a:r>
                        <a:rPr lang="en-US" sz="2000" dirty="0"/>
                        <a:t>30</a:t>
                      </a:r>
                      <a:br>
                        <a:rPr lang="en-US" sz="2000" dirty="0"/>
                      </a:br>
                      <a:r>
                        <a:rPr lang="en-US" sz="2000" dirty="0"/>
                        <a:t>30</a:t>
                      </a:r>
                      <a:br>
                        <a:rPr lang="en-US" sz="2000" dirty="0"/>
                      </a:br>
                      <a:r>
                        <a:rPr lang="en-US" sz="2000" dirty="0"/>
                        <a:t>34</a:t>
                      </a:r>
                      <a:br>
                        <a:rPr lang="en-US" sz="2000" dirty="0"/>
                      </a:br>
                      <a:r>
                        <a:rPr lang="en-US" sz="2000" dirty="0"/>
                        <a:t>35.5</a:t>
                      </a:r>
                      <a:br>
                        <a:rPr lang="en-US" sz="2000" dirty="0"/>
                      </a:br>
                      <a:r>
                        <a:rPr lang="en-US" sz="2000" dirty="0"/>
                        <a:t>35.5</a:t>
                      </a:r>
                      <a:br>
                        <a:rPr lang="en-US" sz="2000" dirty="0"/>
                      </a:br>
                      <a:r>
                        <a:rPr lang="en-US" sz="2000" dirty="0"/>
                        <a:t>37</a:t>
                      </a:r>
                      <a:br>
                        <a:rPr lang="en-US" sz="2000" dirty="0"/>
                      </a:br>
                      <a:r>
                        <a:rPr lang="en-US" sz="2000" dirty="0"/>
                        <a:t>38.5</a:t>
                      </a:r>
                      <a:br>
                        <a:rPr lang="en-US" sz="2000" dirty="0"/>
                      </a:br>
                      <a:r>
                        <a:rPr lang="en-US" sz="2000" dirty="0"/>
                        <a:t>38.5</a:t>
                      </a:r>
                      <a:br>
                        <a:rPr lang="en-US" sz="2000" dirty="0"/>
                      </a:br>
                      <a:r>
                        <a:rPr lang="en-US" sz="2000" dirty="0"/>
                        <a:t>40</a:t>
                      </a:r>
                    </a:p>
                  </a:txBody>
                  <a:tcPr marL="29804" marR="29804" marT="14902" marB="14902">
                    <a:lnL>
                      <a:noFill/>
                    </a:lnL>
                    <a:lnR>
                      <a:noFill/>
                    </a:lnR>
                    <a:lnT>
                      <a:noFill/>
                    </a:lnT>
                    <a:lnB>
                      <a:noFill/>
                    </a:lnB>
                  </a:tcPr>
                </a:tc>
              </a:tr>
            </a:tbl>
          </a:graphicData>
        </a:graphic>
      </p:graphicFrame>
    </p:spTree>
    <p:extLst>
      <p:ext uri="{BB962C8B-B14F-4D97-AF65-F5344CB8AC3E}">
        <p14:creationId xmlns:p14="http://schemas.microsoft.com/office/powerpoint/2010/main" val="31624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a:xfrm>
            <a:off x="636814" y="2285998"/>
            <a:ext cx="10891157" cy="4098473"/>
          </a:xfrm>
        </p:spPr>
        <p:txBody>
          <a:bodyPr>
            <a:normAutofit/>
          </a:bodyPr>
          <a:lstStyle/>
          <a:p>
            <a:r>
              <a:rPr lang="en-US" dirty="0" smtClean="0">
                <a:latin typeface="Times New Roman" panose="02020603050405020304" pitchFamily="18" charset="0"/>
                <a:cs typeface="Times New Roman" panose="02020603050405020304" pitchFamily="18" charset="0"/>
              </a:rPr>
              <a:t>Arrange in ascending order.</a:t>
            </a:r>
          </a:p>
          <a:p>
            <a:r>
              <a:rPr lang="en-US" dirty="0" smtClean="0">
                <a:latin typeface="Times New Roman" panose="02020603050405020304" pitchFamily="18" charset="0"/>
                <a:cs typeface="Times New Roman" panose="02020603050405020304" pitchFamily="18" charset="0"/>
              </a:rPr>
              <a:t>Find the grand median</a:t>
            </a:r>
          </a:p>
          <a:p>
            <a:r>
              <a:rPr lang="en-US" dirty="0">
                <a:latin typeface="Times New Roman" panose="02020603050405020304" pitchFamily="18" charset="0"/>
                <a:cs typeface="Times New Roman" panose="02020603050405020304" pitchFamily="18" charset="0"/>
              </a:rPr>
              <a:t>Grand median is the average of 20th and 21st observation = (62+61)/2 =</a:t>
            </a:r>
            <a:r>
              <a:rPr lang="en-US" dirty="0" smtClean="0">
                <a:latin typeface="Times New Roman" panose="02020603050405020304" pitchFamily="18" charset="0"/>
                <a:cs typeface="Times New Roman" panose="02020603050405020304" pitchFamily="18" charset="0"/>
              </a:rPr>
              <a:t>61.5. In </a:t>
            </a:r>
            <a:r>
              <a:rPr lang="en-US" dirty="0">
                <a:latin typeface="Times New Roman" panose="02020603050405020304" pitchFamily="18" charset="0"/>
                <a:cs typeface="Times New Roman" panose="02020603050405020304" pitchFamily="18" charset="0"/>
              </a:rPr>
              <a:t>the above table, average rank is taken whenever the scores are tied. The next step is to prepare a contingency table of two rows and two columns. The cells represent the number of observations that are above and below the grand median in each group. Whenever some observations in each group coincide with the median value, the accepted practice is to first count the observations that are strictly above grand median and put the rest under below grand median. In other words, below grand median in such cases would include less than or equal to grand median.</a:t>
            </a:r>
          </a:p>
        </p:txBody>
      </p:sp>
    </p:spTree>
    <p:extLst>
      <p:ext uri="{BB962C8B-B14F-4D97-AF65-F5344CB8AC3E}">
        <p14:creationId xmlns:p14="http://schemas.microsoft.com/office/powerpoint/2010/main" val="323345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8816072"/>
              </p:ext>
            </p:extLst>
          </p:nvPr>
        </p:nvGraphicFramePr>
        <p:xfrm>
          <a:off x="783771" y="2367642"/>
          <a:ext cx="10570029" cy="3937523"/>
        </p:xfrm>
        <a:graphic>
          <a:graphicData uri="http://schemas.openxmlformats.org/drawingml/2006/table">
            <a:tbl>
              <a:tblPr/>
              <a:tblGrid>
                <a:gridCol w="2325404"/>
                <a:gridCol w="2008307"/>
                <a:gridCol w="4439413"/>
                <a:gridCol w="1796905"/>
              </a:tblGrid>
              <a:tr h="1202573">
                <a:tc>
                  <a:txBody>
                    <a:bodyPr/>
                    <a:lstStyle/>
                    <a:p>
                      <a:r>
                        <a:rPr lang="en-US" sz="1600" dirty="0"/>
                        <a:t/>
                      </a:r>
                      <a:br>
                        <a:rPr lang="en-US" sz="1600" dirty="0"/>
                      </a:br>
                      <a:endParaRPr lang="en-US" sz="1600" dirty="0"/>
                    </a:p>
                  </a:txBody>
                  <a:tcPr marL="83680" marR="83680" marT="41840" marB="41840" anchor="ctr">
                    <a:lnL>
                      <a:noFill/>
                    </a:lnL>
                    <a:lnR>
                      <a:noFill/>
                    </a:lnR>
                    <a:lnT>
                      <a:noFill/>
                    </a:lnT>
                    <a:lnB>
                      <a:noFill/>
                    </a:lnB>
                  </a:tcPr>
                </a:tc>
                <a:tc>
                  <a:txBody>
                    <a:bodyPr/>
                    <a:lstStyle/>
                    <a:p>
                      <a:r>
                        <a:rPr lang="en-US" sz="2000" dirty="0" smtClean="0">
                          <a:latin typeface="Times New Roman" panose="02020603050405020304" pitchFamily="18" charset="0"/>
                          <a:cs typeface="Times New Roman" panose="02020603050405020304" pitchFamily="18" charset="0"/>
                        </a:rPr>
                        <a:t>Current Account Holders</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marL="83680" marR="83680" marT="41840" marB="41840"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Savings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Account Holders</a:t>
                      </a:r>
                    </a:p>
                    <a:p>
                      <a:endParaRPr lang="en-US" sz="2000" dirty="0"/>
                    </a:p>
                  </a:txBody>
                  <a:tcPr marL="83680" marR="83680" marT="41840" marB="41840" anchor="ctr">
                    <a:lnL>
                      <a:noFill/>
                    </a:lnL>
                    <a:lnR>
                      <a:noFill/>
                    </a:lnR>
                    <a:lnT>
                      <a:noFill/>
                    </a:lnT>
                    <a:lnB>
                      <a:noFill/>
                    </a:lnB>
                  </a:tcPr>
                </a:tc>
                <a:tc>
                  <a:txBody>
                    <a:bodyPr/>
                    <a:lstStyle/>
                    <a:p>
                      <a:r>
                        <a:rPr lang="en-US" sz="2000" dirty="0" smtClean="0"/>
                        <a:t>total</a:t>
                      </a:r>
                      <a:endParaRPr lang="en-US" sz="2000" dirty="0"/>
                    </a:p>
                  </a:txBody>
                  <a:tcPr marL="83680" marR="83680" marT="41840" marB="41840">
                    <a:lnL>
                      <a:noFill/>
                    </a:lnL>
                  </a:tcPr>
                </a:tc>
              </a:tr>
              <a:tr h="798377">
                <a:tc>
                  <a:txBody>
                    <a:bodyPr/>
                    <a:lstStyle/>
                    <a:p>
                      <a:r>
                        <a:rPr lang="en-US" sz="2000" dirty="0"/>
                        <a:t>Above Grand Median</a:t>
                      </a:r>
                    </a:p>
                  </a:txBody>
                  <a:tcPr marL="83680" marR="83680" marT="41840" marB="41840" anchor="ctr">
                    <a:lnL>
                      <a:noFill/>
                    </a:lnL>
                    <a:lnR>
                      <a:noFill/>
                    </a:lnR>
                    <a:lnT>
                      <a:noFill/>
                    </a:lnT>
                    <a:lnB>
                      <a:noFill/>
                    </a:lnB>
                  </a:tcPr>
                </a:tc>
                <a:tc>
                  <a:txBody>
                    <a:bodyPr/>
                    <a:lstStyle/>
                    <a:p>
                      <a:r>
                        <a:rPr lang="en-US" sz="2000"/>
                        <a:t>8(a)</a:t>
                      </a:r>
                    </a:p>
                  </a:txBody>
                  <a:tcPr marL="83680" marR="83680" marT="41840" marB="41840" anchor="ctr">
                    <a:lnL>
                      <a:noFill/>
                    </a:lnL>
                    <a:lnR>
                      <a:noFill/>
                    </a:lnR>
                    <a:lnT>
                      <a:noFill/>
                    </a:lnT>
                    <a:lnB>
                      <a:noFill/>
                    </a:lnB>
                  </a:tcPr>
                </a:tc>
                <a:tc>
                  <a:txBody>
                    <a:bodyPr/>
                    <a:lstStyle/>
                    <a:p>
                      <a:r>
                        <a:rPr lang="en-US" sz="2000"/>
                        <a:t>12(b)</a:t>
                      </a:r>
                    </a:p>
                  </a:txBody>
                  <a:tcPr marL="83680" marR="83680" marT="41840" marB="41840" anchor="ctr">
                    <a:lnL>
                      <a:noFill/>
                    </a:lnL>
                    <a:lnR>
                      <a:noFill/>
                    </a:lnR>
                    <a:lnT>
                      <a:noFill/>
                    </a:lnT>
                    <a:lnB>
                      <a:noFill/>
                    </a:lnB>
                  </a:tcPr>
                </a:tc>
                <a:tc>
                  <a:txBody>
                    <a:bodyPr/>
                    <a:lstStyle/>
                    <a:p>
                      <a:r>
                        <a:rPr lang="en-US" sz="2000" dirty="0"/>
                        <a:t>20(</a:t>
                      </a:r>
                      <a:r>
                        <a:rPr lang="en-US" sz="2000" dirty="0" err="1"/>
                        <a:t>a+b</a:t>
                      </a:r>
                      <a:r>
                        <a:rPr lang="en-US" sz="2000" dirty="0"/>
                        <a:t>)</a:t>
                      </a:r>
                    </a:p>
                  </a:txBody>
                  <a:tcPr marL="83680" marR="83680" marT="41840" marB="41840" anchor="ctr">
                    <a:lnL>
                      <a:noFill/>
                    </a:lnL>
                    <a:lnR>
                      <a:noFill/>
                    </a:lnR>
                    <a:lnB>
                      <a:noFill/>
                    </a:lnB>
                  </a:tcPr>
                </a:tc>
              </a:tr>
              <a:tr h="798377">
                <a:tc>
                  <a:txBody>
                    <a:bodyPr/>
                    <a:lstStyle/>
                    <a:p>
                      <a:r>
                        <a:rPr lang="en-US" sz="2000" dirty="0"/>
                        <a:t>Below Grand Median</a:t>
                      </a:r>
                    </a:p>
                  </a:txBody>
                  <a:tcPr marL="83680" marR="83680" marT="41840" marB="41840" anchor="ctr">
                    <a:lnL>
                      <a:noFill/>
                    </a:lnL>
                    <a:lnR>
                      <a:noFill/>
                    </a:lnR>
                    <a:lnT>
                      <a:noFill/>
                    </a:lnT>
                    <a:lnB>
                      <a:noFill/>
                    </a:lnB>
                  </a:tcPr>
                </a:tc>
                <a:tc>
                  <a:txBody>
                    <a:bodyPr/>
                    <a:lstStyle/>
                    <a:p>
                      <a:r>
                        <a:rPr lang="en-US" sz="2000" dirty="0"/>
                        <a:t>12(c)</a:t>
                      </a:r>
                    </a:p>
                  </a:txBody>
                  <a:tcPr marL="83680" marR="83680" marT="41840" marB="41840" anchor="ctr">
                    <a:lnL>
                      <a:noFill/>
                    </a:lnL>
                    <a:lnR>
                      <a:noFill/>
                    </a:lnR>
                    <a:lnT>
                      <a:noFill/>
                    </a:lnT>
                    <a:lnB>
                      <a:noFill/>
                    </a:lnB>
                  </a:tcPr>
                </a:tc>
                <a:tc>
                  <a:txBody>
                    <a:bodyPr/>
                    <a:lstStyle/>
                    <a:p>
                      <a:r>
                        <a:rPr lang="en-US" sz="2000"/>
                        <a:t>8(d)</a:t>
                      </a:r>
                    </a:p>
                  </a:txBody>
                  <a:tcPr marL="83680" marR="83680" marT="41840" marB="41840" anchor="ctr">
                    <a:lnL>
                      <a:noFill/>
                    </a:lnL>
                    <a:lnR>
                      <a:noFill/>
                    </a:lnR>
                    <a:lnT>
                      <a:noFill/>
                    </a:lnT>
                    <a:lnB>
                      <a:noFill/>
                    </a:lnB>
                  </a:tcPr>
                </a:tc>
                <a:tc>
                  <a:txBody>
                    <a:bodyPr/>
                    <a:lstStyle/>
                    <a:p>
                      <a:r>
                        <a:rPr lang="en-US" sz="2000" dirty="0"/>
                        <a:t>20(</a:t>
                      </a:r>
                      <a:r>
                        <a:rPr lang="en-US" sz="2000" dirty="0" err="1"/>
                        <a:t>c+d</a:t>
                      </a:r>
                      <a:r>
                        <a:rPr lang="en-US" sz="2000" dirty="0"/>
                        <a:t>)</a:t>
                      </a:r>
                    </a:p>
                  </a:txBody>
                  <a:tcPr marL="83680" marR="83680" marT="41840" marB="41840" anchor="ctr">
                    <a:lnL>
                      <a:noFill/>
                    </a:lnL>
                    <a:lnR>
                      <a:noFill/>
                    </a:lnR>
                    <a:lnT>
                      <a:noFill/>
                    </a:lnT>
                    <a:lnB>
                      <a:noFill/>
                    </a:lnB>
                  </a:tcPr>
                </a:tc>
              </a:tr>
              <a:tr h="1037889">
                <a:tc>
                  <a:txBody>
                    <a:bodyPr/>
                    <a:lstStyle/>
                    <a:p>
                      <a:r>
                        <a:rPr lang="en-US" sz="2000" dirty="0"/>
                        <a:t>Marginal Total</a:t>
                      </a:r>
                    </a:p>
                  </a:txBody>
                  <a:tcPr marL="83680" marR="83680" marT="41840" marB="41840" anchor="ctr">
                    <a:lnL>
                      <a:noFill/>
                    </a:lnL>
                    <a:lnR>
                      <a:noFill/>
                    </a:lnR>
                    <a:lnT>
                      <a:noFill/>
                    </a:lnT>
                    <a:lnB>
                      <a:noFill/>
                    </a:lnB>
                  </a:tcPr>
                </a:tc>
                <a:tc>
                  <a:txBody>
                    <a:bodyPr/>
                    <a:lstStyle/>
                    <a:p>
                      <a:r>
                        <a:rPr lang="en-US" sz="2000" dirty="0"/>
                        <a:t>20(</a:t>
                      </a:r>
                      <a:r>
                        <a:rPr lang="en-US" sz="2000" dirty="0" err="1"/>
                        <a:t>a+c</a:t>
                      </a:r>
                      <a:r>
                        <a:rPr lang="en-US" sz="2000" dirty="0"/>
                        <a:t>)</a:t>
                      </a:r>
                    </a:p>
                  </a:txBody>
                  <a:tcPr marL="83680" marR="83680" marT="41840" marB="41840" anchor="ctr">
                    <a:lnL>
                      <a:noFill/>
                    </a:lnL>
                    <a:lnR>
                      <a:noFill/>
                    </a:lnR>
                    <a:lnT>
                      <a:noFill/>
                    </a:lnT>
                    <a:lnB>
                      <a:noFill/>
                    </a:lnB>
                  </a:tcPr>
                </a:tc>
                <a:tc>
                  <a:txBody>
                    <a:bodyPr/>
                    <a:lstStyle/>
                    <a:p>
                      <a:r>
                        <a:rPr lang="en-US" sz="2000" dirty="0"/>
                        <a:t>20(</a:t>
                      </a:r>
                      <a:r>
                        <a:rPr lang="en-US" sz="2000" dirty="0" err="1"/>
                        <a:t>b+d</a:t>
                      </a:r>
                      <a:r>
                        <a:rPr lang="en-US" sz="2000" dirty="0"/>
                        <a:t>)</a:t>
                      </a:r>
                    </a:p>
                  </a:txBody>
                  <a:tcPr marL="83680" marR="83680" marT="41840" marB="41840" anchor="ctr">
                    <a:lnL>
                      <a:noFill/>
                    </a:lnL>
                    <a:lnR>
                      <a:noFill/>
                    </a:lnR>
                    <a:lnT>
                      <a:noFill/>
                    </a:lnT>
                    <a:lnB>
                      <a:noFill/>
                    </a:lnB>
                  </a:tcPr>
                </a:tc>
                <a:tc>
                  <a:txBody>
                    <a:bodyPr/>
                    <a:lstStyle/>
                    <a:p>
                      <a:r>
                        <a:rPr lang="en-US" sz="2000" dirty="0"/>
                        <a:t>40(</a:t>
                      </a:r>
                      <a:r>
                        <a:rPr lang="en-US" sz="2000" dirty="0" err="1"/>
                        <a:t>a+b+c+d</a:t>
                      </a:r>
                      <a:r>
                        <a:rPr lang="en-US" sz="2000" dirty="0"/>
                        <a:t>)= n</a:t>
                      </a:r>
                    </a:p>
                  </a:txBody>
                  <a:tcPr marL="83680" marR="83680" marT="41840" marB="41840" anchor="ctr">
                    <a:lnL>
                      <a:noFill/>
                    </a:lnL>
                    <a:lnR>
                      <a:noFill/>
                    </a:lnR>
                    <a:lnT>
                      <a:noFill/>
                    </a:lnT>
                    <a:lnB>
                      <a:noFill/>
                    </a:lnB>
                  </a:tcPr>
                </a:tc>
              </a:tr>
            </a:tbl>
          </a:graphicData>
        </a:graphic>
      </p:graphicFrame>
    </p:spTree>
    <p:extLst>
      <p:ext uri="{BB962C8B-B14F-4D97-AF65-F5344CB8AC3E}">
        <p14:creationId xmlns:p14="http://schemas.microsoft.com/office/powerpoint/2010/main" val="2023069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Statistic:</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pPr marL="0" indent="0">
                  <a:buNone/>
                </a:pPr>
                <a:r>
                  <a:rPr lang="en-US" dirty="0" smtClean="0"/>
                  <a:t>                          T=</a:t>
                </a:r>
                <a14:m>
                  <m:oMath xmlns:m="http://schemas.openxmlformats.org/officeDocument/2006/math">
                    <m:f>
                      <m:fPr>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𝐴</m:t>
                                </m:r>
                              </m:num>
                              <m:den>
                                <m:r>
                                  <a:rPr lang="en-US" b="0" i="1" smtClean="0">
                                    <a:latin typeface="Cambria Math" panose="02040503050406030204" pitchFamily="18" charset="0"/>
                                  </a:rPr>
                                  <m:t>𝑛</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𝐵</m:t>
                                </m:r>
                              </m:num>
                              <m:den>
                                <m:r>
                                  <a:rPr lang="en-US" b="0" i="1" smtClean="0">
                                    <a:latin typeface="Cambria Math" panose="02040503050406030204" pitchFamily="18" charset="0"/>
                                  </a:rPr>
                                  <m:t>𝑛</m:t>
                                </m:r>
                                <m:r>
                                  <a:rPr lang="en-US" b="0" i="1" smtClean="0">
                                    <a:latin typeface="Cambria Math" panose="02040503050406030204" pitchFamily="18" charset="0"/>
                                  </a:rPr>
                                  <m:t>2</m:t>
                                </m:r>
                              </m:den>
                            </m:f>
                          </m:e>
                        </m:d>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smtClean="0">
                                        <a:latin typeface="Cambria Math" panose="02040503050406030204" pitchFamily="18" charset="0"/>
                                      </a:rPr>
                                      <m:t>2</m:t>
                                    </m:r>
                                  </m:den>
                                </m:f>
                              </m:e>
                            </m:d>
                          </m:e>
                        </m:rad>
                      </m:den>
                    </m:f>
                  </m:oMath>
                </a14:m>
                <a:endParaRPr lang="en-US" dirty="0" smtClean="0"/>
              </a:p>
              <a:p>
                <a:pPr marL="0" indent="0">
                  <a:buNone/>
                </a:pPr>
                <a:r>
                  <a:rPr lang="en-US" dirty="0" smtClean="0"/>
                  <a:t>Where  </a:t>
                </a:r>
              </a:p>
              <a:p>
                <a:pPr marL="0" indent="0">
                  <a:buNone/>
                </a:pPr>
                <a:r>
                  <a:rPr lang="en-US" dirty="0"/>
                  <a:t> </a:t>
                </a:r>
                <a:r>
                  <a:rPr lang="en-US" dirty="0" smtClean="0"/>
                  <a:t>                                              </a:t>
                </a:r>
                <a:r>
                  <a:rPr lang="en-US" dirty="0" smtClean="0"/>
                  <a:t>       </a:t>
                </a:r>
                <a:r>
                  <a:rPr lang="en-US" dirty="0" smtClean="0"/>
                  <a:t>P=</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num>
                      <m:den>
                        <m:r>
                          <a:rPr lang="en-US" b="0" i="1" smtClean="0">
                            <a:latin typeface="Cambria Math" panose="02040503050406030204" pitchFamily="18" charset="0"/>
                          </a:rPr>
                          <m:t>𝑁</m:t>
                        </m:r>
                      </m:den>
                    </m:f>
                  </m:oMath>
                </a14:m>
                <a:endParaRPr lang="en-US" dirty="0" smtClean="0"/>
              </a:p>
              <a:p>
                <a:pPr marL="0" indent="0">
                  <a:buNone/>
                </a:pPr>
                <a:r>
                  <a:rPr lang="en-US" dirty="0" smtClean="0"/>
                  <a:t>                                                     P=0.5</a:t>
                </a:r>
              </a:p>
              <a:p>
                <a:pPr marL="0" indent="0">
                  <a:buNone/>
                </a:pPr>
                <a:r>
                  <a:rPr lang="en-US" dirty="0"/>
                  <a:t> </a:t>
                </a:r>
                <a:r>
                  <a:rPr lang="en-US" dirty="0" smtClean="0"/>
                  <a:t>                       </a:t>
                </a:r>
                <a:r>
                  <a:rPr lang="en-US" sz="3200" dirty="0" smtClean="0"/>
                  <a:t>T=</a:t>
                </a:r>
                <a14:m>
                  <m:oMath xmlns:m="http://schemas.openxmlformats.org/officeDocument/2006/math">
                    <m:f>
                      <m:fPr>
                        <m:ctrlPr>
                          <a:rPr lang="en-US" sz="3200" i="1" smtClean="0">
                            <a:latin typeface="Cambria Math" panose="02040503050406030204" pitchFamily="18" charset="0"/>
                          </a:rPr>
                        </m:ctrlPr>
                      </m:fPr>
                      <m:num>
                        <m:d>
                          <m:dPr>
                            <m:ctrlPr>
                              <a:rPr lang="en-US" sz="3200" i="1" smtClean="0">
                                <a:latin typeface="Cambria Math" panose="02040503050406030204" pitchFamily="18" charset="0"/>
                              </a:rPr>
                            </m:ctrlPr>
                          </m:dPr>
                          <m:e>
                            <m:f>
                              <m:fPr>
                                <m:ctrlPr>
                                  <a:rPr lang="en-US" sz="3200" i="1" smtClean="0">
                                    <a:latin typeface="Cambria Math" panose="02040503050406030204" pitchFamily="18" charset="0"/>
                                  </a:rPr>
                                </m:ctrlPr>
                              </m:fPr>
                              <m:num>
                                <m:r>
                                  <a:rPr lang="en-US" sz="3200" b="0" i="1" smtClean="0">
                                    <a:latin typeface="Cambria Math" panose="02040503050406030204" pitchFamily="18" charset="0"/>
                                  </a:rPr>
                                  <m:t>8</m:t>
                                </m:r>
                              </m:num>
                              <m:den>
                                <m:r>
                                  <a:rPr lang="en-US" sz="3200" b="0" i="1" smtClean="0">
                                    <a:latin typeface="Cambria Math" panose="02040503050406030204" pitchFamily="18" charset="0"/>
                                  </a:rPr>
                                  <m:t>20</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12</m:t>
                                </m:r>
                              </m:num>
                              <m:den>
                                <m:r>
                                  <a:rPr lang="en-US" sz="3200" b="0" i="1" smtClean="0">
                                    <a:latin typeface="Cambria Math" panose="02040503050406030204" pitchFamily="18" charset="0"/>
                                  </a:rPr>
                                  <m:t>2</m:t>
                                </m:r>
                                <m:r>
                                  <a:rPr lang="en-US" sz="3200" b="0" i="1" smtClean="0">
                                    <a:latin typeface="Cambria Math" panose="02040503050406030204" pitchFamily="18" charset="0"/>
                                  </a:rPr>
                                  <m:t>0</m:t>
                                </m:r>
                              </m:den>
                            </m:f>
                          </m:e>
                        </m:d>
                      </m:num>
                      <m:den>
                        <m:rad>
                          <m:radPr>
                            <m:degHide m:val="on"/>
                            <m:ctrlPr>
                              <a:rPr lang="en-US" sz="3200" i="1" smtClean="0">
                                <a:latin typeface="Cambria Math" panose="02040503050406030204" pitchFamily="18" charset="0"/>
                              </a:rPr>
                            </m:ctrlPr>
                          </m:radPr>
                          <m:deg/>
                          <m:e>
                            <m:r>
                              <a:rPr lang="en-US" sz="3200" b="0" i="1" smtClean="0">
                                <a:latin typeface="Cambria Math" panose="02040503050406030204" pitchFamily="18" charset="0"/>
                              </a:rPr>
                              <m:t>0.5</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1−</m:t>
                                </m:r>
                                <m:r>
                                  <a:rPr lang="en-US" sz="3200" b="0" i="1" smtClean="0">
                                    <a:latin typeface="Cambria Math" panose="02040503050406030204" pitchFamily="18" charset="0"/>
                                  </a:rPr>
                                  <m:t>0.5</m:t>
                                </m:r>
                              </m:e>
                            </m:d>
                            <m:d>
                              <m:dPr>
                                <m:ctrlPr>
                                  <a:rPr lang="en-US" sz="3200" b="0" i="1" smtClean="0">
                                    <a:latin typeface="Cambria Math" panose="02040503050406030204" pitchFamily="18" charset="0"/>
                                  </a:rPr>
                                </m:ctrlPr>
                              </m:dPr>
                              <m:e>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20</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20</m:t>
                                    </m:r>
                                  </m:den>
                                </m:f>
                              </m:e>
                            </m:d>
                          </m:e>
                        </m:rad>
                      </m:den>
                    </m:f>
                  </m:oMath>
                </a14:m>
                <a:r>
                  <a:rPr lang="en-US" sz="3200" dirty="0" smtClean="0"/>
                  <a:t>,T=-1.3</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99" t="-1284"/>
                </a:stretch>
              </a:blipFill>
            </p:spPr>
            <p:txBody>
              <a:bodyPr/>
              <a:lstStyle/>
              <a:p>
                <a:r>
                  <a:rPr lang="en-US">
                    <a:noFill/>
                  </a:rPr>
                  <a:t> </a:t>
                </a:r>
              </a:p>
            </p:txBody>
          </p:sp>
        </mc:Fallback>
      </mc:AlternateContent>
    </p:spTree>
    <p:extLst>
      <p:ext uri="{BB962C8B-B14F-4D97-AF65-F5344CB8AC3E}">
        <p14:creationId xmlns:p14="http://schemas.microsoft.com/office/powerpoint/2010/main" val="681529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TotalTime>
  <Words>428</Words>
  <Application>Microsoft Office PowerPoint</Application>
  <PresentationFormat>Widescreen</PresentationFormat>
  <Paragraphs>96</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 Math</vt:lpstr>
      <vt:lpstr>Garamond</vt:lpstr>
      <vt:lpstr>Times New Roman</vt:lpstr>
      <vt:lpstr>Organic</vt:lpstr>
      <vt:lpstr>PowerPoint Presentation</vt:lpstr>
      <vt:lpstr>Example: </vt:lpstr>
      <vt:lpstr>PowerPoint Presentation</vt:lpstr>
      <vt:lpstr>Solution</vt:lpstr>
      <vt:lpstr>PowerPoint Presentation</vt:lpstr>
      <vt:lpstr>PowerPoint Presentation</vt:lpstr>
      <vt:lpstr>Calculations:</vt:lpstr>
      <vt:lpstr>PowerPoint Presentation</vt:lpstr>
      <vt:lpstr>Test Statistic:</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Ali</cp:lastModifiedBy>
  <cp:revision>11</cp:revision>
  <dcterms:created xsi:type="dcterms:W3CDTF">2020-04-30T20:16:27Z</dcterms:created>
  <dcterms:modified xsi:type="dcterms:W3CDTF">2020-04-30T20:58:59Z</dcterms:modified>
</cp:coreProperties>
</file>