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7" r:id="rId16"/>
    <p:sldId id="278" r:id="rId17"/>
    <p:sldId id="272" r:id="rId18"/>
    <p:sldId id="271" r:id="rId19"/>
    <p:sldId id="273" r:id="rId20"/>
    <p:sldId id="274" r:id="rId21"/>
    <p:sldId id="275" r:id="rId22"/>
    <p:sldId id="283" r:id="rId23"/>
    <p:sldId id="280" r:id="rId24"/>
    <p:sldId id="276" r:id="rId25"/>
    <p:sldId id="281" r:id="rId26"/>
    <p:sldId id="289" r:id="rId27"/>
    <p:sldId id="282" r:id="rId28"/>
    <p:sldId id="288" r:id="rId29"/>
    <p:sldId id="284" r:id="rId30"/>
    <p:sldId id="287" r:id="rId31"/>
    <p:sldId id="286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8" r:id="rId40"/>
    <p:sldId id="297" r:id="rId41"/>
    <p:sldId id="299" r:id="rId42"/>
    <p:sldId id="300" r:id="rId43"/>
    <p:sldId id="301" r:id="rId44"/>
    <p:sldId id="302" r:id="rId45"/>
    <p:sldId id="303" r:id="rId46"/>
    <p:sldId id="305" r:id="rId47"/>
    <p:sldId id="304" r:id="rId48"/>
    <p:sldId id="306" r:id="rId49"/>
    <p:sldId id="308" r:id="rId50"/>
    <p:sldId id="307" r:id="rId51"/>
    <p:sldId id="310" r:id="rId52"/>
    <p:sldId id="309" r:id="rId53"/>
    <p:sldId id="311" r:id="rId54"/>
    <p:sldId id="312" r:id="rId55"/>
    <p:sldId id="313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03" autoAdjust="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5FC93-7ABF-4113-B9E8-407CD6845D2F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8A3B0-488C-4DF9-BFCA-7C44AAAE5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3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8A3B0-488C-4DF9-BFCA-7C44AAAE50B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9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probability enables us to understand</a:t>
            </a:r>
            <a:r>
              <a:rPr lang="en-US" baseline="0" dirty="0" smtClean="0"/>
              <a:t> </a:t>
            </a:r>
            <a:r>
              <a:rPr lang="en-US" dirty="0" smtClean="0"/>
              <a:t>and estimate genetic risks and to understand</a:t>
            </a:r>
            <a:r>
              <a:rPr lang="en-US" baseline="0" dirty="0" smtClean="0"/>
              <a:t> </a:t>
            </a:r>
            <a:r>
              <a:rPr lang="en-US" dirty="0" smtClean="0"/>
              <a:t>genetic variation among populations. The multiplication rule is used to estimate the probability that two events will occur together. The</a:t>
            </a:r>
            <a:r>
              <a:rPr lang="en-US" baseline="0" dirty="0" smtClean="0"/>
              <a:t> </a:t>
            </a:r>
            <a:r>
              <a:rPr lang="en-US" dirty="0" smtClean="0"/>
              <a:t>addition rule is used to estimate the probability that one event or another will occur.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8A3B0-488C-4DF9-BFCA-7C44AAAE50B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30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8A3B0-488C-4DF9-BFCA-7C44AAAE50B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9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>
            <a:normAutofit/>
          </a:bodyPr>
          <a:lstStyle/>
          <a:p>
            <a:r>
              <a:rPr lang="en-US" dirty="0" smtClean="0"/>
              <a:t>Background and History of </a:t>
            </a:r>
            <a:br>
              <a:rPr lang="en-US" dirty="0" smtClean="0"/>
            </a:br>
            <a:r>
              <a:rPr lang="en-US" dirty="0" smtClean="0"/>
              <a:t>Medical Genetics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676275"/>
            <a:ext cx="509587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586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571500"/>
            <a:ext cx="55721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009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519113"/>
            <a:ext cx="5057775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760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49" y="-152400"/>
            <a:ext cx="6657975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325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280988"/>
            <a:ext cx="572452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5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Clinical </a:t>
            </a:r>
            <a:r>
              <a:rPr lang="en-US" dirty="0">
                <a:solidFill>
                  <a:srgbClr val="FF0000"/>
                </a:solidFill>
              </a:rPr>
              <a:t>Consequences of Mutation: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The Hemoglobin Disorders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800600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Genetic disorders of human hemoglobin </a:t>
            </a:r>
            <a:r>
              <a:rPr lang="en-US" sz="11200" dirty="0" smtClean="0"/>
              <a:t>are </a:t>
            </a:r>
            <a:r>
              <a:rPr lang="en-US" sz="11200" dirty="0"/>
              <a:t>the </a:t>
            </a:r>
            <a:r>
              <a:rPr lang="en-US" sz="11200" dirty="0" smtClean="0"/>
              <a:t>most common </a:t>
            </a:r>
            <a:r>
              <a:rPr lang="en-US" sz="11200" dirty="0"/>
              <a:t>group of single-gene </a:t>
            </a:r>
            <a:r>
              <a:rPr lang="en-US" sz="11200" dirty="0" smtClean="0"/>
              <a:t>diseases</a:t>
            </a:r>
          </a:p>
          <a:p>
            <a:r>
              <a:rPr lang="en-US" sz="11200" dirty="0"/>
              <a:t>A</a:t>
            </a:r>
            <a:r>
              <a:rPr lang="en-US" sz="11200" dirty="0" smtClean="0"/>
              <a:t>n </a:t>
            </a:r>
            <a:r>
              <a:rPr lang="en-US" sz="11200" dirty="0"/>
              <a:t>estimated 7% </a:t>
            </a:r>
            <a:r>
              <a:rPr lang="en-US" sz="11200" dirty="0" smtClean="0"/>
              <a:t>of the </a:t>
            </a:r>
            <a:r>
              <a:rPr lang="en-US" sz="11200" dirty="0"/>
              <a:t>world’s population carries one or more mutations of </a:t>
            </a:r>
            <a:r>
              <a:rPr lang="en-US" sz="11200" dirty="0" smtClean="0"/>
              <a:t>the genes </a:t>
            </a:r>
            <a:r>
              <a:rPr lang="en-US" sz="11200" dirty="0"/>
              <a:t>involved in hemoglobin </a:t>
            </a:r>
            <a:r>
              <a:rPr lang="en-US" sz="11200" dirty="0" smtClean="0"/>
              <a:t>synthesis</a:t>
            </a:r>
          </a:p>
          <a:p>
            <a:r>
              <a:rPr lang="en-US" sz="11200" dirty="0"/>
              <a:t>Ordinarily, tight regulation of these genes ensures that roughly </a:t>
            </a:r>
            <a:r>
              <a:rPr lang="en-US" sz="11200" dirty="0" smtClean="0"/>
              <a:t>equal numbers </a:t>
            </a:r>
            <a:r>
              <a:rPr lang="en-US" sz="11200" dirty="0"/>
              <a:t>of α and β chains are </a:t>
            </a:r>
            <a:r>
              <a:rPr lang="en-US" sz="11200" dirty="0" smtClean="0"/>
              <a:t>produced</a:t>
            </a:r>
          </a:p>
          <a:p>
            <a:r>
              <a:rPr lang="en-US" sz="11200" dirty="0"/>
              <a:t>C</a:t>
            </a:r>
            <a:r>
              <a:rPr lang="en-US" sz="11200" dirty="0" smtClean="0"/>
              <a:t>an </a:t>
            </a:r>
            <a:r>
              <a:rPr lang="en-US" sz="11200" dirty="0"/>
              <a:t>be </a:t>
            </a:r>
            <a:r>
              <a:rPr lang="en-US" sz="11200" dirty="0" smtClean="0"/>
              <a:t>classified </a:t>
            </a:r>
            <a:r>
              <a:rPr lang="en-US" sz="11200" dirty="0"/>
              <a:t>into two </a:t>
            </a:r>
            <a:r>
              <a:rPr lang="en-US" sz="11200" dirty="0" smtClean="0"/>
              <a:t>broad categories</a:t>
            </a:r>
            <a:r>
              <a:rPr lang="en-US" sz="11200" dirty="0"/>
              <a:t>: structural </a:t>
            </a:r>
            <a:r>
              <a:rPr lang="en-US" sz="11200" dirty="0" smtClean="0"/>
              <a:t>abnormalities </a:t>
            </a:r>
            <a:r>
              <a:rPr lang="en-US" sz="11200" dirty="0"/>
              <a:t>and </a:t>
            </a:r>
            <a:r>
              <a:rPr lang="en-US" sz="11200" dirty="0" smtClean="0"/>
              <a:t>thalassemia's</a:t>
            </a:r>
          </a:p>
          <a:p>
            <a:r>
              <a:rPr lang="en-US" sz="11200" dirty="0"/>
              <a:t>Another condition, hereditary persistence of fetal hemoglobin (HPFH</a:t>
            </a:r>
            <a:r>
              <a:rPr lang="en-US" sz="11200" dirty="0" smtClean="0"/>
              <a:t>) also exist</a:t>
            </a:r>
            <a:r>
              <a:rPr lang="en-US" sz="11200" dirty="0"/>
              <a:t/>
            </a:r>
            <a:br>
              <a:rPr lang="en-US" sz="11200" dirty="0"/>
            </a:br>
            <a:r>
              <a:rPr lang="en-US" sz="11200" dirty="0"/>
              <a:t/>
            </a:r>
            <a:br>
              <a:rPr lang="en-US" sz="112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5" y="685800"/>
            <a:ext cx="661736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75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9108"/>
            <a:ext cx="7672137" cy="577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35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3999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02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" y="123825"/>
            <a:ext cx="8848725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is Medical Genetics?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257800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/>
              <a:t>Medical genetics involves any application of genetics to medical practice. It thus Includes:</a:t>
            </a:r>
          </a:p>
          <a:p>
            <a:r>
              <a:rPr lang="en-US" sz="12800" dirty="0" smtClean="0"/>
              <a:t>studies </a:t>
            </a:r>
            <a:r>
              <a:rPr lang="en-US" sz="12800" dirty="0"/>
              <a:t>of the inheritance of diseases in </a:t>
            </a:r>
            <a:r>
              <a:rPr lang="en-US" sz="12800" dirty="0" smtClean="0"/>
              <a:t>families</a:t>
            </a:r>
          </a:p>
          <a:p>
            <a:r>
              <a:rPr lang="en-US" sz="12800" dirty="0"/>
              <a:t>mapping of disease genes to </a:t>
            </a:r>
            <a:r>
              <a:rPr lang="en-US" sz="12800" dirty="0" smtClean="0"/>
              <a:t>specific</a:t>
            </a:r>
            <a:r>
              <a:rPr lang="en-US" sz="12800" dirty="0"/>
              <a:t> </a:t>
            </a:r>
            <a:r>
              <a:rPr lang="en-US" sz="12800" dirty="0" smtClean="0"/>
              <a:t>locations </a:t>
            </a:r>
            <a:r>
              <a:rPr lang="en-US" sz="12800" dirty="0"/>
              <a:t>on </a:t>
            </a:r>
            <a:r>
              <a:rPr lang="en-US" sz="12800" dirty="0" smtClean="0"/>
              <a:t>chromosomes</a:t>
            </a:r>
          </a:p>
          <a:p>
            <a:r>
              <a:rPr lang="en-US" sz="12800" dirty="0" smtClean="0"/>
              <a:t>the diagnosis &amp; </a:t>
            </a:r>
            <a:r>
              <a:rPr lang="en-US" sz="12800" dirty="0"/>
              <a:t>treatment of genetic </a:t>
            </a:r>
            <a:r>
              <a:rPr lang="en-US" sz="12800" dirty="0" smtClean="0"/>
              <a:t>disease</a:t>
            </a:r>
          </a:p>
          <a:p>
            <a:r>
              <a:rPr lang="en-US" sz="12800" dirty="0" smtClean="0"/>
              <a:t>It also </a:t>
            </a:r>
            <a:r>
              <a:rPr lang="en-US" sz="12800" dirty="0"/>
              <a:t>includes genetic counseling, in </a:t>
            </a:r>
            <a:r>
              <a:rPr lang="en-US" sz="12800" dirty="0" smtClean="0"/>
              <a:t>which information </a:t>
            </a:r>
            <a:r>
              <a:rPr lang="en-US" sz="12800" dirty="0"/>
              <a:t>regarding risks, prognoses, and treatments </a:t>
            </a:r>
            <a:r>
              <a:rPr lang="en-US" sz="12800" dirty="0" smtClean="0"/>
              <a:t>is communicated </a:t>
            </a:r>
            <a:r>
              <a:rPr lang="en-US" sz="12800" dirty="0"/>
              <a:t>to patients and their families.</a:t>
            </a:r>
            <a:br>
              <a:rPr lang="en-US" sz="12800" dirty="0"/>
            </a:br>
            <a:r>
              <a:rPr lang="en-US" sz="12000" dirty="0"/>
              <a:t/>
            </a:r>
            <a:br>
              <a:rPr lang="en-US" sz="12000" dirty="0"/>
            </a:br>
            <a:r>
              <a:rPr lang="en-US" sz="5100" dirty="0"/>
              <a:t/>
            </a:r>
            <a:br>
              <a:rPr lang="en-US" sz="5100" dirty="0"/>
            </a:br>
            <a:r>
              <a:rPr lang="en-US" sz="5100" dirty="0"/>
              <a:t/>
            </a:r>
            <a:br>
              <a:rPr lang="en-US" sz="51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2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557213"/>
            <a:ext cx="5086350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8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0725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0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6000" dirty="0" smtClean="0">
                <a:solidFill>
                  <a:srgbClr val="FF0000"/>
                </a:solidFill>
              </a:rPr>
              <a:t>Causes </a:t>
            </a:r>
            <a:r>
              <a:rPr lang="en-US" sz="6000" dirty="0">
                <a:solidFill>
                  <a:srgbClr val="FF0000"/>
                </a:solidFill>
              </a:rPr>
              <a:t>of Mutation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/>
              <a:t>A large number of agents are known to cause </a:t>
            </a:r>
            <a:r>
              <a:rPr lang="en-US" b="1" dirty="0"/>
              <a:t>induced mutations. </a:t>
            </a:r>
            <a:r>
              <a:rPr lang="en-US" dirty="0"/>
              <a:t>These mutations, which are attributed to known environmental causes, can be contrasted with </a:t>
            </a:r>
            <a:r>
              <a:rPr lang="en-US" b="1" dirty="0" smtClean="0"/>
              <a:t>spontaneous</a:t>
            </a:r>
            <a:r>
              <a:rPr lang="en-US" dirty="0"/>
              <a:t> </a:t>
            </a:r>
            <a:r>
              <a:rPr lang="en-US" b="1" dirty="0" smtClean="0"/>
              <a:t>mutations</a:t>
            </a:r>
            <a:r>
              <a:rPr lang="en-US" b="1" dirty="0"/>
              <a:t>, </a:t>
            </a:r>
            <a:r>
              <a:rPr lang="en-US" dirty="0"/>
              <a:t>which arise naturally in cells, for example </a:t>
            </a:r>
            <a:r>
              <a:rPr lang="en-US" dirty="0" smtClean="0"/>
              <a:t>during DNA </a:t>
            </a:r>
            <a:r>
              <a:rPr lang="en-US" dirty="0"/>
              <a:t>replication. Agents that cause induced mutations </a:t>
            </a:r>
            <a:r>
              <a:rPr lang="en-US" dirty="0" smtClean="0"/>
              <a:t>are known </a:t>
            </a:r>
            <a:r>
              <a:rPr lang="en-US" dirty="0"/>
              <a:t>collectively as </a:t>
            </a:r>
            <a:r>
              <a:rPr lang="en-US" b="1" dirty="0"/>
              <a:t>mutagens. </a:t>
            </a:r>
            <a:r>
              <a:rPr lang="en-US" dirty="0"/>
              <a:t>Animal studies have </a:t>
            </a:r>
            <a:r>
              <a:rPr lang="en-US" dirty="0" smtClean="0"/>
              <a:t>shown that </a:t>
            </a:r>
            <a:r>
              <a:rPr lang="en-US" b="1" dirty="0"/>
              <a:t>radiation </a:t>
            </a:r>
            <a:r>
              <a:rPr lang="en-US" dirty="0"/>
              <a:t>is an important class of mutagen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4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Mutation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Many substances in the environment </a:t>
            </a:r>
            <a:r>
              <a:rPr lang="en-US" dirty="0" smtClean="0"/>
              <a:t>are known </a:t>
            </a:r>
            <a:r>
              <a:rPr lang="en-US" dirty="0"/>
              <a:t>to be mutagenic, including ionizing </a:t>
            </a:r>
            <a:r>
              <a:rPr lang="en-US" dirty="0" smtClean="0"/>
              <a:t>and nonionizing </a:t>
            </a:r>
            <a:r>
              <a:rPr lang="en-US" dirty="0"/>
              <a:t>radiation and hundreds of different chemicals. These mutagens are capable </a:t>
            </a:r>
            <a:r>
              <a:rPr lang="en-US" dirty="0" smtClean="0"/>
              <a:t>of causing </a:t>
            </a:r>
            <a:r>
              <a:rPr lang="en-US" dirty="0"/>
              <a:t>base substitutions, deletions, </a:t>
            </a:r>
            <a:r>
              <a:rPr lang="en-US" dirty="0" smtClean="0"/>
              <a:t>and </a:t>
            </a:r>
            <a:r>
              <a:rPr lang="en-US" dirty="0" err="1" smtClean="0"/>
              <a:t>frameshifts</a:t>
            </a:r>
            <a:r>
              <a:rPr lang="en-US" dirty="0"/>
              <a:t>. Ionizing radiation can </a:t>
            </a:r>
            <a:r>
              <a:rPr lang="en-US" dirty="0" smtClean="0"/>
              <a:t>induce double stranded </a:t>
            </a:r>
            <a:r>
              <a:rPr lang="en-US" dirty="0"/>
              <a:t>DNA breaks. Some </a:t>
            </a:r>
            <a:r>
              <a:rPr lang="en-US" dirty="0" smtClean="0"/>
              <a:t>mutagens occur </a:t>
            </a:r>
            <a:r>
              <a:rPr lang="en-US" dirty="0"/>
              <a:t>naturally, and others are generated </a:t>
            </a:r>
            <a:r>
              <a:rPr lang="en-US" dirty="0" smtClean="0"/>
              <a:t>by humans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32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571500"/>
            <a:ext cx="7696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5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solidFill>
                  <a:srgbClr val="FF0000"/>
                </a:solidFill>
              </a:rPr>
              <a:t>DNA </a:t>
            </a:r>
            <a:r>
              <a:rPr lang="en-US" sz="5300" dirty="0">
                <a:solidFill>
                  <a:srgbClr val="FF0000"/>
                </a:solidFill>
              </a:rPr>
              <a:t>Repair</a:t>
            </a:r>
            <a:br>
              <a:rPr lang="en-US" sz="5300" dirty="0">
                <a:solidFill>
                  <a:srgbClr val="FF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DNA repair helps to ensure the accuracy of the</a:t>
            </a:r>
          </a:p>
          <a:p>
            <a:pPr marL="0" indent="0">
              <a:buNone/>
            </a:pPr>
            <a:r>
              <a:rPr lang="en-US" dirty="0"/>
              <a:t>DNA sequence by correcting replication errors</a:t>
            </a:r>
          </a:p>
          <a:p>
            <a:pPr marL="0" indent="0">
              <a:buNone/>
            </a:pPr>
            <a:r>
              <a:rPr lang="en-US" dirty="0"/>
              <a:t>(mismatches), repairing double-stranded DNA</a:t>
            </a:r>
          </a:p>
          <a:p>
            <a:pPr marL="0" indent="0">
              <a:buNone/>
            </a:pPr>
            <a:r>
              <a:rPr lang="en-US" dirty="0"/>
              <a:t>breaks, and excising damaged nucleotides.</a:t>
            </a:r>
          </a:p>
        </p:txBody>
      </p:sp>
    </p:spTree>
    <p:extLst>
      <p:ext uri="{BB962C8B-B14F-4D97-AF65-F5344CB8AC3E}">
        <p14:creationId xmlns:p14="http://schemas.microsoft.com/office/powerpoint/2010/main" val="31690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6238"/>
            <a:ext cx="9143999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16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6000" dirty="0" smtClean="0">
                <a:solidFill>
                  <a:srgbClr val="FF0000"/>
                </a:solidFill>
              </a:rPr>
              <a:t>Mutation </a:t>
            </a:r>
            <a:r>
              <a:rPr lang="en-US" sz="6000" dirty="0">
                <a:solidFill>
                  <a:srgbClr val="FF0000"/>
                </a:solidFill>
              </a:rPr>
              <a:t>Rates</a:t>
            </a:r>
            <a:br>
              <a:rPr lang="en-US" sz="6000" dirty="0">
                <a:solidFill>
                  <a:srgbClr val="FF0000"/>
                </a:solidFill>
              </a:rPr>
            </a:br>
            <a:r>
              <a:rPr lang="en-US" sz="6000" dirty="0">
                <a:solidFill>
                  <a:srgbClr val="FF0000"/>
                </a:solidFill>
              </a:rPr>
              <a:t/>
            </a:r>
            <a:br>
              <a:rPr lang="en-US" sz="6000" dirty="0">
                <a:solidFill>
                  <a:srgbClr val="FF0000"/>
                </a:solidFill>
              </a:rPr>
            </a:b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Large genes, because of their size, are generally more likely to experience mutations than</a:t>
            </a:r>
            <a:br>
              <a:rPr lang="en-US" dirty="0"/>
            </a:br>
            <a:r>
              <a:rPr lang="en-US" dirty="0"/>
              <a:t>are small genes. Mutation hot spots, particularly methylated CG </a:t>
            </a:r>
            <a:r>
              <a:rPr lang="en-US" dirty="0" err="1"/>
              <a:t>dinucleotides</a:t>
            </a:r>
            <a:r>
              <a:rPr lang="en-US" dirty="0"/>
              <a:t>, experience</a:t>
            </a:r>
            <a:br>
              <a:rPr lang="en-US" dirty="0"/>
            </a:br>
            <a:r>
              <a:rPr lang="en-US" dirty="0"/>
              <a:t>elevated mutation rates. For many single-gene</a:t>
            </a:r>
            <a:br>
              <a:rPr lang="en-US" dirty="0"/>
            </a:br>
            <a:r>
              <a:rPr lang="en-US" dirty="0"/>
              <a:t>disorders, there is a substantial increase in</a:t>
            </a:r>
            <a:br>
              <a:rPr lang="en-US" dirty="0"/>
            </a:br>
            <a:r>
              <a:rPr lang="en-US" dirty="0"/>
              <a:t>mutation risk with advanced paternal age.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6769"/>
            <a:ext cx="6324600" cy="579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65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7800"/>
            <a:ext cx="9144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2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WHY </a:t>
            </a:r>
            <a:r>
              <a:rPr lang="en-US" dirty="0">
                <a:solidFill>
                  <a:srgbClr val="FF0000"/>
                </a:solidFill>
              </a:rPr>
              <a:t>IS A KNOWLEDGE OF MEDICAL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GENETICS IMPORTANT FOR TODAY’S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HEALTH-CARE PRACTITIONER?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14800"/>
          </a:xfrm>
        </p:spPr>
        <p:txBody>
          <a:bodyPr>
            <a:normAutofit fontScale="55000" lnSpcReduction="20000"/>
          </a:bodyPr>
          <a:lstStyle/>
          <a:p>
            <a:r>
              <a:rPr lang="en-US" sz="6500" dirty="0"/>
              <a:t>Genetic diseases make up </a:t>
            </a:r>
            <a:r>
              <a:rPr lang="en-US" sz="6500" dirty="0" smtClean="0"/>
              <a:t>a large </a:t>
            </a:r>
            <a:r>
              <a:rPr lang="en-US" sz="6500" dirty="0"/>
              <a:t>percentage of the total disease </a:t>
            </a:r>
            <a:r>
              <a:rPr lang="en-US" sz="6500" dirty="0" smtClean="0"/>
              <a:t>burden</a:t>
            </a:r>
          </a:p>
          <a:p>
            <a:r>
              <a:rPr lang="en-US" sz="6500" dirty="0"/>
              <a:t>M</a:t>
            </a:r>
            <a:r>
              <a:rPr lang="en-US" sz="6500" dirty="0" smtClean="0"/>
              <a:t>odern </a:t>
            </a:r>
            <a:r>
              <a:rPr lang="en-US" sz="6500" dirty="0"/>
              <a:t>medicine is placing increasing</a:t>
            </a:r>
            <a:br>
              <a:rPr lang="en-US" sz="6500" dirty="0"/>
            </a:br>
            <a:r>
              <a:rPr lang="en-US" sz="6500" dirty="0"/>
              <a:t>emphasis on </a:t>
            </a:r>
            <a:r>
              <a:rPr lang="en-US" sz="6500" dirty="0" smtClean="0"/>
              <a:t>prevention</a:t>
            </a:r>
          </a:p>
          <a:p>
            <a:r>
              <a:rPr lang="en-US" sz="6500" dirty="0" smtClean="0"/>
              <a:t>Prevention </a:t>
            </a:r>
            <a:r>
              <a:rPr lang="en-US" sz="6500" dirty="0"/>
              <a:t>and effective treatment are</a:t>
            </a:r>
            <a:br>
              <a:rPr lang="en-US" sz="6500" dirty="0"/>
            </a:br>
            <a:r>
              <a:rPr lang="en-US" sz="6500" dirty="0"/>
              <a:t>among the highest goals </a:t>
            </a:r>
            <a:r>
              <a:rPr lang="en-US" sz="6500" dirty="0" smtClean="0"/>
              <a:t>of medicine</a:t>
            </a:r>
            <a:r>
              <a:rPr lang="en-US" sz="4600" dirty="0"/>
              <a:t/>
            </a:r>
            <a:br>
              <a:rPr lang="en-US" sz="46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DETECTION </a:t>
            </a:r>
            <a:r>
              <a:rPr lang="en-US" dirty="0">
                <a:solidFill>
                  <a:srgbClr val="FF0000"/>
                </a:solidFill>
              </a:rPr>
              <a:t>AND MEASUREMENT OF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GENETIC VARIATION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Blood Groups</a:t>
            </a:r>
            <a:br>
              <a:rPr lang="en-US" b="1" dirty="0"/>
            </a:br>
            <a:r>
              <a:rPr lang="en-US" dirty="0" smtClean="0"/>
              <a:t>The </a:t>
            </a:r>
            <a:r>
              <a:rPr lang="en-US" dirty="0"/>
              <a:t>blood groups, of which the ABO and Rh</a:t>
            </a:r>
            <a:br>
              <a:rPr lang="en-US" dirty="0"/>
            </a:br>
            <a:r>
              <a:rPr lang="en-US" dirty="0"/>
              <a:t>systems are examples, have provided an</a:t>
            </a:r>
            <a:br>
              <a:rPr lang="en-US" dirty="0"/>
            </a:br>
            <a:r>
              <a:rPr lang="en-US" dirty="0"/>
              <a:t>important means of studying human genetic</a:t>
            </a:r>
            <a:br>
              <a:rPr lang="en-US" dirty="0"/>
            </a:br>
            <a:r>
              <a:rPr lang="en-US" dirty="0"/>
              <a:t>variation. Blood group variation is the result</a:t>
            </a:r>
            <a:br>
              <a:rPr lang="en-US" dirty="0"/>
            </a:br>
            <a:r>
              <a:rPr lang="en-US" dirty="0"/>
              <a:t>of antigens that occur on the surface of</a:t>
            </a:r>
            <a:br>
              <a:rPr lang="en-US" dirty="0"/>
            </a:br>
            <a:r>
              <a:rPr lang="en-US" dirty="0"/>
              <a:t>erythrocytes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9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5" y="1524000"/>
            <a:ext cx="81406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74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Protein </a:t>
            </a:r>
            <a:r>
              <a:rPr lang="en-US" dirty="0">
                <a:solidFill>
                  <a:srgbClr val="FF0000"/>
                </a:solidFill>
              </a:rPr>
              <a:t>Electrophoresis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Protein electrophoresis detects variations in</a:t>
            </a:r>
            <a:br>
              <a:rPr lang="en-US" dirty="0"/>
            </a:br>
            <a:r>
              <a:rPr lang="en-US" dirty="0"/>
              <a:t>genes that encode certain serum proteins.</a:t>
            </a:r>
            <a:br>
              <a:rPr lang="en-US" dirty="0"/>
            </a:br>
            <a:r>
              <a:rPr lang="en-US" dirty="0"/>
              <a:t>These variations are observable because proteins with slight differences in their amino </a:t>
            </a:r>
            <a:r>
              <a:rPr lang="en-US" dirty="0" smtClean="0"/>
              <a:t>acid sequence </a:t>
            </a:r>
            <a:r>
              <a:rPr lang="en-US" dirty="0"/>
              <a:t>migrate at different </a:t>
            </a:r>
            <a:r>
              <a:rPr lang="en-US" dirty="0" smtClean="0"/>
              <a:t>rates through</a:t>
            </a:r>
            <a:r>
              <a:rPr lang="en-US" dirty="0"/>
              <a:t> </a:t>
            </a:r>
            <a:r>
              <a:rPr lang="en-US" dirty="0" smtClean="0"/>
              <a:t>electrically </a:t>
            </a:r>
            <a:r>
              <a:rPr lang="en-US" dirty="0"/>
              <a:t>charged </a:t>
            </a:r>
            <a:r>
              <a:rPr lang="en-US" dirty="0" smtClean="0"/>
              <a:t>gels</a:t>
            </a:r>
          </a:p>
          <a:p>
            <a:pPr marL="0" indent="0" algn="just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8" y="4343400"/>
            <a:ext cx="7162801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8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Southern </a:t>
            </a:r>
            <a:r>
              <a:rPr lang="en-US" dirty="0">
                <a:solidFill>
                  <a:srgbClr val="FF0000"/>
                </a:solidFill>
              </a:rPr>
              <a:t>Blotting and Restriction Fragment Analysis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Restriction enzymes can cut DNA into fragments, which are sorted according to their</a:t>
            </a:r>
            <a:br>
              <a:rPr lang="en-US" dirty="0"/>
            </a:br>
            <a:r>
              <a:rPr lang="en-US" dirty="0"/>
              <a:t>length by electrophoresis, transferred to a</a:t>
            </a:r>
            <a:br>
              <a:rPr lang="en-US" dirty="0"/>
            </a:br>
            <a:r>
              <a:rPr lang="en-US" dirty="0"/>
              <a:t>solid membrane (Southern blotting), and visualized through the use of labeled probes. </a:t>
            </a:r>
            <a:r>
              <a:rPr lang="en-US" dirty="0" smtClean="0"/>
              <a:t>This process </a:t>
            </a:r>
            <a:r>
              <a:rPr lang="en-US" dirty="0"/>
              <a:t>can detect deletions or duplications </a:t>
            </a:r>
            <a:r>
              <a:rPr lang="en-US" dirty="0" smtClean="0"/>
              <a:t>of DNA</a:t>
            </a:r>
            <a:r>
              <a:rPr lang="en-US" dirty="0"/>
              <a:t>, as well as </a:t>
            </a:r>
            <a:r>
              <a:rPr lang="en-US" dirty="0" smtClean="0"/>
              <a:t>RFLPs.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4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5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403475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6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5806"/>
            <a:ext cx="5486400" cy="619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8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8789"/>
            <a:ext cx="6400799" cy="623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2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636"/>
            <a:ext cx="8305800" cy="301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8839199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99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Tandem Repeat Polymorphisms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VNTRs are a type of polymorphism that results</a:t>
            </a:r>
          </a:p>
          <a:p>
            <a:pPr marL="0" indent="0" algn="just">
              <a:buNone/>
            </a:pPr>
            <a:r>
              <a:rPr lang="en-US" dirty="0"/>
              <a:t>from varying numbers of </a:t>
            </a:r>
            <a:r>
              <a:rPr lang="en-US" dirty="0" err="1"/>
              <a:t>minisatellite</a:t>
            </a:r>
            <a:r>
              <a:rPr lang="en-US" dirty="0"/>
              <a:t> repeats</a:t>
            </a:r>
          </a:p>
          <a:p>
            <a:pPr marL="0" indent="0" algn="just">
              <a:buNone/>
            </a:pPr>
            <a:r>
              <a:rPr lang="en-US" dirty="0"/>
              <a:t>in a </a:t>
            </a:r>
            <a:r>
              <a:rPr lang="en-US" dirty="0" err="1"/>
              <a:t>specifi</a:t>
            </a:r>
            <a:r>
              <a:rPr lang="en-US" dirty="0"/>
              <a:t> DNA region. STRs are a similar </a:t>
            </a:r>
            <a:r>
              <a:rPr lang="en-US" dirty="0" smtClean="0"/>
              <a:t>type of </a:t>
            </a:r>
            <a:r>
              <a:rPr lang="en-US" dirty="0"/>
              <a:t>polymorphism that results from </a:t>
            </a:r>
            <a:r>
              <a:rPr lang="en-US" dirty="0" smtClean="0"/>
              <a:t>varying numbers </a:t>
            </a:r>
            <a:r>
              <a:rPr lang="en-US" dirty="0"/>
              <a:t>of smaller, microsatellite repeats.</a:t>
            </a:r>
          </a:p>
          <a:p>
            <a:pPr marL="0" indent="0" algn="just">
              <a:buNone/>
            </a:pPr>
            <a:r>
              <a:rPr lang="en-US" dirty="0"/>
              <a:t>Because VNTRs and STRs can have many different alleles in a population, they are especially useful in medical genetics and forensics.</a:t>
            </a:r>
          </a:p>
        </p:txBody>
      </p:sp>
    </p:spTree>
    <p:extLst>
      <p:ext uri="{BB962C8B-B14F-4D97-AF65-F5344CB8AC3E}">
        <p14:creationId xmlns:p14="http://schemas.microsoft.com/office/powerpoint/2010/main" val="1884263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>
                <a:solidFill>
                  <a:srgbClr val="FF0000"/>
                </a:solidFill>
              </a:rPr>
              <a:t>BRIEF </a:t>
            </a:r>
            <a:r>
              <a:rPr lang="en-US" dirty="0" smtClean="0">
                <a:solidFill>
                  <a:srgbClr val="FF0000"/>
                </a:solidFill>
              </a:rPr>
              <a:t>HISTORY OF MEDICAL GENETICS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71500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Mendel advanced </a:t>
            </a:r>
            <a:r>
              <a:rPr lang="en-US" sz="9600" dirty="0"/>
              <a:t>the </a:t>
            </a:r>
            <a:r>
              <a:rPr lang="en-US" sz="9600" dirty="0" smtClean="0"/>
              <a:t>field significantly </a:t>
            </a:r>
            <a:r>
              <a:rPr lang="en-US" sz="9600" dirty="0"/>
              <a:t>by performing a series of cleverly designed experiments on </a:t>
            </a:r>
            <a:r>
              <a:rPr lang="en-US" sz="9600" dirty="0" smtClean="0"/>
              <a:t>living organisms </a:t>
            </a:r>
            <a:r>
              <a:rPr lang="en-US" sz="9600" dirty="0"/>
              <a:t>(garden peas</a:t>
            </a:r>
            <a:r>
              <a:rPr lang="en-US" sz="9600" dirty="0" smtClean="0"/>
              <a:t>)</a:t>
            </a:r>
          </a:p>
          <a:p>
            <a:r>
              <a:rPr lang="en-US" sz="9600" dirty="0"/>
              <a:t>Charles Darwin formulated his theories of </a:t>
            </a:r>
            <a:r>
              <a:rPr lang="en-US" sz="9600" dirty="0" smtClean="0"/>
              <a:t>evolution</a:t>
            </a:r>
          </a:p>
          <a:p>
            <a:r>
              <a:rPr lang="en-US" sz="9600" dirty="0"/>
              <a:t>Francis Galton, performed an extensive series of family </a:t>
            </a:r>
            <a:r>
              <a:rPr lang="en-US" sz="9600" dirty="0" smtClean="0"/>
              <a:t>studies</a:t>
            </a:r>
          </a:p>
          <a:p>
            <a:r>
              <a:rPr lang="en-US" sz="9600" dirty="0"/>
              <a:t>Mendel’s principles </a:t>
            </a:r>
            <a:r>
              <a:rPr lang="en-US" sz="9600" dirty="0" smtClean="0"/>
              <a:t>were independently </a:t>
            </a:r>
            <a:r>
              <a:rPr lang="en-US" sz="9600" dirty="0"/>
              <a:t>rediscovered in 1900 by three different scientists working in three different </a:t>
            </a:r>
            <a:r>
              <a:rPr lang="en-US" sz="9600" dirty="0" smtClean="0"/>
              <a:t>countries</a:t>
            </a:r>
          </a:p>
          <a:p>
            <a:r>
              <a:rPr lang="en-US" sz="9600" dirty="0"/>
              <a:t>This was also </a:t>
            </a:r>
            <a:r>
              <a:rPr lang="en-US" sz="9600" dirty="0" smtClean="0"/>
              <a:t>the year </a:t>
            </a:r>
            <a:r>
              <a:rPr lang="en-US" sz="9600" dirty="0"/>
              <a:t>in which Landsteiner discovered the ABO blood </a:t>
            </a:r>
            <a:r>
              <a:rPr lang="en-US" sz="9600" dirty="0" smtClean="0"/>
              <a:t>group system</a:t>
            </a:r>
          </a:p>
          <a:p>
            <a:r>
              <a:rPr lang="en-US" sz="9600" dirty="0"/>
              <a:t>In 1902, Archibald </a:t>
            </a:r>
            <a:r>
              <a:rPr lang="en-US" sz="9600" dirty="0" err="1"/>
              <a:t>Garrod</a:t>
            </a:r>
            <a:r>
              <a:rPr lang="en-US" sz="9600" dirty="0"/>
              <a:t> described </a:t>
            </a:r>
            <a:r>
              <a:rPr lang="en-US" sz="9600" dirty="0" err="1"/>
              <a:t>alkaptonuria</a:t>
            </a:r>
            <a:r>
              <a:rPr lang="en-US" sz="9600" dirty="0"/>
              <a:t> </a:t>
            </a:r>
            <a:r>
              <a:rPr lang="en-US" sz="9600" dirty="0" smtClean="0"/>
              <a:t>as the </a:t>
            </a:r>
            <a:r>
              <a:rPr lang="en-US" sz="9600" dirty="0"/>
              <a:t>fist “inborn error of metabolism</a:t>
            </a:r>
            <a:r>
              <a:rPr lang="en-US" sz="9600" dirty="0" smtClean="0"/>
              <a:t>.”</a:t>
            </a:r>
          </a:p>
          <a:p>
            <a:r>
              <a:rPr lang="en-US" sz="9600" dirty="0"/>
              <a:t>In 1909, </a:t>
            </a:r>
            <a:r>
              <a:rPr lang="en-US" sz="9600" dirty="0" err="1" smtClean="0"/>
              <a:t>Johannsen</a:t>
            </a:r>
            <a:r>
              <a:rPr lang="en-US" sz="9600" dirty="0"/>
              <a:t> </a:t>
            </a:r>
            <a:r>
              <a:rPr lang="en-US" sz="9600" dirty="0" smtClean="0"/>
              <a:t>coined </a:t>
            </a:r>
            <a:r>
              <a:rPr lang="en-US" sz="9600" dirty="0"/>
              <a:t>the term </a:t>
            </a:r>
            <a:r>
              <a:rPr lang="en-US" sz="9600" b="1" dirty="0"/>
              <a:t>gene </a:t>
            </a:r>
            <a:r>
              <a:rPr lang="en-US" sz="9600" dirty="0"/>
              <a:t>to denote the basic unit of </a:t>
            </a:r>
            <a:r>
              <a:rPr lang="en-US" sz="9600" dirty="0" smtClean="0"/>
              <a:t>heredity</a:t>
            </a:r>
          </a:p>
          <a:p>
            <a:r>
              <a:rPr lang="en-US" sz="9600" dirty="0"/>
              <a:t>H. J. Muller demonstrated the genetic consequences of ionizing radiation in the fruit </a:t>
            </a:r>
            <a:r>
              <a:rPr lang="en-US" sz="9600" dirty="0" smtClean="0"/>
              <a:t>fly</a:t>
            </a:r>
          </a:p>
          <a:p>
            <a:r>
              <a:rPr lang="en-US" sz="9600" dirty="0"/>
              <a:t>In 1944, Oswald Avery showed that genes </a:t>
            </a:r>
            <a:r>
              <a:rPr lang="en-US" sz="9600" dirty="0" smtClean="0"/>
              <a:t>are composed </a:t>
            </a:r>
            <a:r>
              <a:rPr lang="en-US" sz="9600" dirty="0"/>
              <a:t>of </a:t>
            </a:r>
            <a:r>
              <a:rPr lang="en-US" sz="9600" b="1" dirty="0" smtClean="0"/>
              <a:t>DNA</a:t>
            </a:r>
          </a:p>
          <a:p>
            <a:r>
              <a:rPr lang="en-US" sz="9600" dirty="0"/>
              <a:t>P</a:t>
            </a:r>
            <a:r>
              <a:rPr lang="en-US" sz="9600" dirty="0"/>
              <a:t>hysical </a:t>
            </a:r>
            <a:r>
              <a:rPr lang="en-US" sz="9600" dirty="0"/>
              <a:t>structure of DNA </a:t>
            </a:r>
            <a:r>
              <a:rPr lang="en-US" sz="9600" dirty="0"/>
              <a:t>by James </a:t>
            </a:r>
            <a:r>
              <a:rPr lang="en-US" sz="9600" dirty="0"/>
              <a:t>Watson and Francis Crick in </a:t>
            </a:r>
            <a:r>
              <a:rPr lang="en-US" sz="9600" dirty="0"/>
              <a:t>1953 formed the basis of what is known as Molecular Genetics</a:t>
            </a:r>
            <a:r>
              <a:rPr lang="en-US" sz="10000" dirty="0"/>
              <a:t/>
            </a:r>
            <a:br>
              <a:rPr lang="en-US" sz="10000" dirty="0"/>
            </a:br>
            <a:r>
              <a:rPr lang="en-US" sz="10000" dirty="0"/>
              <a:t/>
            </a:r>
            <a:br>
              <a:rPr lang="en-US" sz="10000" dirty="0"/>
            </a:br>
            <a:r>
              <a:rPr lang="en-US" sz="9600" dirty="0"/>
              <a:t/>
            </a:r>
            <a:br>
              <a:rPr lang="en-US" sz="9600" dirty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1006792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8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61950"/>
            <a:ext cx="6715125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146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533525"/>
            <a:ext cx="525780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96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09"/>
            <a:ext cx="7962900" cy="683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2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7162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4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414338"/>
            <a:ext cx="5534025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8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7650479" cy="510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7032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534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7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Basic Concepts of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probability is </a:t>
            </a:r>
            <a:r>
              <a:rPr lang="en-US" dirty="0" smtClean="0"/>
              <a:t>defined </a:t>
            </a:r>
            <a:r>
              <a:rPr lang="en-US" dirty="0"/>
              <a:t>as </a:t>
            </a:r>
            <a:r>
              <a:rPr lang="en-US" dirty="0" smtClean="0"/>
              <a:t>the proportion </a:t>
            </a:r>
            <a:r>
              <a:rPr lang="en-US" dirty="0"/>
              <a:t>of times that a </a:t>
            </a:r>
            <a:r>
              <a:rPr lang="en-US" dirty="0" smtClean="0"/>
              <a:t>specific </a:t>
            </a:r>
            <a:r>
              <a:rPr lang="en-US" dirty="0"/>
              <a:t>outcome occurs in a </a:t>
            </a:r>
            <a:r>
              <a:rPr lang="en-US" dirty="0" smtClean="0"/>
              <a:t>series of events.</a:t>
            </a:r>
          </a:p>
          <a:p>
            <a:r>
              <a:rPr lang="en-US" dirty="0"/>
              <a:t>Because probabilities are proportions, they lie between 0 and 1, inclusive.</a:t>
            </a:r>
          </a:p>
          <a:p>
            <a:r>
              <a:rPr lang="en-US" dirty="0"/>
              <a:t>During meiosis, one member of a chromosome pair is transmitted to each sperm or egg cell. This  is directly analogous to coin tossing, in which the probabilities of obtaining heads or tails are each 1/2, we will use coin tossing as our illustrative example.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3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72525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multiplication rule states that if two trials are independent, then the probability of obtaining a given outcome in both trials is the product of the probabilities of each outcome.</a:t>
            </a:r>
          </a:p>
          <a:p>
            <a:r>
              <a:rPr lang="en-US" dirty="0"/>
              <a:t>The addition rule states that if we want to know the probability of either one outcome or another, we can simply add the respective probabilities together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7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TYPES OF GENETIC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562600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en-US" sz="7400" b="1" dirty="0"/>
              <a:t>Chromosome </a:t>
            </a:r>
            <a:r>
              <a:rPr lang="en-US" sz="7400" b="1" dirty="0" smtClean="0"/>
              <a:t>disorders</a:t>
            </a:r>
            <a:r>
              <a:rPr lang="en-US" sz="7400" dirty="0"/>
              <a:t>: in which entire </a:t>
            </a:r>
            <a:r>
              <a:rPr lang="en-US" sz="7400" dirty="0" smtClean="0"/>
              <a:t>chromosomes (or </a:t>
            </a:r>
            <a:r>
              <a:rPr lang="en-US" sz="7400" dirty="0"/>
              <a:t>large segments of them) are missing, duplicated, </a:t>
            </a:r>
            <a:r>
              <a:rPr lang="en-US" sz="7400" dirty="0" smtClean="0"/>
              <a:t>or otherwise </a:t>
            </a:r>
            <a:r>
              <a:rPr lang="en-US" sz="7400" dirty="0"/>
              <a:t>altered. These disorders include diseases such </a:t>
            </a:r>
            <a:r>
              <a:rPr lang="en-US" sz="7400" dirty="0" smtClean="0"/>
              <a:t>as Down </a:t>
            </a:r>
            <a:r>
              <a:rPr lang="en-US" sz="7400" dirty="0"/>
              <a:t>syndrome and Turner syndrome.</a:t>
            </a:r>
          </a:p>
          <a:p>
            <a:pPr algn="just"/>
            <a:r>
              <a:rPr lang="en-US" sz="7400" dirty="0" smtClean="0"/>
              <a:t>Disorders </a:t>
            </a:r>
            <a:r>
              <a:rPr lang="en-US" sz="7400" dirty="0"/>
              <a:t>in which single genes are altered; these are </a:t>
            </a:r>
            <a:r>
              <a:rPr lang="en-US" sz="7400" dirty="0" smtClean="0"/>
              <a:t>often termed </a:t>
            </a:r>
            <a:r>
              <a:rPr lang="en-US" sz="7400" dirty="0" err="1"/>
              <a:t>mendelian</a:t>
            </a:r>
            <a:r>
              <a:rPr lang="en-US" sz="7400" dirty="0"/>
              <a:t> conditions, or </a:t>
            </a:r>
            <a:r>
              <a:rPr lang="en-US" sz="7400" b="1" dirty="0"/>
              <a:t>single-gene </a:t>
            </a:r>
            <a:r>
              <a:rPr lang="en-US" sz="7400" b="1" dirty="0" smtClean="0"/>
              <a:t>disorders</a:t>
            </a:r>
            <a:r>
              <a:rPr lang="en-US" sz="7400" dirty="0" smtClean="0"/>
              <a:t>. Well-known examples include </a:t>
            </a:r>
            <a:r>
              <a:rPr lang="en-US" sz="7400" dirty="0"/>
              <a:t>cystic </a:t>
            </a:r>
            <a:r>
              <a:rPr lang="en-US" sz="7400" dirty="0" smtClean="0"/>
              <a:t>fibrosis</a:t>
            </a:r>
            <a:r>
              <a:rPr lang="en-US" sz="7400" dirty="0"/>
              <a:t>, sickle </a:t>
            </a:r>
            <a:r>
              <a:rPr lang="en-US" sz="7400" dirty="0" smtClean="0"/>
              <a:t>cell disease</a:t>
            </a:r>
            <a:r>
              <a:rPr lang="en-US" sz="7400" dirty="0"/>
              <a:t>, and hemophilia.</a:t>
            </a:r>
          </a:p>
          <a:p>
            <a:pPr algn="just"/>
            <a:r>
              <a:rPr lang="en-US" sz="7400" b="1" dirty="0" smtClean="0"/>
              <a:t>Multifactorial </a:t>
            </a:r>
            <a:r>
              <a:rPr lang="en-US" sz="7400" b="1" dirty="0"/>
              <a:t>disorders, </a:t>
            </a:r>
            <a:r>
              <a:rPr lang="en-US" sz="7400" dirty="0"/>
              <a:t>which result from a combination of multiple genetic and environmental causes. </a:t>
            </a:r>
            <a:r>
              <a:rPr lang="en-US" sz="7400" dirty="0" smtClean="0"/>
              <a:t>Many birth </a:t>
            </a:r>
            <a:r>
              <a:rPr lang="en-US" sz="7400" dirty="0"/>
              <a:t>defects, such as cleft lip and cleft palate, as well </a:t>
            </a:r>
            <a:r>
              <a:rPr lang="en-US" sz="7400" dirty="0" smtClean="0"/>
              <a:t>as many </a:t>
            </a:r>
            <a:r>
              <a:rPr lang="en-US" sz="7400" dirty="0"/>
              <a:t>adult disorders, including heart disease and diabetes, belong in this category.</a:t>
            </a:r>
          </a:p>
          <a:p>
            <a:pPr algn="just"/>
            <a:r>
              <a:rPr lang="en-US" sz="7400" b="1" dirty="0" smtClean="0"/>
              <a:t>Mitochondrial </a:t>
            </a:r>
            <a:r>
              <a:rPr lang="en-US" sz="7400" b="1" dirty="0"/>
              <a:t>disorders, </a:t>
            </a:r>
            <a:r>
              <a:rPr lang="en-US" sz="7400" dirty="0"/>
              <a:t>a relatively small number </a:t>
            </a:r>
            <a:r>
              <a:rPr lang="en-US" sz="7400" dirty="0" smtClean="0"/>
              <a:t>of diseases </a:t>
            </a:r>
            <a:r>
              <a:rPr lang="en-US" sz="7400" dirty="0"/>
              <a:t>caused by alterations in the small </a:t>
            </a:r>
            <a:r>
              <a:rPr lang="en-US" sz="7400" dirty="0" smtClean="0"/>
              <a:t>cytoplasmic mitochondrial </a:t>
            </a:r>
            <a:r>
              <a:rPr lang="en-US" sz="7400" dirty="0"/>
              <a:t>chromosome</a:t>
            </a:r>
            <a:r>
              <a:rPr lang="en-US" sz="7400" dirty="0" smtClean="0"/>
              <a:t>. Examples are </a:t>
            </a:r>
            <a:r>
              <a:rPr lang="en-US" sz="7400" dirty="0"/>
              <a:t>Mitochondrial encephalopathy, lactic acidosis, </a:t>
            </a:r>
            <a:r>
              <a:rPr lang="en-US" sz="7400" dirty="0" smtClean="0"/>
              <a:t>and stroke-like </a:t>
            </a:r>
            <a:r>
              <a:rPr lang="en-US" sz="7400" dirty="0"/>
              <a:t>episodes (MELAS)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1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Gene and Genotype Frequencies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/>
              <a:t>Gene and genotype frequencies specify the</a:t>
            </a:r>
          </a:p>
          <a:p>
            <a:pPr marL="0" indent="0">
              <a:buNone/>
            </a:pPr>
            <a:r>
              <a:rPr lang="en-US" dirty="0" smtClean="0"/>
              <a:t>    proportions </a:t>
            </a:r>
            <a:r>
              <a:rPr lang="en-US" dirty="0"/>
              <a:t>of each allele and each genotype,</a:t>
            </a:r>
          </a:p>
          <a:p>
            <a:pPr marL="0" indent="0">
              <a:buNone/>
            </a:pPr>
            <a:r>
              <a:rPr lang="en-US" dirty="0" smtClean="0"/>
              <a:t>    respectively</a:t>
            </a:r>
            <a:r>
              <a:rPr lang="en-US" dirty="0"/>
              <a:t>, in a population. Under </a:t>
            </a:r>
            <a:r>
              <a:rPr lang="en-US" dirty="0" smtClean="0"/>
              <a:t>simple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conditions </a:t>
            </a:r>
            <a:r>
              <a:rPr lang="en-US" dirty="0"/>
              <a:t>these frequencies can be estimated</a:t>
            </a:r>
          </a:p>
          <a:p>
            <a:pPr marL="0" indent="0">
              <a:buNone/>
            </a:pPr>
            <a:r>
              <a:rPr lang="en-US" dirty="0" smtClean="0"/>
              <a:t>    by </a:t>
            </a:r>
            <a:r>
              <a:rPr lang="en-US" dirty="0"/>
              <a:t>direct counting</a:t>
            </a:r>
          </a:p>
        </p:txBody>
      </p:sp>
    </p:spTree>
    <p:extLst>
      <p:ext uri="{BB962C8B-B14F-4D97-AF65-F5344CB8AC3E}">
        <p14:creationId xmlns:p14="http://schemas.microsoft.com/office/powerpoint/2010/main" val="101823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Hardy–Weinberg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7545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Under </a:t>
            </a:r>
            <a:r>
              <a:rPr lang="en-US" dirty="0" err="1"/>
              <a:t>panmixia</a:t>
            </a:r>
            <a:r>
              <a:rPr lang="en-US" dirty="0"/>
              <a:t>, the Hardy–Weinberg principle </a:t>
            </a:r>
            <a:r>
              <a:rPr lang="en-US" dirty="0" err="1"/>
              <a:t>specifis</a:t>
            </a:r>
            <a:r>
              <a:rPr lang="en-US" dirty="0"/>
              <a:t> the relationship between </a:t>
            </a:r>
            <a:r>
              <a:rPr lang="en-US" dirty="0" smtClean="0"/>
              <a:t>gene frequencies </a:t>
            </a:r>
            <a:r>
              <a:rPr lang="en-US" dirty="0"/>
              <a:t>and genotype frequencies. It </a:t>
            </a:r>
            <a:r>
              <a:rPr lang="en-US" dirty="0" smtClean="0"/>
              <a:t>is useful </a:t>
            </a:r>
            <a:r>
              <a:rPr lang="en-US" dirty="0"/>
              <a:t>in estimating gene frequencies </a:t>
            </a:r>
            <a:r>
              <a:rPr lang="en-US" dirty="0" smtClean="0"/>
              <a:t>from disease </a:t>
            </a:r>
            <a:r>
              <a:rPr lang="en-US" dirty="0"/>
              <a:t>prevalence data and in estimating </a:t>
            </a:r>
            <a:r>
              <a:rPr lang="en-US" dirty="0" smtClean="0"/>
              <a:t>the incidence </a:t>
            </a:r>
            <a:r>
              <a:rPr lang="en-US" dirty="0"/>
              <a:t>of heterozygous carriers of </a:t>
            </a:r>
            <a:r>
              <a:rPr lang="en-US" dirty="0" smtClean="0"/>
              <a:t>recessive disease </a:t>
            </a:r>
            <a:r>
              <a:rPr lang="en-US" dirty="0"/>
              <a:t>genes.</a:t>
            </a:r>
          </a:p>
        </p:txBody>
      </p:sp>
    </p:spTree>
    <p:extLst>
      <p:ext uri="{BB962C8B-B14F-4D97-AF65-F5344CB8AC3E}">
        <p14:creationId xmlns:p14="http://schemas.microsoft.com/office/powerpoint/2010/main" val="37402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114425"/>
            <a:ext cx="54102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6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Causes of Genetic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48307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FF0000"/>
                </a:solidFill>
              </a:rPr>
              <a:t>Natural selection </a:t>
            </a:r>
            <a:r>
              <a:rPr lang="en-US" dirty="0"/>
              <a:t>is the evolutionary process </a:t>
            </a:r>
            <a:r>
              <a:rPr lang="en-US" dirty="0" smtClean="0"/>
              <a:t>in which </a:t>
            </a:r>
            <a:r>
              <a:rPr lang="en-US" dirty="0"/>
              <a:t>alleles that confer survival or reproductive advantages in a </a:t>
            </a:r>
            <a:r>
              <a:rPr lang="en-US" dirty="0" smtClean="0"/>
              <a:t>specific </a:t>
            </a:r>
            <a:r>
              <a:rPr lang="en-US" dirty="0"/>
              <a:t>environment </a:t>
            </a:r>
            <a:r>
              <a:rPr lang="en-US" dirty="0" smtClean="0"/>
              <a:t>are selected </a:t>
            </a:r>
            <a:r>
              <a:rPr lang="en-US" dirty="0"/>
              <a:t>positively to increase in </a:t>
            </a:r>
            <a:r>
              <a:rPr lang="en-US" dirty="0" smtClean="0"/>
              <a:t>frequency, and </a:t>
            </a:r>
            <a:r>
              <a:rPr lang="en-US" dirty="0"/>
              <a:t>alleles that confer lower survival or reproductive disadvantages are selected </a:t>
            </a:r>
            <a:r>
              <a:rPr lang="en-US" dirty="0" smtClean="0"/>
              <a:t>negatively so </a:t>
            </a:r>
            <a:r>
              <a:rPr lang="en-US" dirty="0"/>
              <a:t>that they decrease in frequency</a:t>
            </a:r>
          </a:p>
        </p:txBody>
      </p:sp>
    </p:spTree>
    <p:extLst>
      <p:ext uri="{BB962C8B-B14F-4D97-AF65-F5344CB8AC3E}">
        <p14:creationId xmlns:p14="http://schemas.microsoft.com/office/powerpoint/2010/main" val="40062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FF0000"/>
                </a:solidFill>
              </a:rPr>
              <a:t>Genetic drift </a:t>
            </a:r>
            <a:r>
              <a:rPr lang="en-US" dirty="0"/>
              <a:t>is a random evolutionary </a:t>
            </a:r>
            <a:r>
              <a:rPr lang="en-US" dirty="0" smtClean="0"/>
              <a:t>process that </a:t>
            </a:r>
            <a:r>
              <a:rPr lang="en-US" dirty="0"/>
              <a:t>produces larger changes in gene frequencies in smaller populations. Founder effect, </a:t>
            </a:r>
            <a:r>
              <a:rPr lang="en-US" dirty="0" smtClean="0"/>
              <a:t>in which </a:t>
            </a:r>
            <a:r>
              <a:rPr lang="en-US" dirty="0"/>
              <a:t>small founder populations can experience large changes in gene frequency </a:t>
            </a:r>
            <a:r>
              <a:rPr lang="en-US" dirty="0" smtClean="0"/>
              <a:t>because of </a:t>
            </a:r>
            <a:r>
              <a:rPr lang="en-US" dirty="0"/>
              <a:t>their small size, is a special case of </a:t>
            </a:r>
            <a:r>
              <a:rPr lang="en-US" dirty="0" smtClean="0"/>
              <a:t>genetic drift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927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Gene F</a:t>
            </a:r>
            <a:r>
              <a:rPr lang="en-US" dirty="0" smtClean="0">
                <a:solidFill>
                  <a:srgbClr val="FF0000"/>
                </a:solidFill>
              </a:rPr>
              <a:t>low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Mutation–selection balance predicts a relatively constant gene frequency when </a:t>
            </a:r>
            <a:r>
              <a:rPr lang="en-US" dirty="0" smtClean="0"/>
              <a:t>new mutations </a:t>
            </a:r>
            <a:r>
              <a:rPr lang="en-US" dirty="0"/>
              <a:t>introduce harmful alleles, </a:t>
            </a:r>
            <a:r>
              <a:rPr lang="en-US" dirty="0" smtClean="0"/>
              <a:t>whereas natural </a:t>
            </a:r>
            <a:r>
              <a:rPr lang="en-US" dirty="0"/>
              <a:t>selection removes them. This </a:t>
            </a:r>
            <a:r>
              <a:rPr lang="en-US" dirty="0" smtClean="0"/>
              <a:t>process predicts </a:t>
            </a:r>
            <a:r>
              <a:rPr lang="en-US" dirty="0"/>
              <a:t>that the gene frequencies should </a:t>
            </a:r>
            <a:r>
              <a:rPr lang="en-US" dirty="0" smtClean="0"/>
              <a:t>be lower </a:t>
            </a:r>
            <a:r>
              <a:rPr lang="en-US" dirty="0"/>
              <a:t>for dominant diseases, in which </a:t>
            </a:r>
            <a:r>
              <a:rPr lang="en-US" dirty="0" smtClean="0"/>
              <a:t>most alleles </a:t>
            </a:r>
            <a:r>
              <a:rPr lang="en-US" dirty="0"/>
              <a:t>are exposed to </a:t>
            </a:r>
            <a:r>
              <a:rPr lang="en-US" dirty="0" smtClean="0"/>
              <a:t>natural selection</a:t>
            </a:r>
            <a:r>
              <a:rPr lang="en-US" dirty="0"/>
              <a:t>, </a:t>
            </a:r>
            <a:r>
              <a:rPr lang="en-US" dirty="0" smtClean="0"/>
              <a:t>than in </a:t>
            </a:r>
            <a:r>
              <a:rPr lang="en-US" dirty="0"/>
              <a:t>recessive diseases, where most alleles </a:t>
            </a:r>
            <a:r>
              <a:rPr lang="en-US" dirty="0" smtClean="0"/>
              <a:t>are found </a:t>
            </a:r>
            <a:r>
              <a:rPr lang="en-US" dirty="0"/>
              <a:t>in heterozygotes and are thus </a:t>
            </a:r>
            <a:r>
              <a:rPr lang="en-US" dirty="0" smtClean="0"/>
              <a:t>protected from </a:t>
            </a:r>
            <a:r>
              <a:rPr lang="en-US" dirty="0"/>
              <a:t>natural selection.</a:t>
            </a:r>
          </a:p>
        </p:txBody>
      </p:sp>
    </p:spTree>
    <p:extLst>
      <p:ext uri="{BB962C8B-B14F-4D97-AF65-F5344CB8AC3E}">
        <p14:creationId xmlns:p14="http://schemas.microsoft.com/office/powerpoint/2010/main" val="23609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838200"/>
            <a:ext cx="91440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47" y="152400"/>
            <a:ext cx="48863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86200"/>
            <a:ext cx="48577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5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1"/>
            <a:ext cx="8915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5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467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0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143000"/>
            <a:ext cx="883920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727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1162</Words>
  <Application>Microsoft Office PowerPoint</Application>
  <PresentationFormat>On-screen Show (4:3)</PresentationFormat>
  <Paragraphs>79</Paragraphs>
  <Slides>55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Background and History of  Medical Genetics</vt:lpstr>
      <vt:lpstr>What is Medical Genetics?</vt:lpstr>
      <vt:lpstr>  WHY IS A KNOWLEDGE OF MEDICAL GENETICS IMPORTANT FOR TODAY’S HEALTH-CARE PRACTITIONER?  </vt:lpstr>
      <vt:lpstr>  A BRIEF HISTORY OF MEDICAL GENETICS  </vt:lpstr>
      <vt:lpstr>TYPES OF GENETIC DISEASES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Clinical Consequences of Mutation: The Hemoglobin Disorders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Causes of Mutation  </vt:lpstr>
      <vt:lpstr>Causes of Mutation</vt:lpstr>
      <vt:lpstr>PowerPoint Presentation</vt:lpstr>
      <vt:lpstr>  DNA Repair  </vt:lpstr>
      <vt:lpstr>PowerPoint Presentation</vt:lpstr>
      <vt:lpstr>  Mutation Rates  </vt:lpstr>
      <vt:lpstr>PowerPoint Presentation</vt:lpstr>
      <vt:lpstr>PowerPoint Presentation</vt:lpstr>
      <vt:lpstr>  DETECTION AND MEASUREMENT OF GENETIC VARIATION  </vt:lpstr>
      <vt:lpstr>PowerPoint Presentation</vt:lpstr>
      <vt:lpstr>  Protein Electrophoresis  </vt:lpstr>
      <vt:lpstr>  Southern Blotting and Restriction Fragment Analysis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Tandem Repeat Polymorphisms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Concepts of Probability</vt:lpstr>
      <vt:lpstr>PowerPoint Presentation</vt:lpstr>
      <vt:lpstr>Gene and Genotype Frequencies</vt:lpstr>
      <vt:lpstr>The Hardy–Weinberg Principle</vt:lpstr>
      <vt:lpstr>PowerPoint Presentation</vt:lpstr>
      <vt:lpstr>Causes of Genetic Variation</vt:lpstr>
      <vt:lpstr>PowerPoint Presentation</vt:lpstr>
      <vt:lpstr>Gene Flow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waqas khan</dc:creator>
  <cp:lastModifiedBy>MyUserName</cp:lastModifiedBy>
  <cp:revision>54</cp:revision>
  <dcterms:created xsi:type="dcterms:W3CDTF">2006-08-16T00:00:00Z</dcterms:created>
  <dcterms:modified xsi:type="dcterms:W3CDTF">2020-11-03T04:33:21Z</dcterms:modified>
</cp:coreProperties>
</file>