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EF2C1D09-E641-470A-8C91-4A51254605DE}" type="datetimeFigureOut">
              <a:rPr lang="en-US" smtClean="0"/>
              <a:t>5/2/2020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5388627A-06A4-42E3-B5B8-8B8FC1C6DEDE}"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86116561"/>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C1D09-E641-470A-8C91-4A51254605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153869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F2C1D09-E641-470A-8C91-4A51254605DE}" type="datetimeFigureOut">
              <a:rPr lang="en-US" smtClean="0"/>
              <a:t>5/2/2020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5388627A-06A4-42E3-B5B8-8B8FC1C6DEDE}"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57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C1D09-E641-470A-8C91-4A51254605DE}"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257502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F2C1D09-E641-470A-8C91-4A51254605DE}" type="datetimeFigureOut">
              <a:rPr lang="en-US" smtClean="0"/>
              <a:t>5/2/2020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5388627A-06A4-42E3-B5B8-8B8FC1C6DEDE}"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8575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C1D09-E641-470A-8C91-4A51254605DE}"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1082422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C1D09-E641-470A-8C91-4A51254605DE}"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264630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C1D09-E641-470A-8C91-4A51254605DE}"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2131811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EF2C1D09-E641-470A-8C91-4A51254605DE}"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88627A-06A4-42E3-B5B8-8B8FC1C6DEDE}" type="slidenum">
              <a:rPr lang="en-US" smtClean="0"/>
              <a:t>‹#›</a:t>
            </a:fld>
            <a:endParaRPr lang="en-US"/>
          </a:p>
        </p:txBody>
      </p:sp>
    </p:spTree>
    <p:extLst>
      <p:ext uri="{BB962C8B-B14F-4D97-AF65-F5344CB8AC3E}">
        <p14:creationId xmlns:p14="http://schemas.microsoft.com/office/powerpoint/2010/main" val="38762515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F2C1D09-E641-470A-8C91-4A51254605DE}" type="datetimeFigureOut">
              <a:rPr lang="en-US" smtClean="0"/>
              <a:t>5/2/2020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5388627A-06A4-42E3-B5B8-8B8FC1C6DEDE}" type="slidenum">
              <a:rPr lang="en-US" smtClean="0"/>
              <a:t>‹#›</a:t>
            </a:fld>
            <a:endParaRPr lang="en-US"/>
          </a:p>
        </p:txBody>
      </p:sp>
    </p:spTree>
    <p:extLst>
      <p:ext uri="{BB962C8B-B14F-4D97-AF65-F5344CB8AC3E}">
        <p14:creationId xmlns:p14="http://schemas.microsoft.com/office/powerpoint/2010/main" val="352269919"/>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F2C1D09-E641-470A-8C91-4A51254605DE}" type="datetimeFigureOut">
              <a:rPr lang="en-US" smtClean="0"/>
              <a:t>5/2/2020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5388627A-06A4-42E3-B5B8-8B8FC1C6DEDE}" type="slidenum">
              <a:rPr lang="en-US" smtClean="0"/>
              <a:t>‹#›</a:t>
            </a:fld>
            <a:endParaRPr lang="en-US"/>
          </a:p>
        </p:txBody>
      </p:sp>
    </p:spTree>
    <p:extLst>
      <p:ext uri="{BB962C8B-B14F-4D97-AF65-F5344CB8AC3E}">
        <p14:creationId xmlns:p14="http://schemas.microsoft.com/office/powerpoint/2010/main" val="188374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EF2C1D09-E641-470A-8C91-4A51254605DE}" type="datetimeFigureOut">
              <a:rPr lang="en-US" smtClean="0"/>
              <a:t>5/2/2020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5388627A-06A4-42E3-B5B8-8B8FC1C6DEDE}"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0602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626B5-1A8A-4B07-8631-10370DE61128}"/>
              </a:ext>
            </a:extLst>
          </p:cNvPr>
          <p:cNvSpPr>
            <a:spLocks noGrp="1"/>
          </p:cNvSpPr>
          <p:nvPr>
            <p:ph type="ctrTitle"/>
          </p:nvPr>
        </p:nvSpPr>
        <p:spPr/>
        <p:txBody>
          <a:bodyPr/>
          <a:lstStyle/>
          <a:p>
            <a:r>
              <a:rPr lang="en-US" dirty="0"/>
              <a:t>Human Rights </a:t>
            </a:r>
          </a:p>
        </p:txBody>
      </p:sp>
      <p:sp>
        <p:nvSpPr>
          <p:cNvPr id="3" name="Subtitle 2">
            <a:extLst>
              <a:ext uri="{FF2B5EF4-FFF2-40B4-BE49-F238E27FC236}">
                <a16:creationId xmlns:a16="http://schemas.microsoft.com/office/drawing/2014/main" id="{F1F05623-C7AD-4CEB-8679-9EAE9ED82648}"/>
              </a:ext>
            </a:extLst>
          </p:cNvPr>
          <p:cNvSpPr>
            <a:spLocks noGrp="1"/>
          </p:cNvSpPr>
          <p:nvPr>
            <p:ph type="subTitle" idx="1"/>
          </p:nvPr>
        </p:nvSpPr>
        <p:spPr/>
        <p:txBody>
          <a:bodyPr/>
          <a:lstStyle/>
          <a:p>
            <a:r>
              <a:rPr lang="en-US" dirty="0"/>
              <a:t>BY</a:t>
            </a:r>
          </a:p>
          <a:p>
            <a:r>
              <a:rPr lang="en-US" dirty="0"/>
              <a:t>Dr Humaira Amin</a:t>
            </a:r>
          </a:p>
        </p:txBody>
      </p:sp>
    </p:spTree>
    <p:extLst>
      <p:ext uri="{BB962C8B-B14F-4D97-AF65-F5344CB8AC3E}">
        <p14:creationId xmlns:p14="http://schemas.microsoft.com/office/powerpoint/2010/main" val="1358654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42ED4-EEB3-4402-A4C8-34AEC11F2751}"/>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6002284-A3DE-4609-B77E-40B159303092}"/>
              </a:ext>
            </a:extLst>
          </p:cNvPr>
          <p:cNvSpPr>
            <a:spLocks noGrp="1"/>
          </p:cNvSpPr>
          <p:nvPr>
            <p:ph idx="1"/>
          </p:nvPr>
        </p:nvSpPr>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Bridge Between Government and Local People</a:t>
            </a:r>
          </a:p>
          <a:p>
            <a:pPr marL="0" indent="0">
              <a:buNone/>
            </a:pPr>
            <a:r>
              <a:rPr lang="en-US" dirty="0">
                <a:latin typeface="Times New Roman" panose="02020603050405020304" pitchFamily="18" charset="0"/>
                <a:cs typeface="Times New Roman" panose="02020603050405020304" pitchFamily="18" charset="0"/>
              </a:rPr>
              <a:t> NGOs are the only factor that can easily access the local people and deeply understands their problems. They can understand where the problem lies for the lacking of human rights. NGOs reach in more than that of the Government. There is the need for cooperation between the two levels of grassroots organizations aiming to impact the state’s decisions to encourage the fact that the impact of transnational NGOs is limited by the internal politics of target states. Thus, national/local NGOs erode sovereignty from inside; meanwhile, the international NGOs are seen as external to state sovereignty. Usually, advocacy NGOs (like Amnesty International) threaten and weaken state sovereignty rather than service-delivering NGOs. The latter’s aim is to change the status quo in favor of the interests of the people that they are representing and pressuring the governments to support the issues that are addressed by NGOs.</a:t>
            </a:r>
            <a:endParaRPr lang="en-US"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4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3B4D-0D18-4480-86DD-8789295B497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Labor Rights </a:t>
            </a:r>
          </a:p>
        </p:txBody>
      </p:sp>
      <p:sp>
        <p:nvSpPr>
          <p:cNvPr id="3" name="Content Placeholder 2">
            <a:extLst>
              <a:ext uri="{FF2B5EF4-FFF2-40B4-BE49-F238E27FC236}">
                <a16:creationId xmlns:a16="http://schemas.microsoft.com/office/drawing/2014/main" id="{560E2B01-FECC-4CF4-94A7-6BEB210BE96E}"/>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right to work affects the degree of enjoyment of many other rights such as the right to education, health and culture. Its realization is not only important for the provision of income to the individual, but also for the individual’s personal development and dignity, as well as for peaceful progress of society. On the other hand, the right to work intrinsically creates a degree of dependency of the employed on his employer. As such, it could create a relationship of inequality. To protect the employed and to make a more level playing field, the right to strike and the right to associate are guaranteed, as well as the right to organize and to bargain collectively. Closely linked to the rights relating to work, are the rights related to social security.</a:t>
            </a:r>
          </a:p>
        </p:txBody>
      </p:sp>
    </p:spTree>
    <p:extLst>
      <p:ext uri="{BB962C8B-B14F-4D97-AF65-F5344CB8AC3E}">
        <p14:creationId xmlns:p14="http://schemas.microsoft.com/office/powerpoint/2010/main" val="4078974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29CED-3AAD-40F2-AEAA-12C96EAFC232}"/>
              </a:ext>
            </a:extLst>
          </p:cNvPr>
          <p:cNvSpPr>
            <a:spLocks noGrp="1"/>
          </p:cNvSpPr>
          <p:nvPr>
            <p:ph type="title"/>
          </p:nvPr>
        </p:nvSpPr>
        <p:spPr>
          <a:xfrm>
            <a:off x="2748170" y="462327"/>
            <a:ext cx="8770571" cy="1560716"/>
          </a:xfrm>
        </p:spPr>
        <p:txBody>
          <a:bodyPr/>
          <a:lstStyle/>
          <a:p>
            <a:pPr algn="ctr"/>
            <a:r>
              <a:rPr lang="en-US" b="1" dirty="0">
                <a:latin typeface="Times New Roman" panose="02020603050405020304" pitchFamily="18" charset="0"/>
                <a:cs typeface="Times New Roman" panose="02020603050405020304" pitchFamily="18" charset="0"/>
              </a:rPr>
              <a:t>The Rights relating to Work</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ED20150-3771-4643-BCB8-C065C9F1F1EB}"/>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right to work, in a broad sense, implies the right to enter employment, and the right not to be deprived of employment unfairly. The first component encompasses the factors that come into play regarding access to work; such as education, vocational training, and unemployment levels. The latter component deals with issues regarding employment security, for instance, security from being fired unjustly.</a:t>
            </a:r>
          </a:p>
        </p:txBody>
      </p:sp>
    </p:spTree>
    <p:extLst>
      <p:ext uri="{BB962C8B-B14F-4D97-AF65-F5344CB8AC3E}">
        <p14:creationId xmlns:p14="http://schemas.microsoft.com/office/powerpoint/2010/main" val="3594234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F27A2-06D7-4416-98EB-4805DF07BD36}"/>
              </a:ext>
            </a:extLst>
          </p:cNvPr>
          <p:cNvSpPr>
            <a:spLocks noGrp="1"/>
          </p:cNvSpPr>
          <p:nvPr>
            <p:ph type="title"/>
          </p:nvPr>
        </p:nvSpPr>
        <p:spPr/>
        <p:txBody>
          <a:bodyPr>
            <a:normAutofit/>
          </a:bodyPr>
          <a:lstStyle/>
          <a:p>
            <a:r>
              <a:rPr lang="en-US" sz="2000" dirty="0"/>
              <a:t>The main elements of the right to work are access to employment, freedom from forced labor and labor security. Other important components are: </a:t>
            </a:r>
          </a:p>
        </p:txBody>
      </p:sp>
      <p:sp>
        <p:nvSpPr>
          <p:cNvPr id="3" name="Content Placeholder 2">
            <a:extLst>
              <a:ext uri="{FF2B5EF4-FFF2-40B4-BE49-F238E27FC236}">
                <a16:creationId xmlns:a16="http://schemas.microsoft.com/office/drawing/2014/main" id="{8D1C2C22-754A-49BD-8E59-5EE86DC0EB94}"/>
              </a:ext>
            </a:extLst>
          </p:cNvPr>
          <p:cNvSpPr>
            <a:spLocks noGrp="1"/>
          </p:cNvSpPr>
          <p:nvPr>
            <p:ph idx="1"/>
          </p:nvPr>
        </p:nvSpPr>
        <p:spPr/>
        <p:txBody>
          <a:bodyPr>
            <a:normAutofit fontScale="85000" lnSpcReduction="20000"/>
          </a:bodyPr>
          <a:lstStyle/>
          <a:p>
            <a:pPr fontAlgn="base"/>
            <a:r>
              <a:rPr lang="en-US" dirty="0">
                <a:latin typeface="Times New Roman" panose="02020603050405020304" pitchFamily="18" charset="0"/>
                <a:cs typeface="Times New Roman" panose="02020603050405020304" pitchFamily="18" charset="0"/>
              </a:rPr>
              <a:t>The freedom to work; freedom concerning the choice of occupation as well as the place of performance;</a:t>
            </a:r>
          </a:p>
          <a:p>
            <a:pPr fontAlgn="base"/>
            <a:r>
              <a:rPr lang="en-US" dirty="0">
                <a:latin typeface="Times New Roman" panose="02020603050405020304" pitchFamily="18" charset="0"/>
                <a:cs typeface="Times New Roman" panose="02020603050405020304" pitchFamily="18" charset="0"/>
              </a:rPr>
              <a:t>The right to earn a living from work of one’s own choice, encompassing the freedom to establish one’s own independent form of employment or business;</a:t>
            </a:r>
          </a:p>
          <a:p>
            <a:pPr fontAlgn="base"/>
            <a:r>
              <a:rPr lang="en-US" dirty="0">
                <a:latin typeface="Times New Roman" panose="02020603050405020304" pitchFamily="18" charset="0"/>
                <a:cs typeface="Times New Roman" panose="02020603050405020304" pitchFamily="18" charset="0"/>
              </a:rPr>
              <a:t> The right to free employment services; the right to work has been interpreted as the commitment of the state to undertake continuous efforts to ensure full employment. Such efforts include the formulation and implementation of employment promotion policies and the promotion of technical and vocational education programs aimed at increasing employment, as well as free access to information and assistance for job seekers;</a:t>
            </a:r>
          </a:p>
          <a:p>
            <a:pPr fontAlgn="base"/>
            <a:r>
              <a:rPr lang="en-US" dirty="0">
                <a:latin typeface="Times New Roman" panose="02020603050405020304" pitchFamily="18" charset="0"/>
                <a:cs typeface="Times New Roman" panose="02020603050405020304" pitchFamily="18" charset="0"/>
              </a:rPr>
              <a:t> The right to safe and healthy working conditions, as well as rest, leisure and reasonable working hours;</a:t>
            </a:r>
          </a:p>
          <a:p>
            <a:pPr fontAlgn="base"/>
            <a:r>
              <a:rPr lang="en-US" dirty="0">
                <a:latin typeface="Times New Roman" panose="02020603050405020304" pitchFamily="18" charset="0"/>
                <a:cs typeface="Times New Roman" panose="02020603050405020304" pitchFamily="18" charset="0"/>
              </a:rPr>
              <a:t> The right to employment; the right not to be arbitrarily dismissed and the right to protection against unemployment.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64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9E5B0-BC04-4309-A41A-C485318FD66D}"/>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br>
            <a:endParaRPr lang="en-US" dirty="0"/>
          </a:p>
        </p:txBody>
      </p:sp>
      <p:sp>
        <p:nvSpPr>
          <p:cNvPr id="3" name="Content Placeholder 2">
            <a:extLst>
              <a:ext uri="{FF2B5EF4-FFF2-40B4-BE49-F238E27FC236}">
                <a16:creationId xmlns:a16="http://schemas.microsoft.com/office/drawing/2014/main" id="{596D1BE5-A47F-4275-A8BC-0BC68F9154A5}"/>
              </a:ext>
            </a:extLst>
          </p:cNvPr>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Definition: </a:t>
            </a:r>
            <a:r>
              <a:rPr lang="en-US" dirty="0">
                <a:latin typeface="Times New Roman" panose="02020603050405020304" pitchFamily="18" charset="0"/>
                <a:cs typeface="Times New Roman" panose="02020603050405020304" pitchFamily="18" charset="0"/>
              </a:rPr>
              <a:t>A non-governmental organization (NGO) is any non-profit, voluntary citizens' group which is organized on a local, national or international level. Task-oriented and driven by people with a common interest, NGOs perform a variety of service and humanitarian functions, bring citizen concerns to Governments, advocate and monitor policies and encourage political participation through provision of information. Some are organized around specific issues, such as human rights, environment or health. They provide analysis and expertise, serve as early warning mechanisms and help monitor and implement international agreements. Their relationship with offices and agencies of the United Nations system differs depending on their goals, their venue and the mandate of a particular institution.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528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E3198-73AE-4700-936E-0B8B84E9FC74}"/>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4DE728F-7DD3-4DC9-9A54-15E91766BC1B}"/>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Human rights are basic rights and freedoms for every person. Human beings are born with certain inalienable fundamental rights. The right to equality and peaceful existence are basic and inseparable rights of the human being.</a:t>
            </a:r>
          </a:p>
          <a:p>
            <a:r>
              <a:rPr lang="en-US" dirty="0">
                <a:latin typeface="Times New Roman" panose="02020603050405020304" pitchFamily="18" charset="0"/>
                <a:cs typeface="Times New Roman" panose="02020603050405020304" pitchFamily="18" charset="0"/>
              </a:rPr>
              <a:t>NGOs play a crucial role in the preservation and the promotion of human rights especially in the areas of developing countries, where there is less knowledge of the importance of human rights. NGOs practice in promoting public awareness while conducting institutional advocacy, and lobbying to stop any kind of violation. It not only assists in developing society and improving communities but also works in the promotion of citizen’s participation.</a:t>
            </a:r>
          </a:p>
        </p:txBody>
      </p:sp>
    </p:spTree>
    <p:extLst>
      <p:ext uri="{BB962C8B-B14F-4D97-AF65-F5344CB8AC3E}">
        <p14:creationId xmlns:p14="http://schemas.microsoft.com/office/powerpoint/2010/main" val="219320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4E045-FE0A-4676-8C07-F15310F17811}"/>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br>
            <a:endParaRPr lang="en-US" dirty="0"/>
          </a:p>
        </p:txBody>
      </p:sp>
      <p:sp>
        <p:nvSpPr>
          <p:cNvPr id="3" name="Content Placeholder 2">
            <a:extLst>
              <a:ext uri="{FF2B5EF4-FFF2-40B4-BE49-F238E27FC236}">
                <a16:creationId xmlns:a16="http://schemas.microsoft.com/office/drawing/2014/main" id="{610232F5-29DD-4C89-A0FE-A591BFE3FBE8}"/>
              </a:ext>
            </a:extLst>
          </p:cNvPr>
          <p:cNvSpPr>
            <a:spLocks noGrp="1"/>
          </p:cNvSpPr>
          <p:nvPr>
            <p:ph idx="1"/>
          </p:nvPr>
        </p:nvSpPr>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Providing Information: </a:t>
            </a:r>
            <a:r>
              <a:rPr lang="en-US" dirty="0">
                <a:latin typeface="Times New Roman" panose="02020603050405020304" pitchFamily="18" charset="0"/>
                <a:cs typeface="Times New Roman" panose="02020603050405020304" pitchFamily="18" charset="0"/>
              </a:rPr>
              <a:t>NGOs works at the local level and they are the one who knows the problem of those people in the roots better than the Government. They have better access to the people facing the problems. Here, NGOs play an essential role in providing the information to the Government along with the human-centric solution. NGOs have functioned as the conscience in the field of human rights by taking prompt action to investigate the instance human right by undertaking and the spot studies and publishing the observations.</a:t>
            </a:r>
          </a:p>
          <a:p>
            <a:r>
              <a:rPr lang="en-US" dirty="0">
                <a:latin typeface="Times New Roman" panose="02020603050405020304" pitchFamily="18" charset="0"/>
                <a:cs typeface="Times New Roman" panose="02020603050405020304" pitchFamily="18" charset="0"/>
              </a:rPr>
              <a:t>NGOs disseminate information about human rights in general. The education on ‘human rights’ issues contributes to the improvement of human rights situations by themselves because people learn about their rights and thus increase the possibility of claiming them. May it be a campaign, organizing courses, releasing publications, and organizing events (seminars, round tables and etc.) on various topics of human rights; thereby increasing public awareness of human rights can be done.</a:t>
            </a:r>
            <a:endParaRPr lang="en-US"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487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3B82-630E-4F85-84E3-4BE264B1F4FA}"/>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A61DF7-D15C-4DF4-AE40-A077CD886465}"/>
              </a:ext>
            </a:extLst>
          </p:cNvPr>
          <p:cNvSpPr>
            <a:spLocks noGrp="1"/>
          </p:cNvSpPr>
          <p:nvPr>
            <p:ph idx="1"/>
          </p:nvPr>
        </p:nvSpPr>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Lobbying</a:t>
            </a:r>
          </a:p>
          <a:p>
            <a:pPr marL="0" indent="0">
              <a:buNone/>
            </a:pPr>
            <a:r>
              <a:rPr lang="en-US" dirty="0">
                <a:latin typeface="Times New Roman" panose="02020603050405020304" pitchFamily="18" charset="0"/>
                <a:cs typeface="Times New Roman" panose="02020603050405020304" pitchFamily="18" charset="0"/>
              </a:rPr>
              <a:t>NGOs play a role of an influencer in keeping the co-operation with the Government and its fellow organizations. They are active members of working in different sectors based on human rights. NGOs lobby powerful decision-makers to take account of the interests of marginalized people and influence the Government to change its favor to the public.</a:t>
            </a:r>
          </a:p>
          <a:p>
            <a:r>
              <a:rPr lang="en-US" b="1" dirty="0">
                <a:latin typeface="Times New Roman" panose="02020603050405020304" pitchFamily="18" charset="0"/>
                <a:cs typeface="Times New Roman" panose="02020603050405020304" pitchFamily="18" charset="0"/>
              </a:rPr>
              <a:t>Providing Assistance</a:t>
            </a:r>
          </a:p>
          <a:p>
            <a:pPr marL="0" indent="0">
              <a:buNone/>
            </a:pPr>
            <a:r>
              <a:rPr lang="en-US" dirty="0">
                <a:latin typeface="Times New Roman" panose="02020603050405020304" pitchFamily="18" charset="0"/>
                <a:cs typeface="Times New Roman" panose="02020603050405020304" pitchFamily="18" charset="0"/>
              </a:rPr>
              <a:t>The role of NGOs nowadays is very significant and effective. Many NGOs are coming forward in giving legal assistance to vulnerable communities who do not understand the right and cannot afford legal services because of economic, social or other reasons. It has been common to be concerned with NGOs with humanitarian assistance and human rights. NGOs should focus on the relief and sustainable development of society by coordination with the Legal Services Institutions at the central level.</a:t>
            </a:r>
          </a:p>
          <a:p>
            <a:endParaRPr lang="en-US" dirty="0"/>
          </a:p>
        </p:txBody>
      </p:sp>
    </p:spTree>
    <p:extLst>
      <p:ext uri="{BB962C8B-B14F-4D97-AF65-F5344CB8AC3E}">
        <p14:creationId xmlns:p14="http://schemas.microsoft.com/office/powerpoint/2010/main" val="3586039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E57E-4032-422B-A8AD-FDB4A64749DD}"/>
              </a:ext>
            </a:extLst>
          </p:cNvPr>
          <p:cNvSpPr>
            <a:spLocks noGrp="1"/>
          </p:cNvSpPr>
          <p:nvPr>
            <p:ph type="title"/>
          </p:nvPr>
        </p:nvSpPr>
        <p:spPr/>
        <p:txBody>
          <a:bodyPr>
            <a:normAutofit fontScale="90000"/>
          </a:bodyPr>
          <a:lstStyle/>
          <a:p>
            <a:pPr algn="ctr"/>
            <a:r>
              <a:rPr lang="en-US" b="1" dirty="0">
                <a:latin typeface="Times New Roman" panose="02020603050405020304" pitchFamily="18" charset="0"/>
                <a:cs typeface="Times New Roman" panose="02020603050405020304" pitchFamily="18" charset="0"/>
              </a:rPr>
              <a:t>Role of NGOs in the Practice of Human Rights</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7506F39-839F-42B3-A164-1548690F241E}"/>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Eliminate Social Problems and Health Issues</a:t>
            </a:r>
          </a:p>
          <a:p>
            <a:pPr marL="0" indent="0">
              <a:buNone/>
            </a:pPr>
            <a:r>
              <a:rPr lang="en-US" dirty="0">
                <a:latin typeface="Times New Roman" panose="02020603050405020304" pitchFamily="18" charset="0"/>
                <a:cs typeface="Times New Roman" panose="02020603050405020304" pitchFamily="18" charset="0"/>
              </a:rPr>
              <a:t>Human rights are the rights inherent to all human beings, regardless of race, sex, nationality, ethnicity, language, religion, or any other status. It includes the right to life and liberty, freedom from slavery and torture. NGOs have played a pivotal role in managing human trafficking, prevention of HIV/AIDS, to educate to teach and train the vulnerable people, childcare, providing counseling related to health issues, promoting human rights laws and rules among the people by going from the local level to the central level.</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298216"/>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26</TotalTime>
  <Words>1306</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Century Schoolbook</vt:lpstr>
      <vt:lpstr>Corbel</vt:lpstr>
      <vt:lpstr>Times New Roman</vt:lpstr>
      <vt:lpstr>Feathered</vt:lpstr>
      <vt:lpstr>Human Rights </vt:lpstr>
      <vt:lpstr>Labor Rights </vt:lpstr>
      <vt:lpstr>The Rights relating to Work</vt:lpstr>
      <vt:lpstr>The main elements of the right to work are access to employment, freedom from forced labor and labor security. Other important components are: </vt:lpstr>
      <vt:lpstr>Role of NGOs in the Practice of Human Rights </vt:lpstr>
      <vt:lpstr>Role of NGOs in the Practice of Human Rights </vt:lpstr>
      <vt:lpstr>Role of NGOs in the Practice of Human Rights </vt:lpstr>
      <vt:lpstr>Role of NGOs in the Practice of Human Rights </vt:lpstr>
      <vt:lpstr>Role of NGOs in the Practice of Human Rights </vt:lpstr>
      <vt:lpstr>Role of NGOs in the Practice of Human Rights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Haier</dc:creator>
  <cp:lastModifiedBy>Haier</cp:lastModifiedBy>
  <cp:revision>3</cp:revision>
  <dcterms:created xsi:type="dcterms:W3CDTF">2020-05-02T11:30:27Z</dcterms:created>
  <dcterms:modified xsi:type="dcterms:W3CDTF">2020-05-02T11:56:35Z</dcterms:modified>
</cp:coreProperties>
</file>