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8" r:id="rId4"/>
    <p:sldId id="282" r:id="rId5"/>
    <p:sldId id="277" r:id="rId6"/>
    <p:sldId id="284" r:id="rId7"/>
    <p:sldId id="285" r:id="rId8"/>
    <p:sldId id="283" r:id="rId9"/>
    <p:sldId id="28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A9C52-B31C-4D72-8E60-AFC24674A8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CAA2F1-58B3-426A-BD00-9972B5CCBC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251D60-2A24-471B-B3B7-32AC9B711355}"/>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B7F0CDE1-309E-46F8-AEB6-9D856CA4FC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92BA8F-3D5E-46F3-AA21-C1EC65329299}"/>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2827835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D0E85-E6BD-4538-AB62-DAE32B905B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06BC10-1096-479A-8217-696981D9D6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4D8A63-7CB6-420C-84FA-4E2022B4196B}"/>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0F9CF527-29EA-4770-9F5C-6C8C8E426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5D8CC-C1F7-464F-A5EC-FDD4165DC4B7}"/>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214516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594363-C5C6-49BF-8DC4-315F34E40B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AA1F4-F5BE-4912-B235-914981194C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300A1-EEEC-4A79-B8DE-A81178F80B81}"/>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C7B907F0-9508-451E-BBE4-F1FA2BD4D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8149C-BE96-46F3-A2E5-EC89E656E3A3}"/>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57494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28F60-9B63-419A-BA25-0BB369DF6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05CF27-9526-4F3D-8CA6-704312865B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68BDF6-02B3-44FD-8B69-A074009E917D}"/>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6B4AB4BB-1F4F-4595-927F-70A1E85259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8874F8-C548-4F59-8CB0-04D4AD2F28DE}"/>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185954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6203-17D8-44F0-B547-497D2258DA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F5DAC0-0CFD-4ADC-8320-83789AFE85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DE610D-1E4E-4BB8-B298-C115012195C2}"/>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950D8391-FC20-49BD-B687-A6FAA99732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B99A17-FB1E-4D35-A5C4-AC8411EF4F55}"/>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4173612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22802-11AB-4208-918E-B600A46D63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ACCB45-E08C-4C4D-9A9A-FC5436C956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582924-F850-4537-82FD-D95A423C98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D1D598-9B99-4F76-B61A-2005F4B65384}"/>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6" name="Footer Placeholder 5">
            <a:extLst>
              <a:ext uri="{FF2B5EF4-FFF2-40B4-BE49-F238E27FC236}">
                <a16:creationId xmlns:a16="http://schemas.microsoft.com/office/drawing/2014/main" id="{FBB49EEC-0B9B-4ABB-93DC-D578FC9FD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F1B3BC-774A-4625-B648-0E5EEFB88235}"/>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376847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782D-BD33-4F87-8816-AC2E7BA11F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BD5C26-7BE3-4197-8707-D6BF18FB47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03238-6C10-4042-A3DD-9C800E33F8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C35D36-C269-49DD-AF41-808B5C8345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428AF0-1DBD-4227-ADAD-069537C459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E559DD-10EE-4104-92A5-0249E0A0CFDC}"/>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8" name="Footer Placeholder 7">
            <a:extLst>
              <a:ext uri="{FF2B5EF4-FFF2-40B4-BE49-F238E27FC236}">
                <a16:creationId xmlns:a16="http://schemas.microsoft.com/office/drawing/2014/main" id="{0014AC0C-E7B5-498C-B190-1C7CC5945F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3B817D-376F-4E2C-AEE3-71EB68B77FED}"/>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125100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9B236-C833-47DD-8A72-E860A8AA92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036950-D2E0-469C-B1A1-C93746090E00}"/>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4" name="Footer Placeholder 3">
            <a:extLst>
              <a:ext uri="{FF2B5EF4-FFF2-40B4-BE49-F238E27FC236}">
                <a16:creationId xmlns:a16="http://schemas.microsoft.com/office/drawing/2014/main" id="{FC9BE30B-D852-48B0-83D7-927D5DE4B4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88A7FF-0602-4F28-8296-AF290ADFADC8}"/>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330160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2B01CE-FB08-4CA1-8860-ABCCF52209DC}"/>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3" name="Footer Placeholder 2">
            <a:extLst>
              <a:ext uri="{FF2B5EF4-FFF2-40B4-BE49-F238E27FC236}">
                <a16:creationId xmlns:a16="http://schemas.microsoft.com/office/drawing/2014/main" id="{0D8DFED1-44AD-4C4F-9618-E819C43283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306B41-095F-4B15-A4FD-9177A6B3476F}"/>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117867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7E8AB-4F93-4692-827A-1B854D21A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E8EEE4-94FC-4EC1-8418-5A6483D77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0202E7-A8E2-4A53-9ACD-81F9932ADD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BF97BA-D51C-4557-91AC-7348283AC7EC}"/>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6" name="Footer Placeholder 5">
            <a:extLst>
              <a:ext uri="{FF2B5EF4-FFF2-40B4-BE49-F238E27FC236}">
                <a16:creationId xmlns:a16="http://schemas.microsoft.com/office/drawing/2014/main" id="{E66D373A-26C9-4BC7-92B8-5747560629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F4B88-E77A-47EF-B602-30446C902B07}"/>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373009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6D147-A65A-4CD4-9A98-C528C7F57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7A160C-12A1-4044-A725-668CA3E0F7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097F10-9280-4597-923D-B9B9D93AF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1C16AD-1618-4742-8BF5-A956D838786B}"/>
              </a:ext>
            </a:extLst>
          </p:cNvPr>
          <p:cNvSpPr>
            <a:spLocks noGrp="1"/>
          </p:cNvSpPr>
          <p:nvPr>
            <p:ph type="dt" sz="half" idx="10"/>
          </p:nvPr>
        </p:nvSpPr>
        <p:spPr/>
        <p:txBody>
          <a:bodyPr/>
          <a:lstStyle/>
          <a:p>
            <a:fld id="{1A1DF5C0-3ECF-4F23-8836-5FC7E7760082}" type="datetimeFigureOut">
              <a:rPr lang="en-US" smtClean="0"/>
              <a:t>2/27/2020</a:t>
            </a:fld>
            <a:endParaRPr lang="en-US"/>
          </a:p>
        </p:txBody>
      </p:sp>
      <p:sp>
        <p:nvSpPr>
          <p:cNvPr id="6" name="Footer Placeholder 5">
            <a:extLst>
              <a:ext uri="{FF2B5EF4-FFF2-40B4-BE49-F238E27FC236}">
                <a16:creationId xmlns:a16="http://schemas.microsoft.com/office/drawing/2014/main" id="{D6FFC6D3-1DC3-4401-9D25-830DD4EDCF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46F35C-C037-41F4-B519-F590305F5DD1}"/>
              </a:ext>
            </a:extLst>
          </p:cNvPr>
          <p:cNvSpPr>
            <a:spLocks noGrp="1"/>
          </p:cNvSpPr>
          <p:nvPr>
            <p:ph type="sldNum" sz="quarter" idx="12"/>
          </p:nvPr>
        </p:nvSpPr>
        <p:spPr/>
        <p:txBody>
          <a:bodyPr/>
          <a:lstStyle/>
          <a:p>
            <a:fld id="{5C11F35C-BAA2-45AA-99C8-8B35733F84C4}" type="slidenum">
              <a:rPr lang="en-US" smtClean="0"/>
              <a:t>‹#›</a:t>
            </a:fld>
            <a:endParaRPr lang="en-US"/>
          </a:p>
        </p:txBody>
      </p:sp>
    </p:spTree>
    <p:extLst>
      <p:ext uri="{BB962C8B-B14F-4D97-AF65-F5344CB8AC3E}">
        <p14:creationId xmlns:p14="http://schemas.microsoft.com/office/powerpoint/2010/main" val="71053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CBAFC8-71AF-4505-B09E-6BF125528B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5F5503-3BD4-4E5B-ACCD-CDD7012DE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5F4B1-2DC0-4748-BE03-A90698868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DF5C0-3ECF-4F23-8836-5FC7E7760082}" type="datetimeFigureOut">
              <a:rPr lang="en-US" smtClean="0"/>
              <a:t>2/27/2020</a:t>
            </a:fld>
            <a:endParaRPr lang="en-US"/>
          </a:p>
        </p:txBody>
      </p:sp>
      <p:sp>
        <p:nvSpPr>
          <p:cNvPr id="5" name="Footer Placeholder 4">
            <a:extLst>
              <a:ext uri="{FF2B5EF4-FFF2-40B4-BE49-F238E27FC236}">
                <a16:creationId xmlns:a16="http://schemas.microsoft.com/office/drawing/2014/main" id="{6E7BD499-4737-4FFC-B371-54EA8DF14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A36450-9D4C-45EC-BE6E-310BE7ACA4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11F35C-BAA2-45AA-99C8-8B35733F84C4}" type="slidenum">
              <a:rPr lang="en-US" smtClean="0"/>
              <a:t>‹#›</a:t>
            </a:fld>
            <a:endParaRPr lang="en-US"/>
          </a:p>
        </p:txBody>
      </p:sp>
    </p:spTree>
    <p:extLst>
      <p:ext uri="{BB962C8B-B14F-4D97-AF65-F5344CB8AC3E}">
        <p14:creationId xmlns:p14="http://schemas.microsoft.com/office/powerpoint/2010/main" val="385761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Aquatic and Microbial genetic resources</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20A66-B2C5-4B2E-BBB8-9F5335C62C03}"/>
              </a:ext>
            </a:extLst>
          </p:cNvPr>
          <p:cNvSpPr>
            <a:spLocks noGrp="1"/>
          </p:cNvSpPr>
          <p:nvPr>
            <p:ph type="title"/>
          </p:nvPr>
        </p:nvSpPr>
        <p:spPr/>
        <p:txBody>
          <a:bodyPr/>
          <a:lstStyle/>
          <a:p>
            <a:r>
              <a:rPr lang="en-US" dirty="0"/>
              <a:t>Aquatic genetic resources</a:t>
            </a:r>
          </a:p>
        </p:txBody>
      </p:sp>
      <p:sp>
        <p:nvSpPr>
          <p:cNvPr id="3" name="Content Placeholder 2">
            <a:extLst>
              <a:ext uri="{FF2B5EF4-FFF2-40B4-BE49-F238E27FC236}">
                <a16:creationId xmlns:a16="http://schemas.microsoft.com/office/drawing/2014/main" id="{96DCA158-D2A7-4677-8B05-714C7C3DBE8E}"/>
              </a:ext>
            </a:extLst>
          </p:cNvPr>
          <p:cNvSpPr>
            <a:spLocks noGrp="1"/>
          </p:cNvSpPr>
          <p:nvPr>
            <p:ph idx="1"/>
          </p:nvPr>
        </p:nvSpPr>
        <p:spPr/>
        <p:txBody>
          <a:bodyPr>
            <a:normAutofit lnSpcReduction="10000"/>
          </a:bodyPr>
          <a:lstStyle/>
          <a:p>
            <a:r>
              <a:rPr lang="en-GB" dirty="0"/>
              <a:t>Aquatic genetic resources include all genetic resources living in water.</a:t>
            </a:r>
          </a:p>
          <a:p>
            <a:pPr lvl="1"/>
            <a:r>
              <a:rPr lang="en-GB" dirty="0"/>
              <a:t>fish, cyclostomes, mussels, decapods, marine mammals, aquatic plants and all other water dwelling organisms that populate marine, coastal or inland waters, or are kept in aquaculture. </a:t>
            </a:r>
          </a:p>
          <a:p>
            <a:r>
              <a:rPr lang="en-GB" dirty="0"/>
              <a:t>Sea-water and freshwater fish, but also crustaceans, mussels and other seafood belong to the most important sources of protein for human consumption worldwide. </a:t>
            </a:r>
          </a:p>
          <a:p>
            <a:r>
              <a:rPr lang="en-GB" dirty="0"/>
              <a:t>As the basis of the fishing industry, they play, at the same time, a major role in socioeconomic terms. Particularly in developing countries local fishing guarantee the income to a large part of coastal communities.</a:t>
            </a:r>
            <a:endParaRPr lang="en-US" dirty="0"/>
          </a:p>
        </p:txBody>
      </p:sp>
    </p:spTree>
    <p:extLst>
      <p:ext uri="{BB962C8B-B14F-4D97-AF65-F5344CB8AC3E}">
        <p14:creationId xmlns:p14="http://schemas.microsoft.com/office/powerpoint/2010/main" val="174455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6655-8462-40CD-B44B-AC02E61F8F85}"/>
              </a:ext>
            </a:extLst>
          </p:cNvPr>
          <p:cNvSpPr>
            <a:spLocks noGrp="1"/>
          </p:cNvSpPr>
          <p:nvPr>
            <p:ph type="title"/>
          </p:nvPr>
        </p:nvSpPr>
        <p:spPr/>
        <p:txBody>
          <a:bodyPr/>
          <a:lstStyle/>
          <a:p>
            <a:r>
              <a:rPr lang="en-US" dirty="0"/>
              <a:t>Aquatic genetic resources</a:t>
            </a:r>
          </a:p>
        </p:txBody>
      </p:sp>
      <p:sp>
        <p:nvSpPr>
          <p:cNvPr id="3" name="Content Placeholder 2">
            <a:extLst>
              <a:ext uri="{FF2B5EF4-FFF2-40B4-BE49-F238E27FC236}">
                <a16:creationId xmlns:a16="http://schemas.microsoft.com/office/drawing/2014/main" id="{30358450-E3CD-4EE9-8D10-5F67401DCFDD}"/>
              </a:ext>
            </a:extLst>
          </p:cNvPr>
          <p:cNvSpPr>
            <a:spLocks noGrp="1"/>
          </p:cNvSpPr>
          <p:nvPr>
            <p:ph idx="1"/>
          </p:nvPr>
        </p:nvSpPr>
        <p:spPr/>
        <p:txBody>
          <a:bodyPr>
            <a:normAutofit fontScale="92500" lnSpcReduction="20000"/>
          </a:bodyPr>
          <a:lstStyle/>
          <a:p>
            <a:r>
              <a:rPr lang="en-GB" dirty="0"/>
              <a:t>The use and exchange of aquatic genetic resources have been crucial elements in helping aquaculture become the fastest growing food producing sector over the past three to four decades </a:t>
            </a:r>
          </a:p>
          <a:p>
            <a:r>
              <a:rPr lang="en-GB" dirty="0"/>
              <a:t>It has been estimated that less than 9% of the current aquatic species being farmed have been the subject of formal genetic improvement programs. </a:t>
            </a:r>
          </a:p>
          <a:p>
            <a:r>
              <a:rPr lang="en-GB" dirty="0"/>
              <a:t>Improvements in aquaculture technology, aquatic animal health/aquatic biosecurity, animal husbandry, nutrition, larval rearing, genetics and breeding have led to a great diversity of farmed aquatic animals.</a:t>
            </a:r>
          </a:p>
          <a:p>
            <a:r>
              <a:rPr lang="en-GB" dirty="0"/>
              <a:t>More aquatic species are being farmed today than ever before: in 1950, countries reported farming 72 species from 34 families; by 2013 production was reported and estimated for nearly 575 species items associated with over 115 families. </a:t>
            </a:r>
            <a:endParaRPr lang="en-US" dirty="0"/>
          </a:p>
        </p:txBody>
      </p:sp>
    </p:spTree>
    <p:extLst>
      <p:ext uri="{BB962C8B-B14F-4D97-AF65-F5344CB8AC3E}">
        <p14:creationId xmlns:p14="http://schemas.microsoft.com/office/powerpoint/2010/main" val="204835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D84-205B-4C51-BCBB-49B71287470F}"/>
              </a:ext>
            </a:extLst>
          </p:cNvPr>
          <p:cNvSpPr>
            <a:spLocks noGrp="1"/>
          </p:cNvSpPr>
          <p:nvPr>
            <p:ph type="title"/>
          </p:nvPr>
        </p:nvSpPr>
        <p:spPr/>
        <p:txBody>
          <a:bodyPr/>
          <a:lstStyle/>
          <a:p>
            <a:r>
              <a:rPr lang="en-GB" dirty="0"/>
              <a:t>Importance of Aquatic genetic Recourses </a:t>
            </a:r>
            <a:endParaRPr lang="en-US" dirty="0"/>
          </a:p>
        </p:txBody>
      </p:sp>
      <p:sp>
        <p:nvSpPr>
          <p:cNvPr id="3" name="Content Placeholder 2">
            <a:extLst>
              <a:ext uri="{FF2B5EF4-FFF2-40B4-BE49-F238E27FC236}">
                <a16:creationId xmlns:a16="http://schemas.microsoft.com/office/drawing/2014/main" id="{F251A180-8B16-4D12-8FA0-BFD519E9D877}"/>
              </a:ext>
            </a:extLst>
          </p:cNvPr>
          <p:cNvSpPr>
            <a:spLocks noGrp="1"/>
          </p:cNvSpPr>
          <p:nvPr>
            <p:ph idx="1"/>
          </p:nvPr>
        </p:nvSpPr>
        <p:spPr/>
        <p:txBody>
          <a:bodyPr/>
          <a:lstStyle/>
          <a:p>
            <a:pPr marL="0" indent="0">
              <a:buNone/>
            </a:pPr>
            <a:r>
              <a:rPr lang="en-GB" dirty="0"/>
              <a:t>The contribution of aquaculture to world food fish production increased from 3.9% in 1970 to more than 50% in 2014 with growth expected to continue. </a:t>
            </a:r>
          </a:p>
          <a:p>
            <a:pPr marL="0" indent="0">
              <a:buNone/>
            </a:pPr>
            <a:r>
              <a:rPr lang="en-GB" dirty="0"/>
              <a:t>Aquatic genetic resources are of key importance for the further genetic improvement of fish strains to achieve sustainable development of aquaculture.</a:t>
            </a:r>
            <a:endParaRPr lang="en-US" dirty="0"/>
          </a:p>
        </p:txBody>
      </p:sp>
    </p:spTree>
    <p:extLst>
      <p:ext uri="{BB962C8B-B14F-4D97-AF65-F5344CB8AC3E}">
        <p14:creationId xmlns:p14="http://schemas.microsoft.com/office/powerpoint/2010/main" val="1043897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15D72-8D54-4E67-9CC4-258B24D1B15A}"/>
              </a:ext>
            </a:extLst>
          </p:cNvPr>
          <p:cNvSpPr>
            <a:spLocks noGrp="1"/>
          </p:cNvSpPr>
          <p:nvPr>
            <p:ph type="title"/>
          </p:nvPr>
        </p:nvSpPr>
        <p:spPr/>
        <p:txBody>
          <a:bodyPr/>
          <a:lstStyle/>
          <a:p>
            <a:r>
              <a:rPr lang="en-US" dirty="0"/>
              <a:t>Micro-organism genetic resources</a:t>
            </a:r>
          </a:p>
        </p:txBody>
      </p:sp>
      <p:sp>
        <p:nvSpPr>
          <p:cNvPr id="3" name="Content Placeholder 2">
            <a:extLst>
              <a:ext uri="{FF2B5EF4-FFF2-40B4-BE49-F238E27FC236}">
                <a16:creationId xmlns:a16="http://schemas.microsoft.com/office/drawing/2014/main" id="{55087C50-4C64-4C9D-BDF8-866F8CA14B69}"/>
              </a:ext>
            </a:extLst>
          </p:cNvPr>
          <p:cNvSpPr>
            <a:spLocks noGrp="1"/>
          </p:cNvSpPr>
          <p:nvPr>
            <p:ph idx="1"/>
          </p:nvPr>
        </p:nvSpPr>
        <p:spPr/>
        <p:txBody>
          <a:bodyPr>
            <a:normAutofit fontScale="92500"/>
          </a:bodyPr>
          <a:lstStyle/>
          <a:p>
            <a:r>
              <a:rPr lang="en-GB" dirty="0"/>
              <a:t>The term of "microorganism" encompasses </a:t>
            </a:r>
          </a:p>
          <a:p>
            <a:pPr lvl="1"/>
            <a:r>
              <a:rPr lang="en-GB" dirty="0"/>
              <a:t>fungi (example gratia mycorrhizae, edible mushrooms, Yeast) </a:t>
            </a:r>
          </a:p>
          <a:p>
            <a:pPr lvl="1"/>
            <a:r>
              <a:rPr lang="en-GB" dirty="0"/>
              <a:t> microalgae</a:t>
            </a:r>
          </a:p>
          <a:p>
            <a:pPr lvl="1"/>
            <a:r>
              <a:rPr lang="en-GB" dirty="0"/>
              <a:t> protozoa</a:t>
            </a:r>
          </a:p>
          <a:p>
            <a:pPr lvl="1"/>
            <a:r>
              <a:rPr lang="en-GB" dirty="0"/>
              <a:t>Bacteria</a:t>
            </a:r>
          </a:p>
          <a:p>
            <a:pPr lvl="1"/>
            <a:r>
              <a:rPr lang="en-GB" dirty="0"/>
              <a:t>Archaebacteria</a:t>
            </a:r>
          </a:p>
          <a:p>
            <a:pPr lvl="1"/>
            <a:r>
              <a:rPr lang="en-GB" dirty="0"/>
              <a:t>Mycoplasmas</a:t>
            </a:r>
          </a:p>
          <a:p>
            <a:pPr lvl="1"/>
            <a:r>
              <a:rPr lang="en-GB" dirty="0"/>
              <a:t>viruses. </a:t>
            </a:r>
          </a:p>
          <a:p>
            <a:r>
              <a:rPr lang="en-GB" dirty="0"/>
              <a:t>Microbes play a critically important role in the cycling of nutrients in terrestrial and aquatic ecosystems globally. Marine microbes play a huge role in the cycling of carbon, nitrogen, phosphorus and other nutrients </a:t>
            </a:r>
          </a:p>
        </p:txBody>
      </p:sp>
    </p:spTree>
    <p:extLst>
      <p:ext uri="{BB962C8B-B14F-4D97-AF65-F5344CB8AC3E}">
        <p14:creationId xmlns:p14="http://schemas.microsoft.com/office/powerpoint/2010/main" val="92216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9387-CC6F-45D9-8393-C332F9D21390}"/>
              </a:ext>
            </a:extLst>
          </p:cNvPr>
          <p:cNvSpPr>
            <a:spLocks noGrp="1"/>
          </p:cNvSpPr>
          <p:nvPr>
            <p:ph type="title"/>
          </p:nvPr>
        </p:nvSpPr>
        <p:spPr/>
        <p:txBody>
          <a:bodyPr/>
          <a:lstStyle/>
          <a:p>
            <a:r>
              <a:rPr lang="en-US" dirty="0"/>
              <a:t>Micro-organism genetic resources</a:t>
            </a:r>
          </a:p>
        </p:txBody>
      </p:sp>
      <p:sp>
        <p:nvSpPr>
          <p:cNvPr id="3" name="Content Placeholder 2">
            <a:extLst>
              <a:ext uri="{FF2B5EF4-FFF2-40B4-BE49-F238E27FC236}">
                <a16:creationId xmlns:a16="http://schemas.microsoft.com/office/drawing/2014/main" id="{F092782C-26D8-4AAD-B091-F22C1FF553A5}"/>
              </a:ext>
            </a:extLst>
          </p:cNvPr>
          <p:cNvSpPr>
            <a:spLocks noGrp="1"/>
          </p:cNvSpPr>
          <p:nvPr>
            <p:ph idx="1"/>
          </p:nvPr>
        </p:nvSpPr>
        <p:spPr/>
        <p:txBody>
          <a:bodyPr>
            <a:normAutofit lnSpcReduction="10000"/>
          </a:bodyPr>
          <a:lstStyle/>
          <a:p>
            <a:r>
              <a:rPr lang="en-US" dirty="0"/>
              <a:t>In ecosystems, microorganisms are important as symbionts (endophytes, mycorrhizae, and in insect guts), in nitrogen fixation (rhizobia, cyanobacteria, cyanobacteria-containing lichens), in the biodegradation of dead animal and plant material, and in controlling the size of populations of plants and insects through natural biocontrol.</a:t>
            </a:r>
          </a:p>
          <a:p>
            <a:r>
              <a:rPr lang="en-GB" dirty="0"/>
              <a:t>The World Federation of Culture Collections (WFCC) is the key international coordinating body on the culture collections of microorganisms. This organization, established in 1970, promotes liaison between individuals and organizations responsible for the maintenance and development of culture collections.</a:t>
            </a:r>
            <a:endParaRPr lang="en-US" dirty="0"/>
          </a:p>
        </p:txBody>
      </p:sp>
    </p:spTree>
    <p:extLst>
      <p:ext uri="{BB962C8B-B14F-4D97-AF65-F5344CB8AC3E}">
        <p14:creationId xmlns:p14="http://schemas.microsoft.com/office/powerpoint/2010/main" val="109198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84160-E117-44F3-B707-ABBD00C58227}"/>
              </a:ext>
            </a:extLst>
          </p:cNvPr>
          <p:cNvSpPr>
            <a:spLocks noGrp="1"/>
          </p:cNvSpPr>
          <p:nvPr>
            <p:ph type="title"/>
          </p:nvPr>
        </p:nvSpPr>
        <p:spPr/>
        <p:txBody>
          <a:bodyPr/>
          <a:lstStyle/>
          <a:p>
            <a:r>
              <a:rPr lang="en-GB" dirty="0"/>
              <a:t>Individual culture collections </a:t>
            </a:r>
            <a:endParaRPr lang="en-US" dirty="0"/>
          </a:p>
        </p:txBody>
      </p:sp>
      <p:sp>
        <p:nvSpPr>
          <p:cNvPr id="3" name="Content Placeholder 2">
            <a:extLst>
              <a:ext uri="{FF2B5EF4-FFF2-40B4-BE49-F238E27FC236}">
                <a16:creationId xmlns:a16="http://schemas.microsoft.com/office/drawing/2014/main" id="{E771F1F6-8C9C-4A32-93F7-D7236E0A16F5}"/>
              </a:ext>
            </a:extLst>
          </p:cNvPr>
          <p:cNvSpPr>
            <a:spLocks noGrp="1"/>
          </p:cNvSpPr>
          <p:nvPr>
            <p:ph idx="1"/>
          </p:nvPr>
        </p:nvSpPr>
        <p:spPr/>
        <p:txBody>
          <a:bodyPr>
            <a:normAutofit fontScale="85000" lnSpcReduction="20000"/>
          </a:bodyPr>
          <a:lstStyle/>
          <a:p>
            <a:pPr algn="just"/>
            <a:r>
              <a:rPr lang="en-GB" b="1" i="1" dirty="0"/>
              <a:t>Service collections: </a:t>
            </a:r>
            <a:r>
              <a:rPr lang="en-GB" dirty="0"/>
              <a:t>their primary objective is to promote the supply of authenticated cultures to all who request them. These are generally listed in publicly available catalogs.</a:t>
            </a:r>
          </a:p>
          <a:p>
            <a:pPr algn="just"/>
            <a:r>
              <a:rPr lang="en-GB" b="1" i="1" dirty="0"/>
              <a:t>In-house collections:</a:t>
            </a:r>
            <a:r>
              <a:rPr lang="en-GB" dirty="0"/>
              <a:t> These are established to meet the requirements of particular organizations, institutions, or individual companies. Collections of this type can be very substantial, but catalogs are not generally available. </a:t>
            </a:r>
          </a:p>
          <a:p>
            <a:pPr algn="just"/>
            <a:r>
              <a:rPr lang="en-GB" b="1" i="1" dirty="0"/>
              <a:t>Laboratory suppliers: </a:t>
            </a:r>
            <a:r>
              <a:rPr lang="en-GB" dirty="0"/>
              <a:t>This make available limited numbers of organisms, generally single strains of species, which are commonly used in teaching or research. </a:t>
            </a:r>
          </a:p>
          <a:p>
            <a:pPr algn="just"/>
            <a:r>
              <a:rPr lang="en-GB" b="1" i="1" dirty="0"/>
              <a:t>Research collections:</a:t>
            </a:r>
            <a:r>
              <a:rPr lang="en-GB" dirty="0"/>
              <a:t> which are built up by individual scientists or teams as a part of their research programs. Such collections are often unique resources, because they include novel and unusual strains in restricted groups, but long-term storage facilities are rarely adequate and resources permit cultures to be made available only to close colleagues. Research collections are often endangered or lost when individual scientists change positions, retire, or pursue different lines of research.</a:t>
            </a:r>
            <a:endParaRPr lang="en-US" dirty="0"/>
          </a:p>
        </p:txBody>
      </p:sp>
    </p:spTree>
    <p:extLst>
      <p:ext uri="{BB962C8B-B14F-4D97-AF65-F5344CB8AC3E}">
        <p14:creationId xmlns:p14="http://schemas.microsoft.com/office/powerpoint/2010/main" val="2398125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FBF08-E4DE-4494-BFA4-C966D7432AFF}"/>
              </a:ext>
            </a:extLst>
          </p:cNvPr>
          <p:cNvSpPr>
            <a:spLocks noGrp="1"/>
          </p:cNvSpPr>
          <p:nvPr>
            <p:ph type="title"/>
          </p:nvPr>
        </p:nvSpPr>
        <p:spPr/>
        <p:txBody>
          <a:bodyPr/>
          <a:lstStyle/>
          <a:p>
            <a:r>
              <a:rPr lang="en-GB" dirty="0"/>
              <a:t>Use and exchange of agricultural microorganisms </a:t>
            </a:r>
            <a:endParaRPr lang="en-US" dirty="0"/>
          </a:p>
        </p:txBody>
      </p:sp>
      <p:sp>
        <p:nvSpPr>
          <p:cNvPr id="3" name="Content Placeholder 2">
            <a:extLst>
              <a:ext uri="{FF2B5EF4-FFF2-40B4-BE49-F238E27FC236}">
                <a16:creationId xmlns:a16="http://schemas.microsoft.com/office/drawing/2014/main" id="{1E4E0FAD-BAC8-47AB-B2CC-A4C87312C2FA}"/>
              </a:ext>
            </a:extLst>
          </p:cNvPr>
          <p:cNvSpPr>
            <a:spLocks noGrp="1"/>
          </p:cNvSpPr>
          <p:nvPr>
            <p:ph idx="1"/>
          </p:nvPr>
        </p:nvSpPr>
        <p:spPr>
          <a:xfrm>
            <a:off x="838200" y="1825625"/>
            <a:ext cx="10515600" cy="4752728"/>
          </a:xfrm>
        </p:spPr>
        <p:txBody>
          <a:bodyPr>
            <a:normAutofit fontScale="92500" lnSpcReduction="10000"/>
          </a:bodyPr>
          <a:lstStyle/>
          <a:p>
            <a:pPr marL="0" indent="0">
              <a:buNone/>
            </a:pPr>
            <a:r>
              <a:rPr lang="en-GB" dirty="0"/>
              <a:t>Presents a wealth of opportunities for improvement of food and agricultural production systems, and for contributing to energy production and waste management in agriculture.  </a:t>
            </a:r>
          </a:p>
          <a:p>
            <a:pPr marL="0" indent="0">
              <a:buNone/>
            </a:pPr>
            <a:r>
              <a:rPr lang="en-GB" dirty="0"/>
              <a:t>The following areas where use of microorganisms currently plays an important role in agricultural have been identified in the study:  </a:t>
            </a:r>
          </a:p>
          <a:p>
            <a:pPr marL="514350" indent="-514350">
              <a:buAutoNum type="arabicParenBoth"/>
            </a:pPr>
            <a:r>
              <a:rPr lang="en-GB" dirty="0"/>
              <a:t>Plant growth promotion through soil microorganisms</a:t>
            </a:r>
          </a:p>
          <a:p>
            <a:pPr marL="0" indent="0">
              <a:buNone/>
            </a:pPr>
            <a:r>
              <a:rPr lang="en-GB" dirty="0"/>
              <a:t>(2) In the understanding and surveillance of microbial plant pathogens </a:t>
            </a:r>
          </a:p>
          <a:p>
            <a:pPr marL="0" indent="0">
              <a:buNone/>
            </a:pPr>
            <a:r>
              <a:rPr lang="en-GB" dirty="0"/>
              <a:t>(3) Biological control</a:t>
            </a:r>
          </a:p>
          <a:p>
            <a:pPr marL="0" indent="0">
              <a:buNone/>
            </a:pPr>
            <a:r>
              <a:rPr lang="en-GB" dirty="0"/>
              <a:t>(4) Beneficial symbiosis in the guts of ruminant livestock</a:t>
            </a:r>
          </a:p>
          <a:p>
            <a:pPr marL="0" indent="0">
              <a:buNone/>
            </a:pPr>
            <a:r>
              <a:rPr lang="en-GB" dirty="0"/>
              <a:t>(5) Production of chemicals of direct benefit to agriculture</a:t>
            </a:r>
          </a:p>
          <a:p>
            <a:pPr marL="0" indent="0">
              <a:buNone/>
            </a:pPr>
            <a:r>
              <a:rPr lang="en-GB" dirty="0"/>
              <a:t>(6) Workhorses in agro-industrial processes.</a:t>
            </a:r>
            <a:endParaRPr lang="en-US" dirty="0"/>
          </a:p>
        </p:txBody>
      </p:sp>
    </p:spTree>
    <p:extLst>
      <p:ext uri="{BB962C8B-B14F-4D97-AF65-F5344CB8AC3E}">
        <p14:creationId xmlns:p14="http://schemas.microsoft.com/office/powerpoint/2010/main" val="3556944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4FEC-6191-4BF6-9AEF-0027A51B44DC}"/>
              </a:ext>
            </a:extLst>
          </p:cNvPr>
          <p:cNvSpPr>
            <a:spLocks noGrp="1"/>
          </p:cNvSpPr>
          <p:nvPr>
            <p:ph type="title"/>
          </p:nvPr>
        </p:nvSpPr>
        <p:spPr/>
        <p:txBody>
          <a:bodyPr/>
          <a:lstStyle/>
          <a:p>
            <a:r>
              <a:rPr lang="en-US" dirty="0"/>
              <a:t>Micro-organism genetic resources</a:t>
            </a:r>
          </a:p>
        </p:txBody>
      </p:sp>
      <p:sp>
        <p:nvSpPr>
          <p:cNvPr id="3" name="Content Placeholder 2">
            <a:extLst>
              <a:ext uri="{FF2B5EF4-FFF2-40B4-BE49-F238E27FC236}">
                <a16:creationId xmlns:a16="http://schemas.microsoft.com/office/drawing/2014/main" id="{5294DDDE-C9A8-428E-92C8-815CB012CC34}"/>
              </a:ext>
            </a:extLst>
          </p:cNvPr>
          <p:cNvSpPr>
            <a:spLocks noGrp="1"/>
          </p:cNvSpPr>
          <p:nvPr>
            <p:ph idx="1"/>
          </p:nvPr>
        </p:nvSpPr>
        <p:spPr/>
        <p:txBody>
          <a:bodyPr/>
          <a:lstStyle/>
          <a:p>
            <a:pPr marL="0" indent="0">
              <a:buNone/>
            </a:pPr>
            <a:r>
              <a:rPr lang="en-GB" dirty="0"/>
              <a:t>1,120,000 is a reasonably conservative estimate of the world's microorganism species. </a:t>
            </a:r>
          </a:p>
          <a:p>
            <a:pPr marL="0" indent="0">
              <a:buNone/>
            </a:pPr>
            <a:r>
              <a:rPr lang="en-GB" dirty="0"/>
              <a:t>With respect to culture collections, overall, only 2% of the species expected to be found are currently preserved in them. </a:t>
            </a:r>
          </a:p>
        </p:txBody>
      </p:sp>
    </p:spTree>
    <p:extLst>
      <p:ext uri="{BB962C8B-B14F-4D97-AF65-F5344CB8AC3E}">
        <p14:creationId xmlns:p14="http://schemas.microsoft.com/office/powerpoint/2010/main" val="22862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807</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Aquatic and Microbial genetic resources</vt:lpstr>
      <vt:lpstr>Aquatic genetic resources</vt:lpstr>
      <vt:lpstr>Aquatic genetic resources</vt:lpstr>
      <vt:lpstr>Importance of Aquatic genetic Recourses </vt:lpstr>
      <vt:lpstr>Micro-organism genetic resources</vt:lpstr>
      <vt:lpstr>Micro-organism genetic resources</vt:lpstr>
      <vt:lpstr>Individual culture collections </vt:lpstr>
      <vt:lpstr>Use and exchange of agricultural microorganisms </vt:lpstr>
      <vt:lpstr>Micro-organism genetic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ALLAH HO</dc:creator>
  <cp:lastModifiedBy>ALLAH HO</cp:lastModifiedBy>
  <cp:revision>11</cp:revision>
  <dcterms:created xsi:type="dcterms:W3CDTF">2020-02-12T06:07:07Z</dcterms:created>
  <dcterms:modified xsi:type="dcterms:W3CDTF">2020-02-27T13:16:26Z</dcterms:modified>
</cp:coreProperties>
</file>