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1A71CB-B50D-44A4-A315-84FD348E991F}" type="datetimeFigureOut">
              <a:rPr lang="en-US" smtClean="0"/>
              <a:pPr/>
              <a:t>5/3/2020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39DB8F-36C2-4464-ACF4-59971D15679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intimidate  =</a:t>
            </a:r>
            <a:r>
              <a:rPr lang="en-US" baseline="0" dirty="0" smtClean="0"/>
              <a:t> Frighten</a:t>
            </a:r>
            <a:endParaRPr lang="en-GB" dirty="0"/>
          </a:p>
        </p:txBody>
      </p:sp>
      <p:sp>
        <p:nvSpPr>
          <p:cNvPr id="4" name="Slide Number Placeholder 3"/>
          <p:cNvSpPr>
            <a:spLocks noGrp="1"/>
          </p:cNvSpPr>
          <p:nvPr>
            <p:ph type="sldNum" sz="quarter" idx="10"/>
          </p:nvPr>
        </p:nvSpPr>
        <p:spPr/>
        <p:txBody>
          <a:bodyPr/>
          <a:lstStyle/>
          <a:p>
            <a:fld id="{2139DB8F-36C2-4464-ACF4-59971D156799}" type="slidenum">
              <a:rPr lang="en-GB" smtClean="0"/>
              <a:pPr/>
              <a:t>6</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Infringing = violating</a:t>
            </a:r>
            <a:r>
              <a:rPr lang="en-US" baseline="0" dirty="0" smtClean="0"/>
              <a:t> </a:t>
            </a:r>
            <a:endParaRPr lang="en-GB" dirty="0"/>
          </a:p>
        </p:txBody>
      </p:sp>
      <p:sp>
        <p:nvSpPr>
          <p:cNvPr id="4" name="Slide Number Placeholder 3"/>
          <p:cNvSpPr>
            <a:spLocks noGrp="1"/>
          </p:cNvSpPr>
          <p:nvPr>
            <p:ph type="sldNum" sz="quarter" idx="10"/>
          </p:nvPr>
        </p:nvSpPr>
        <p:spPr/>
        <p:txBody>
          <a:bodyPr/>
          <a:lstStyle/>
          <a:p>
            <a:fld id="{2139DB8F-36C2-4464-ACF4-59971D156799}" type="slidenum">
              <a:rPr lang="en-GB" smtClean="0"/>
              <a:pPr/>
              <a:t>24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139DB8F-36C2-4464-ACF4-59971D156799}" type="slidenum">
              <a:rPr lang="en-GB" smtClean="0"/>
              <a:pPr/>
              <a:t>40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4845B30A-5199-44D9-9DA6-2E02FB961B14}"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18A3F4-59F4-4075-8557-B603A86E7283}"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4014DC7-8BDA-44B2-A24F-B0A2C90F010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2C52EC5-9393-4DF2-8E97-170F766F615B}"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557400D-5BFC-4415-A80F-133D392217C0}"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59F08C2-C1CE-4161-B874-0A162294E93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D09D7DA-30F7-42C4-B584-987FAFCAE5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9264CFC-D88C-458B-B5BD-269561BBD429}"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EED7D90-FCBA-4FD9-AF0E-9FBE849F7D4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A2BB0DC-C0E8-4F41-90DB-C95F7A5485BB}"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6D0EA93C-FD1D-490E-9DB9-5B6FF4D8531F}"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DB324456-F144-4DD1-98B3-2F0D996835FD}"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glow" dir="tl">
                <a:rot lat="0" lon="0" rev="5400000"/>
              </a:lightRig>
            </a:scene3d>
            <a:sp3d contourW="12700">
              <a:bevelT w="25400" h="25400"/>
              <a:contourClr>
                <a:schemeClr val="accent6">
                  <a:shade val="73000"/>
                </a:schemeClr>
              </a:contourClr>
            </a:sp3d>
          </a:bodyPr>
          <a:lstStyle/>
          <a:p>
            <a:r>
              <a:rPr lang="en-US"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Writing Long Reports</a:t>
            </a:r>
            <a:r>
              <a:rPr lang="en-GB"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r>
            <a:br>
              <a:rPr lang="en-GB"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endParaRPr lang="en-GB"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Table of Contents</a:t>
            </a:r>
            <a:r>
              <a:rPr lang="en-GB" sz="3200" b="1" dirty="0" smtClean="0"/>
              <a:t/>
            </a:r>
            <a:br>
              <a:rPr lang="en-GB" sz="3200" b="1" dirty="0" smtClean="0"/>
            </a:br>
            <a:endParaRPr lang="en-GB" sz="3200" dirty="0"/>
          </a:p>
        </p:txBody>
      </p:sp>
      <p:sp>
        <p:nvSpPr>
          <p:cNvPr id="3" name="Content Placeholder 2"/>
          <p:cNvSpPr>
            <a:spLocks noGrp="1"/>
          </p:cNvSpPr>
          <p:nvPr>
            <p:ph idx="1"/>
          </p:nvPr>
        </p:nvSpPr>
        <p:spPr>
          <a:xfrm>
            <a:off x="357158" y="1500174"/>
            <a:ext cx="8329642" cy="4824426"/>
          </a:xfrm>
        </p:spPr>
        <p:txBody>
          <a:bodyPr/>
          <a:lstStyle/>
          <a:p>
            <a:pPr lvl="0"/>
            <a:r>
              <a:rPr lang="en-US" dirty="0" smtClean="0"/>
              <a:t>The table of contents indicates in outline form the coverage, sequence, and relative importance of the information in the report.</a:t>
            </a:r>
          </a:p>
          <a:p>
            <a:pPr lvl="0">
              <a:buNone/>
            </a:pPr>
            <a:endParaRPr lang="en-GB" dirty="0" smtClean="0"/>
          </a:p>
          <a:p>
            <a:pPr lvl="0"/>
            <a:r>
              <a:rPr lang="en-US" dirty="0" smtClean="0"/>
              <a:t>The table of contents is prepared after other parts of the report have been typed, so that the beginning page numbers of each heading can be shown.</a:t>
            </a:r>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List of Illustrations</a:t>
            </a:r>
            <a:r>
              <a:rPr lang="en-GB" sz="3200" b="1" dirty="0" smtClean="0"/>
              <a:t/>
            </a:r>
            <a:br>
              <a:rPr lang="en-GB" sz="3200" b="1" dirty="0" smtClean="0"/>
            </a:br>
            <a:endParaRPr lang="en-GB" sz="3200" dirty="0"/>
          </a:p>
        </p:txBody>
      </p:sp>
      <p:sp>
        <p:nvSpPr>
          <p:cNvPr id="3" name="Content Placeholder 2"/>
          <p:cNvSpPr>
            <a:spLocks noGrp="1"/>
          </p:cNvSpPr>
          <p:nvPr>
            <p:ph idx="1"/>
          </p:nvPr>
        </p:nvSpPr>
        <p:spPr/>
        <p:txBody>
          <a:bodyPr/>
          <a:lstStyle/>
          <a:p>
            <a:pPr lvl="0"/>
            <a:r>
              <a:rPr lang="en-US" dirty="0" smtClean="0"/>
              <a:t>For simplicity sake, some report refer to all the visual aids as illustrations or exhibits.</a:t>
            </a:r>
          </a:p>
          <a:p>
            <a:pPr lvl="0">
              <a:buNone/>
            </a:pPr>
            <a:endParaRPr lang="en-GB" dirty="0" smtClean="0"/>
          </a:p>
          <a:p>
            <a:pPr lvl="0"/>
            <a:r>
              <a:rPr lang="en-US" dirty="0" smtClean="0"/>
              <a:t>Put the list of illustrations on a separate page, if it won’t all fit on one page with the table of contents; start the list of figures and list of tables on a separate page if they won’t both fit on one page.</a:t>
            </a:r>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143000"/>
          </a:xfrm>
        </p:spPr>
        <p:txBody>
          <a:bodyPr>
            <a:noAutofit/>
          </a:bodyPr>
          <a:lstStyle/>
          <a:p>
            <a:r>
              <a:rPr lang="en-US" sz="3600" b="1" dirty="0" smtClean="0"/>
              <a:t>Synopsis or Executive Summary</a:t>
            </a:r>
            <a:r>
              <a:rPr lang="en-GB" sz="3600" b="1" dirty="0" smtClean="0"/>
              <a:t/>
            </a:r>
            <a:br>
              <a:rPr lang="en-GB" sz="3600" b="1" dirty="0" smtClean="0"/>
            </a:br>
            <a:endParaRPr lang="en-GB" sz="3600" dirty="0"/>
          </a:p>
        </p:txBody>
      </p:sp>
      <p:sp>
        <p:nvSpPr>
          <p:cNvPr id="3" name="Content Placeholder 2"/>
          <p:cNvSpPr>
            <a:spLocks noGrp="1"/>
          </p:cNvSpPr>
          <p:nvPr>
            <p:ph idx="1"/>
          </p:nvPr>
        </p:nvSpPr>
        <p:spPr>
          <a:xfrm>
            <a:off x="428596" y="1357298"/>
            <a:ext cx="8258204" cy="5286412"/>
          </a:xfrm>
        </p:spPr>
        <p:txBody>
          <a:bodyPr>
            <a:normAutofit/>
          </a:bodyPr>
          <a:lstStyle/>
          <a:p>
            <a:pPr lvl="0"/>
            <a:r>
              <a:rPr lang="en-US" dirty="0" smtClean="0"/>
              <a:t>A synopsis is a quick overview of the report’s important points, designed to give readers a quick preview of the contents.</a:t>
            </a:r>
            <a:endParaRPr lang="en-GB" dirty="0" smtClean="0"/>
          </a:p>
          <a:p>
            <a:pPr lvl="0"/>
            <a:r>
              <a:rPr lang="en-US" dirty="0" smtClean="0"/>
              <a:t>Because it is a concise representation of the whole report it may be distributed separately to a wide audience.</a:t>
            </a:r>
            <a:endParaRPr lang="en-GB" dirty="0" smtClean="0"/>
          </a:p>
          <a:p>
            <a:pPr lvl="0"/>
            <a:r>
              <a:rPr lang="en-US" dirty="0" smtClean="0"/>
              <a:t>The phrasing of a synopsis can be either informative or descriptive, depending on whether the report is in direct or indirect order.</a:t>
            </a:r>
            <a:endParaRPr lang="en-GB" dirty="0" smtClean="0"/>
          </a:p>
          <a:p>
            <a:pPr lvl="0"/>
            <a:r>
              <a:rPr lang="en-US" b="1" dirty="0" smtClean="0"/>
              <a:t>An informative synopsis summarizes the main ideas; a descriptive synopsis describes what the report is about.</a:t>
            </a:r>
            <a:endParaRPr lang="en-GB" b="1" dirty="0" smtClean="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401080" cy="5824558"/>
          </a:xfrm>
        </p:spPr>
        <p:txBody>
          <a:bodyPr>
            <a:normAutofit fontScale="92500" lnSpcReduction="10000"/>
          </a:bodyPr>
          <a:lstStyle/>
          <a:p>
            <a:pPr lvl="0"/>
            <a:r>
              <a:rPr lang="en-US" sz="2800" b="1" dirty="0" smtClean="0"/>
              <a:t>Informative synopsis</a:t>
            </a:r>
            <a:endParaRPr lang="en-GB" sz="2000" b="1" dirty="0" smtClean="0"/>
          </a:p>
          <a:p>
            <a:pPr lvl="1"/>
            <a:r>
              <a:rPr lang="en-US" sz="2600" i="1" dirty="0" smtClean="0">
                <a:latin typeface="Bradley Hand ITC" pitchFamily="66" charset="0"/>
              </a:rPr>
              <a:t>Sales of  Walls ice-cream make up 11 % of the total ice- cream market.</a:t>
            </a:r>
            <a:endParaRPr lang="en-GB" sz="2200" i="1" dirty="0" smtClean="0">
              <a:latin typeface="Bradley Hand ITC" pitchFamily="66" charset="0"/>
            </a:endParaRPr>
          </a:p>
          <a:p>
            <a:pPr lvl="0"/>
            <a:r>
              <a:rPr lang="en-US" sz="2800" b="1" dirty="0" smtClean="0"/>
              <a:t>Descriptive synopsis</a:t>
            </a:r>
            <a:endParaRPr lang="en-GB" sz="2800" b="1" dirty="0" smtClean="0"/>
          </a:p>
          <a:p>
            <a:pPr lvl="1"/>
            <a:r>
              <a:rPr lang="en-US" i="1" dirty="0" smtClean="0">
                <a:latin typeface="Bradley Hand ITC" pitchFamily="66" charset="0"/>
              </a:rPr>
              <a:t>This report contain information about Walls ice-cream and its share of the market.</a:t>
            </a:r>
            <a:endParaRPr lang="en-GB" sz="2000" i="1" dirty="0" smtClean="0">
              <a:latin typeface="Bradley Hand ITC" pitchFamily="66" charset="0"/>
            </a:endParaRPr>
          </a:p>
          <a:p>
            <a:pPr lvl="0"/>
            <a:r>
              <a:rPr lang="en-US" sz="2800" dirty="0" smtClean="0"/>
              <a:t>Use a descriptive synopsis for a unconvinced or hostile audience, an informative synopsis for most other situations.</a:t>
            </a:r>
            <a:endParaRPr lang="en-GB" sz="2400" dirty="0" smtClean="0"/>
          </a:p>
          <a:p>
            <a:pPr lvl="0"/>
            <a:r>
              <a:rPr lang="en-US" sz="2800" dirty="0" smtClean="0"/>
              <a:t>An executive summary is a fully-developed ‘mini’ version of the report itself, intended for readers who lack time or motivation to read the complete text.</a:t>
            </a:r>
            <a:endParaRPr lang="en-GB" sz="2400" dirty="0" smtClean="0"/>
          </a:p>
          <a:p>
            <a:pPr lvl="0"/>
            <a:r>
              <a:rPr lang="en-US" sz="2800" dirty="0" smtClean="0"/>
              <a:t>Put enough information in a executive summary so that an executive can make decisions without reading the complete text.</a:t>
            </a:r>
            <a:endParaRPr lang="en-GB" sz="2400" dirty="0" smtClean="0"/>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143000"/>
          </a:xfrm>
        </p:spPr>
        <p:txBody>
          <a:bodyPr>
            <a:noAutofit/>
          </a:bodyPr>
          <a:lstStyle/>
          <a:p>
            <a:r>
              <a:rPr lang="en-US" sz="4000" b="1" dirty="0" smtClean="0"/>
              <a:t>Text of the Report</a:t>
            </a:r>
            <a:r>
              <a:rPr lang="en-GB" sz="4000" b="1" dirty="0" smtClean="0"/>
              <a:t/>
            </a:r>
            <a:br>
              <a:rPr lang="en-GB" sz="4000" b="1" dirty="0" smtClean="0"/>
            </a:br>
            <a:endParaRPr lang="en-GB" sz="3600" dirty="0"/>
          </a:p>
        </p:txBody>
      </p:sp>
      <p:sp>
        <p:nvSpPr>
          <p:cNvPr id="3" name="Content Placeholder 2"/>
          <p:cNvSpPr>
            <a:spLocks noGrp="1"/>
          </p:cNvSpPr>
          <p:nvPr>
            <p:ph idx="1"/>
          </p:nvPr>
        </p:nvSpPr>
        <p:spPr>
          <a:xfrm>
            <a:off x="285720" y="1142984"/>
            <a:ext cx="8401080" cy="5181616"/>
          </a:xfrm>
        </p:spPr>
        <p:txBody>
          <a:bodyPr>
            <a:normAutofit lnSpcReduction="10000"/>
          </a:bodyPr>
          <a:lstStyle/>
          <a:p>
            <a:pPr lvl="0"/>
            <a:r>
              <a:rPr lang="en-US" sz="2800" dirty="0" smtClean="0"/>
              <a:t>Visual aids are also useful tools for calling attention to key points and helping readers grasp the flow of ideas.</a:t>
            </a:r>
            <a:endParaRPr lang="en-GB" sz="2400" dirty="0" smtClean="0"/>
          </a:p>
          <a:p>
            <a:pPr lvl="0"/>
            <a:r>
              <a:rPr lang="en-US" sz="2800" dirty="0" smtClean="0"/>
              <a:t>Eye-catching graphics dramatize the high points of the message, and informative captions explain their meaning.</a:t>
            </a:r>
            <a:endParaRPr lang="en-GB" sz="2400" dirty="0" smtClean="0"/>
          </a:p>
          <a:p>
            <a:pPr lvl="0"/>
            <a:r>
              <a:rPr lang="en-US" sz="2800" dirty="0" smtClean="0"/>
              <a:t>It is also useful to preview summary points at the beginning of each major section or chapter and to sum them up at the end.</a:t>
            </a:r>
            <a:endParaRPr lang="en-GB" sz="2400" dirty="0" smtClean="0"/>
          </a:p>
          <a:p>
            <a:pPr lvl="1"/>
            <a:r>
              <a:rPr lang="en-US" dirty="0" smtClean="0"/>
              <a:t>Tell them what you are going to tell them</a:t>
            </a:r>
            <a:endParaRPr lang="en-GB" sz="2000" dirty="0" smtClean="0"/>
          </a:p>
          <a:p>
            <a:pPr lvl="1"/>
            <a:r>
              <a:rPr lang="en-US" dirty="0" smtClean="0"/>
              <a:t>Tell them</a:t>
            </a:r>
            <a:endParaRPr lang="en-GB" sz="2000" dirty="0" smtClean="0"/>
          </a:p>
          <a:p>
            <a:pPr lvl="1"/>
            <a:r>
              <a:rPr lang="en-US" dirty="0" smtClean="0"/>
              <a:t>Tell them what you told them</a:t>
            </a:r>
            <a:endParaRPr lang="en-GB" sz="2000"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66" y="1142984"/>
            <a:ext cx="8229600" cy="785818"/>
          </a:xfrm>
        </p:spPr>
        <p:txBody>
          <a:bodyPr>
            <a:normAutofit fontScale="90000"/>
          </a:bodyPr>
          <a:lstStyle/>
          <a:p>
            <a:r>
              <a:rPr lang="en-US" sz="5400" b="1" dirty="0" smtClean="0">
                <a:solidFill>
                  <a:srgbClr val="FF0000"/>
                </a:solidFill>
              </a:rPr>
              <a:t>Introduction</a:t>
            </a:r>
            <a:r>
              <a:rPr lang="en-GB" sz="5400" b="1" dirty="0" smtClean="0">
                <a:solidFill>
                  <a:srgbClr val="FF0000"/>
                </a:solidFill>
              </a:rPr>
              <a:t/>
            </a:r>
            <a:br>
              <a:rPr lang="en-GB" sz="5400" b="1"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428596" y="1428736"/>
            <a:ext cx="8258204" cy="4895864"/>
          </a:xfrm>
        </p:spPr>
        <p:txBody>
          <a:bodyPr/>
          <a:lstStyle/>
          <a:p>
            <a:pPr lvl="0"/>
            <a:r>
              <a:rPr lang="en-US" sz="2800" dirty="0" smtClean="0"/>
              <a:t>The introduction to a report serves a number of important function:</a:t>
            </a:r>
          </a:p>
          <a:p>
            <a:pPr lvl="0">
              <a:buNone/>
            </a:pPr>
            <a:endParaRPr lang="en-GB" sz="2400" dirty="0" smtClean="0"/>
          </a:p>
          <a:p>
            <a:pPr lvl="1"/>
            <a:r>
              <a:rPr lang="en-US" dirty="0" smtClean="0"/>
              <a:t>Putting the report in a broader context by tying it to a problem or  an assignment</a:t>
            </a:r>
            <a:endParaRPr lang="en-GB" sz="2000" dirty="0" smtClean="0"/>
          </a:p>
          <a:p>
            <a:pPr lvl="1"/>
            <a:r>
              <a:rPr lang="en-US" dirty="0" smtClean="0"/>
              <a:t>Telling the readers the report’s purpose</a:t>
            </a:r>
            <a:endParaRPr lang="en-GB" sz="2000" dirty="0" smtClean="0"/>
          </a:p>
          <a:p>
            <a:pPr lvl="1"/>
            <a:r>
              <a:rPr lang="en-US" dirty="0" smtClean="0"/>
              <a:t>Previewing the report’s contents and organization</a:t>
            </a:r>
            <a:endParaRPr lang="en-GB" sz="2000" dirty="0" smtClean="0"/>
          </a:p>
          <a:p>
            <a:pPr lvl="1"/>
            <a:r>
              <a:rPr lang="en-US" dirty="0" smtClean="0"/>
              <a:t>Establishing the tone of the report and the writer’s relationship with the audience</a:t>
            </a:r>
            <a:endParaRPr lang="en-GB" sz="2000" dirty="0" smtClean="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500042"/>
            <a:ext cx="8472518" cy="5824558"/>
          </a:xfrm>
        </p:spPr>
        <p:txBody>
          <a:bodyPr>
            <a:normAutofit/>
          </a:bodyPr>
          <a:lstStyle/>
          <a:p>
            <a:pPr lvl="0"/>
            <a:r>
              <a:rPr lang="en-US" sz="2800" b="1" dirty="0" smtClean="0"/>
              <a:t>Authorization</a:t>
            </a:r>
            <a:endParaRPr lang="en-GB" sz="2800" b="1" dirty="0" smtClean="0"/>
          </a:p>
          <a:p>
            <a:pPr lvl="1"/>
            <a:r>
              <a:rPr lang="en-US" dirty="0" smtClean="0"/>
              <a:t>When, how and by whom was the report authorized; who wrote it; and when it was submitted.</a:t>
            </a:r>
            <a:endParaRPr lang="en-GB" sz="2000" dirty="0" smtClean="0"/>
          </a:p>
          <a:p>
            <a:pPr lvl="0"/>
            <a:r>
              <a:rPr lang="en-US" sz="2800" b="1" dirty="0" smtClean="0"/>
              <a:t>Problem/purpose</a:t>
            </a:r>
            <a:endParaRPr lang="en-GB" sz="2800" b="1" dirty="0" smtClean="0"/>
          </a:p>
          <a:p>
            <a:pPr lvl="1"/>
            <a:r>
              <a:rPr lang="en-US" dirty="0" smtClean="0"/>
              <a:t>The reason for report’s existence what is to be accomplished as a result of the report being written.</a:t>
            </a:r>
            <a:endParaRPr lang="en-GB" sz="2000" dirty="0" smtClean="0"/>
          </a:p>
          <a:p>
            <a:pPr lvl="0"/>
            <a:r>
              <a:rPr lang="en-US" sz="2800" b="1" dirty="0" smtClean="0"/>
              <a:t>Scope</a:t>
            </a:r>
            <a:endParaRPr lang="en-GB" sz="2800" b="1" dirty="0" smtClean="0"/>
          </a:p>
          <a:p>
            <a:pPr lvl="1"/>
            <a:r>
              <a:rPr lang="en-US" dirty="0" smtClean="0"/>
              <a:t>What is and what isn’t going to be covered in the report. The scope indicates the report’s size and complexity.</a:t>
            </a:r>
            <a:endParaRPr lang="en-GB" sz="2000" dirty="0" smtClean="0"/>
          </a:p>
          <a:p>
            <a:pPr lvl="0"/>
            <a:r>
              <a:rPr lang="en-US" sz="2800" b="1" dirty="0" smtClean="0"/>
              <a:t>Background</a:t>
            </a:r>
            <a:endParaRPr lang="en-GB" sz="2800" b="1" dirty="0" smtClean="0"/>
          </a:p>
          <a:p>
            <a:pPr lvl="1"/>
            <a:r>
              <a:rPr lang="en-US" dirty="0" smtClean="0"/>
              <a:t>The historic events and conditions that have led up to the report.</a:t>
            </a:r>
            <a:endParaRPr lang="en-GB" sz="2000" dirty="0" smtClean="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00042"/>
            <a:ext cx="8258204" cy="5824558"/>
          </a:xfrm>
        </p:spPr>
        <p:txBody>
          <a:bodyPr>
            <a:normAutofit lnSpcReduction="10000"/>
          </a:bodyPr>
          <a:lstStyle/>
          <a:p>
            <a:pPr lvl="0"/>
            <a:r>
              <a:rPr lang="en-US" sz="2800" b="1" dirty="0" smtClean="0"/>
              <a:t>Sources and methods</a:t>
            </a:r>
            <a:endParaRPr lang="en-GB" sz="2800" b="1" dirty="0" smtClean="0"/>
          </a:p>
          <a:p>
            <a:pPr lvl="1"/>
            <a:r>
              <a:rPr lang="en-US" dirty="0" smtClean="0"/>
              <a:t>The secondary sources of information used and the primary sources such as interviews, surveys, experiments and observations.</a:t>
            </a:r>
            <a:endParaRPr lang="en-GB" sz="2000" dirty="0" smtClean="0"/>
          </a:p>
          <a:p>
            <a:pPr lvl="0"/>
            <a:r>
              <a:rPr lang="en-US" sz="2800" b="1" dirty="0" smtClean="0"/>
              <a:t>Definitions</a:t>
            </a:r>
            <a:endParaRPr lang="en-GB" sz="2800" b="1" dirty="0" smtClean="0"/>
          </a:p>
          <a:p>
            <a:pPr lvl="1"/>
            <a:r>
              <a:rPr lang="en-US" dirty="0" smtClean="0"/>
              <a:t>A brief introductory statement leading into a column of terms used in the report and their definitions.</a:t>
            </a:r>
            <a:endParaRPr lang="en-GB" sz="2000" dirty="0" smtClean="0"/>
          </a:p>
          <a:p>
            <a:pPr lvl="0"/>
            <a:r>
              <a:rPr lang="en-US" sz="2800" b="1" dirty="0" smtClean="0"/>
              <a:t>Limitations</a:t>
            </a:r>
            <a:endParaRPr lang="en-GB" sz="2800" b="1" dirty="0" smtClean="0"/>
          </a:p>
          <a:p>
            <a:pPr lvl="1"/>
            <a:r>
              <a:rPr lang="en-US" dirty="0" smtClean="0"/>
              <a:t>Factors indicating the quality if the report, such as the budget too small to do all the work that should have been done, time constraints and other events beyond your control.</a:t>
            </a:r>
            <a:endParaRPr lang="en-GB" sz="2000" dirty="0" smtClean="0"/>
          </a:p>
          <a:p>
            <a:pPr lvl="0"/>
            <a:r>
              <a:rPr lang="en-US" sz="2800" b="1" dirty="0" smtClean="0"/>
              <a:t>Report organization</a:t>
            </a:r>
            <a:endParaRPr lang="en-GB" sz="2800" b="1" dirty="0" smtClean="0"/>
          </a:p>
          <a:p>
            <a:pPr lvl="1"/>
            <a:r>
              <a:rPr lang="en-US" dirty="0" smtClean="0"/>
              <a:t>An organization of the report, along with the rationale for following this plan.</a:t>
            </a:r>
            <a:endParaRPr lang="en-GB" sz="2000" dirty="0" smtClean="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8402"/>
            <a:ext cx="8229600" cy="867524"/>
          </a:xfrm>
        </p:spPr>
        <p:txBody>
          <a:bodyPr>
            <a:normAutofit fontScale="90000"/>
          </a:bodyPr>
          <a:lstStyle/>
          <a:p>
            <a:r>
              <a:rPr lang="en-US" b="1" dirty="0" smtClean="0">
                <a:solidFill>
                  <a:srgbClr val="FF0000"/>
                </a:solidFill>
              </a:rPr>
              <a:t>Body</a:t>
            </a:r>
            <a:r>
              <a:rPr lang="en-GB" b="1" dirty="0" smtClean="0"/>
              <a:t/>
            </a:r>
            <a:br>
              <a:rPr lang="en-GB" b="1" dirty="0" smtClean="0"/>
            </a:br>
            <a:endParaRPr lang="en-GB" dirty="0"/>
          </a:p>
        </p:txBody>
      </p:sp>
      <p:sp>
        <p:nvSpPr>
          <p:cNvPr id="3" name="Content Placeholder 2"/>
          <p:cNvSpPr>
            <a:spLocks noGrp="1"/>
          </p:cNvSpPr>
          <p:nvPr>
            <p:ph idx="1"/>
          </p:nvPr>
        </p:nvSpPr>
        <p:spPr>
          <a:xfrm>
            <a:off x="428596" y="1000108"/>
            <a:ext cx="8258204" cy="5324492"/>
          </a:xfrm>
        </p:spPr>
        <p:txBody>
          <a:bodyPr>
            <a:normAutofit/>
          </a:bodyPr>
          <a:lstStyle/>
          <a:p>
            <a:pPr lvl="0"/>
            <a:r>
              <a:rPr lang="en-US" dirty="0" smtClean="0"/>
              <a:t>The body of the report follows the introduction.</a:t>
            </a:r>
            <a:endParaRPr lang="en-GB" dirty="0" smtClean="0"/>
          </a:p>
          <a:p>
            <a:pPr lvl="0"/>
            <a:r>
              <a:rPr lang="en-US" dirty="0" smtClean="0"/>
              <a:t>It consists of major sections or chapters that analyze, present and interpret the material gathered as a result of your investigation.</a:t>
            </a:r>
            <a:endParaRPr lang="en-GB" dirty="0" smtClean="0"/>
          </a:p>
          <a:p>
            <a:pPr lvl="0"/>
            <a:r>
              <a:rPr lang="en-US" dirty="0" smtClean="0"/>
              <a:t>One of the decisions to make when writing the body of your report is how much detail to include.</a:t>
            </a:r>
            <a:endParaRPr lang="en-GB" dirty="0" smtClean="0"/>
          </a:p>
          <a:p>
            <a:pPr lvl="0"/>
            <a:r>
              <a:rPr lang="en-US" dirty="0" smtClean="0"/>
              <a:t>In general provide only enough information in the body to support your conclusions and recommendations.</a:t>
            </a:r>
            <a:endParaRPr lang="en-GB" dirty="0" smtClean="0"/>
          </a:p>
          <a:p>
            <a:pPr lvl="0"/>
            <a:r>
              <a:rPr lang="en-US" dirty="0" smtClean="0"/>
              <a:t>Another decision to make is whether to put the conclusions in the body, in a separate section for it or in both.</a:t>
            </a:r>
            <a:endParaRPr lang="en-GB" dirty="0" smtClean="0"/>
          </a:p>
          <a:p>
            <a:endParaRPr lang="en-GB"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60"/>
            <a:ext cx="8229600" cy="1143000"/>
          </a:xfrm>
        </p:spPr>
        <p:txBody>
          <a:bodyPr>
            <a:noAutofit/>
          </a:bodyPr>
          <a:lstStyle/>
          <a:p>
            <a:r>
              <a:rPr lang="en-US" sz="3200" b="1" dirty="0" smtClean="0">
                <a:solidFill>
                  <a:srgbClr val="FF0000"/>
                </a:solidFill>
              </a:rPr>
              <a:t>Summary, Conclusions and Recommendations</a:t>
            </a:r>
            <a:r>
              <a:rPr lang="en-GB" sz="3200" b="1" dirty="0" smtClean="0">
                <a:solidFill>
                  <a:srgbClr val="FF0000"/>
                </a:solidFill>
              </a:rPr>
              <a:t/>
            </a:r>
            <a:br>
              <a:rPr lang="en-GB" sz="3200" b="1" dirty="0" smtClean="0">
                <a:solidFill>
                  <a:srgbClr val="FF0000"/>
                </a:solidFill>
              </a:rPr>
            </a:br>
            <a:endParaRPr lang="en-GB" sz="3200" dirty="0">
              <a:solidFill>
                <a:srgbClr val="FF0000"/>
              </a:solidFill>
            </a:endParaRPr>
          </a:p>
        </p:txBody>
      </p:sp>
      <p:sp>
        <p:nvSpPr>
          <p:cNvPr id="3" name="Content Placeholder 2"/>
          <p:cNvSpPr>
            <a:spLocks noGrp="1"/>
          </p:cNvSpPr>
          <p:nvPr>
            <p:ph idx="1"/>
          </p:nvPr>
        </p:nvSpPr>
        <p:spPr>
          <a:xfrm>
            <a:off x="285720" y="1142984"/>
            <a:ext cx="8401080" cy="5357850"/>
          </a:xfrm>
        </p:spPr>
        <p:txBody>
          <a:bodyPr>
            <a:normAutofit/>
          </a:bodyPr>
          <a:lstStyle/>
          <a:p>
            <a:pPr lvl="0"/>
            <a:r>
              <a:rPr lang="en-US" sz="2800" b="1" dirty="0" smtClean="0"/>
              <a:t>The final section in the text report tells readers ‘what you have told them’.</a:t>
            </a:r>
            <a:endParaRPr lang="en-GB" sz="2800" b="1" dirty="0" smtClean="0"/>
          </a:p>
          <a:p>
            <a:pPr lvl="0"/>
            <a:r>
              <a:rPr lang="en-US" sz="2800" b="1" dirty="0" smtClean="0"/>
              <a:t>Summary</a:t>
            </a:r>
            <a:endParaRPr lang="en-GB" sz="2000" b="1" dirty="0" smtClean="0"/>
          </a:p>
          <a:p>
            <a:pPr lvl="1"/>
            <a:r>
              <a:rPr lang="en-US" dirty="0" smtClean="0"/>
              <a:t>The key findings of your report, paraphrased from the body and stated or listed in the key order in which they appear in the body.</a:t>
            </a:r>
            <a:endParaRPr lang="en-GB" sz="2000" dirty="0" smtClean="0"/>
          </a:p>
          <a:p>
            <a:pPr lvl="0"/>
            <a:r>
              <a:rPr lang="en-US" sz="2800" b="1" dirty="0" smtClean="0"/>
              <a:t>Conclusions</a:t>
            </a:r>
            <a:endParaRPr lang="en-GB" sz="2800" b="1" dirty="0" smtClean="0"/>
          </a:p>
          <a:p>
            <a:pPr lvl="1"/>
            <a:r>
              <a:rPr lang="en-US" dirty="0" smtClean="0"/>
              <a:t>The writer’s analysis of what the findings mean. These are the answers to the questions that lead to the report.</a:t>
            </a:r>
            <a:endParaRPr lang="en-GB" sz="2000" dirty="0" smtClean="0"/>
          </a:p>
          <a:p>
            <a:pPr lvl="0"/>
            <a:r>
              <a:rPr lang="en-US" sz="2800" b="1" dirty="0" smtClean="0"/>
              <a:t>Recommendations</a:t>
            </a:r>
            <a:endParaRPr lang="en-GB" sz="2800" b="1" dirty="0" smtClean="0"/>
          </a:p>
          <a:p>
            <a:pPr lvl="1"/>
            <a:r>
              <a:rPr lang="en-US" dirty="0" smtClean="0"/>
              <a:t>Opinions, based on reason and logic, about the course of action that should be taken.</a:t>
            </a:r>
            <a:endParaRPr lang="en-GB" sz="2000" dirty="0" smtClean="0"/>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143000"/>
          </a:xfrm>
        </p:spPr>
        <p:txBody>
          <a:bodyPr>
            <a:noAutofit/>
          </a:bodyPr>
          <a:lstStyle/>
          <a:p>
            <a:r>
              <a:rPr lang="en-US" sz="3200" b="1" dirty="0" smtClean="0"/>
              <a:t>In this lecture you will learn to</a:t>
            </a:r>
            <a:r>
              <a:rPr lang="en-GB" sz="3200" b="1" dirty="0" smtClean="0"/>
              <a:t/>
            </a:r>
            <a:br>
              <a:rPr lang="en-GB" sz="3200" b="1" dirty="0" smtClean="0"/>
            </a:br>
            <a:endParaRPr lang="en-GB" sz="3200" dirty="0"/>
          </a:p>
        </p:txBody>
      </p:sp>
      <p:sp>
        <p:nvSpPr>
          <p:cNvPr id="3" name="Content Placeholder 2"/>
          <p:cNvSpPr>
            <a:spLocks noGrp="1"/>
          </p:cNvSpPr>
          <p:nvPr>
            <p:ph idx="1"/>
          </p:nvPr>
        </p:nvSpPr>
        <p:spPr>
          <a:xfrm>
            <a:off x="357158" y="1071546"/>
            <a:ext cx="8329642" cy="5253054"/>
          </a:xfrm>
        </p:spPr>
        <p:txBody>
          <a:bodyPr/>
          <a:lstStyle/>
          <a:p>
            <a:pPr lvl="0"/>
            <a:r>
              <a:rPr lang="en-US" dirty="0" smtClean="0"/>
              <a:t>Describe how organizations produce formal reports and proposals</a:t>
            </a:r>
            <a:endParaRPr lang="en-GB" dirty="0" smtClean="0"/>
          </a:p>
          <a:p>
            <a:pPr lvl="0"/>
            <a:r>
              <a:rPr lang="en-US" dirty="0" smtClean="0"/>
              <a:t>Prepare all necessary parts of a formal report</a:t>
            </a:r>
            <a:endParaRPr lang="en-GB" dirty="0" smtClean="0"/>
          </a:p>
          <a:p>
            <a:pPr lvl="0"/>
            <a:r>
              <a:rPr lang="en-US" dirty="0" smtClean="0"/>
              <a:t>Select and prepare the visual aids to support the text of your report</a:t>
            </a:r>
            <a:endParaRPr lang="en-GB" dirty="0" smtClean="0"/>
          </a:p>
          <a:p>
            <a:pPr lvl="0"/>
            <a:r>
              <a:rPr lang="en-US" dirty="0" smtClean="0"/>
              <a:t>Assemble all the parts of a formal report in the proper order and use an appropriate format</a:t>
            </a:r>
            <a:endParaRPr lang="en-GB" dirty="0" smtClean="0"/>
          </a:p>
          <a:p>
            <a:pPr lvl="0"/>
            <a:r>
              <a:rPr lang="en-US" dirty="0" smtClean="0"/>
              <a:t>Prepare and assemble all the parts of a formal proposal</a:t>
            </a:r>
            <a:endParaRPr lang="en-GB" dirty="0" smtClean="0"/>
          </a:p>
          <a:p>
            <a:pPr lvl="0"/>
            <a:r>
              <a:rPr lang="en-US" dirty="0" smtClean="0"/>
              <a:t>Critique formal reports prepared by someone else</a:t>
            </a:r>
            <a:endParaRPr lang="en-GB"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285860"/>
            <a:ext cx="8329642" cy="5038740"/>
          </a:xfrm>
        </p:spPr>
        <p:txBody>
          <a:bodyPr/>
          <a:lstStyle/>
          <a:p>
            <a:pPr lvl="0"/>
            <a:r>
              <a:rPr lang="en-US" dirty="0" smtClean="0"/>
              <a:t>If the report is organized in the direct order, the summary, conclusions and recommendations are presented before the body, and are reviewed only briefly at the end.</a:t>
            </a:r>
          </a:p>
          <a:p>
            <a:pPr lvl="0"/>
            <a:endParaRPr lang="en-GB" dirty="0" smtClean="0"/>
          </a:p>
          <a:p>
            <a:pPr lvl="0"/>
            <a:r>
              <a:rPr lang="en-US" dirty="0" smtClean="0"/>
              <a:t>In action-oriented reports put all the recommendations in a separate section and spell out precisely what they mean.</a:t>
            </a:r>
            <a:endParaRPr lang="en-GB" dirty="0" smtClean="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58204" cy="5110178"/>
          </a:xfrm>
        </p:spPr>
        <p:txBody>
          <a:bodyPr/>
          <a:lstStyle/>
          <a:p>
            <a:r>
              <a:rPr lang="en-US" b="1" dirty="0" smtClean="0"/>
              <a:t>Notes</a:t>
            </a:r>
            <a:endParaRPr lang="en-GB" b="1" dirty="0" smtClean="0"/>
          </a:p>
          <a:p>
            <a:pPr lvl="1"/>
            <a:r>
              <a:rPr lang="en-US" dirty="0" smtClean="0"/>
              <a:t>When you are writing the text of your report, you decide to acknowledge your sources.</a:t>
            </a:r>
          </a:p>
          <a:p>
            <a:pPr lvl="1"/>
            <a:endParaRPr lang="en-GB" dirty="0" smtClean="0"/>
          </a:p>
          <a:p>
            <a:pPr lvl="1"/>
            <a:r>
              <a:rPr lang="en-US" dirty="0" smtClean="0"/>
              <a:t>Give credit where credit is due.</a:t>
            </a:r>
          </a:p>
          <a:p>
            <a:pPr lvl="1"/>
            <a:endParaRPr lang="en-GB" dirty="0" smtClean="0"/>
          </a:p>
          <a:p>
            <a:pPr lvl="1"/>
            <a:r>
              <a:rPr lang="en-US" dirty="0" smtClean="0"/>
              <a:t>Plagiarism occurs when one person misappropriate without permission, any ideas, facts or words that were originated by others</a:t>
            </a:r>
            <a:endParaRPr lang="en-GB" dirty="0" smtClean="0"/>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258204" cy="5610244"/>
          </a:xfrm>
        </p:spPr>
        <p:txBody>
          <a:bodyPr/>
          <a:lstStyle/>
          <a:p>
            <a:pPr lvl="0"/>
            <a:r>
              <a:rPr lang="en-US" sz="2800" b="1" dirty="0" smtClean="0"/>
              <a:t>In general you have flirted with plagiarism when your business documents fail to alert your audience that you have</a:t>
            </a:r>
            <a:endParaRPr lang="en-GB" sz="2800" b="1" dirty="0" smtClean="0"/>
          </a:p>
          <a:p>
            <a:pPr lvl="1"/>
            <a:r>
              <a:rPr lang="en-US" dirty="0" smtClean="0"/>
              <a:t>Repeated someone else’s information word for word</a:t>
            </a:r>
            <a:endParaRPr lang="en-GB" sz="2000" dirty="0" smtClean="0"/>
          </a:p>
          <a:p>
            <a:pPr lvl="1"/>
            <a:r>
              <a:rPr lang="en-US" dirty="0" smtClean="0"/>
              <a:t>Paraphrased another’s material too closely</a:t>
            </a:r>
            <a:endParaRPr lang="en-GB" sz="2000" dirty="0" smtClean="0"/>
          </a:p>
          <a:p>
            <a:pPr lvl="1"/>
            <a:r>
              <a:rPr lang="en-US" dirty="0" smtClean="0"/>
              <a:t>Lifted a series of phrases and put them together with your own words</a:t>
            </a:r>
            <a:endParaRPr lang="en-GB" sz="2000" dirty="0" smtClean="0"/>
          </a:p>
          <a:p>
            <a:pPr lvl="1"/>
            <a:r>
              <a:rPr lang="en-US" dirty="0" smtClean="0"/>
              <a:t>Borrowed a unique term that originated elsewhere</a:t>
            </a:r>
            <a:endParaRPr lang="en-GB" sz="2000" dirty="0"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804" y="1132716"/>
            <a:ext cx="8229600" cy="724648"/>
          </a:xfrm>
        </p:spPr>
        <p:txBody>
          <a:bodyPr>
            <a:normAutofit fontScale="90000"/>
          </a:bodyPr>
          <a:lstStyle/>
          <a:p>
            <a:r>
              <a:rPr lang="en-US" b="1" dirty="0" smtClean="0">
                <a:solidFill>
                  <a:srgbClr val="FF0000"/>
                </a:solidFill>
              </a:rPr>
              <a:t>Plagiarism</a:t>
            </a:r>
            <a:r>
              <a:rPr lang="en-GB" b="1" dirty="0" smtClean="0">
                <a:solidFill>
                  <a:srgbClr val="FF0000"/>
                </a:solidFill>
              </a:rPr>
              <a:t/>
            </a:r>
            <a:br>
              <a:rPr lang="en-GB" b="1" dirty="0" smtClean="0">
                <a:solidFill>
                  <a:srgbClr val="FF0000"/>
                </a:solidFill>
              </a:rPr>
            </a:br>
            <a:endParaRPr lang="en-GB" dirty="0">
              <a:solidFill>
                <a:srgbClr val="FF0000"/>
              </a:solidFill>
            </a:endParaRPr>
          </a:p>
        </p:txBody>
      </p:sp>
      <p:sp>
        <p:nvSpPr>
          <p:cNvPr id="3" name="Content Placeholder 2"/>
          <p:cNvSpPr>
            <a:spLocks noGrp="1"/>
          </p:cNvSpPr>
          <p:nvPr>
            <p:ph idx="1"/>
          </p:nvPr>
        </p:nvSpPr>
        <p:spPr>
          <a:xfrm>
            <a:off x="357158" y="1357298"/>
            <a:ext cx="8501122" cy="5214974"/>
          </a:xfrm>
        </p:spPr>
        <p:txBody>
          <a:bodyPr>
            <a:normAutofit lnSpcReduction="10000"/>
          </a:bodyPr>
          <a:lstStyle/>
          <a:p>
            <a:pPr lvl="0" algn="just"/>
            <a:r>
              <a:rPr lang="en-US" sz="2800" b="1" dirty="0" smtClean="0"/>
              <a:t>Although your company may have more specific guidelines, here are a few general tips on how to handle situation that commonly arise</a:t>
            </a:r>
            <a:endParaRPr lang="en-GB" sz="2800" b="1" dirty="0" smtClean="0"/>
          </a:p>
          <a:p>
            <a:pPr lvl="0" algn="just"/>
            <a:r>
              <a:rPr lang="en-US" sz="2800" b="1" dirty="0" smtClean="0">
                <a:solidFill>
                  <a:srgbClr val="FFC000"/>
                </a:solidFill>
              </a:rPr>
              <a:t>Repeating information from another company document</a:t>
            </a:r>
            <a:endParaRPr lang="en-GB" sz="2000" b="1" dirty="0" smtClean="0">
              <a:solidFill>
                <a:srgbClr val="FFC000"/>
              </a:solidFill>
            </a:endParaRPr>
          </a:p>
          <a:p>
            <a:pPr lvl="1" algn="just"/>
            <a:r>
              <a:rPr lang="en-US" dirty="0" smtClean="0"/>
              <a:t>If you reuse information appearing another report, your audience may believe that you have independently verified material and eliminated any errors in the original report.</a:t>
            </a:r>
            <a:endParaRPr lang="en-GB" sz="2000" dirty="0" smtClean="0"/>
          </a:p>
          <a:p>
            <a:pPr lvl="0" algn="just"/>
            <a:r>
              <a:rPr lang="en-US" sz="2800" b="1" dirty="0" smtClean="0">
                <a:solidFill>
                  <a:srgbClr val="FFC000"/>
                </a:solidFill>
              </a:rPr>
              <a:t>Using same sources as another Document</a:t>
            </a:r>
            <a:endParaRPr lang="en-GB" sz="2800" b="1" dirty="0" smtClean="0">
              <a:solidFill>
                <a:srgbClr val="FFC000"/>
              </a:solidFill>
            </a:endParaRPr>
          </a:p>
          <a:p>
            <a:pPr lvl="1" algn="just"/>
            <a:r>
              <a:rPr lang="en-US" dirty="0" smtClean="0"/>
              <a:t>Consulting someone else's sources for further information is perfectly acceptable.</a:t>
            </a:r>
            <a:endParaRPr lang="en-GB" sz="2000" dirty="0" smtClean="0"/>
          </a:p>
          <a:p>
            <a:pPr lvl="1" algn="just"/>
            <a:r>
              <a:rPr lang="en-US" dirty="0" smtClean="0"/>
              <a:t>Plagiarism deals with the way information is reported, not with whether you access the sources used by someone else.</a:t>
            </a:r>
            <a:endParaRPr lang="en-GB" sz="2000" dirty="0" smtClean="0"/>
          </a:p>
          <a:p>
            <a:pPr algn="just"/>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890590"/>
            <a:ext cx="8258204" cy="5181616"/>
          </a:xfrm>
        </p:spPr>
        <p:txBody>
          <a:bodyPr/>
          <a:lstStyle/>
          <a:p>
            <a:pPr lvl="0"/>
            <a:r>
              <a:rPr lang="en-US" sz="2800" b="1" dirty="0" smtClean="0">
                <a:solidFill>
                  <a:srgbClr val="FFC000"/>
                </a:solidFill>
              </a:rPr>
              <a:t>Repeating information protected by Copyright</a:t>
            </a:r>
            <a:endParaRPr lang="en-GB" sz="2800" b="1" dirty="0" smtClean="0">
              <a:solidFill>
                <a:srgbClr val="FFC000"/>
              </a:solidFill>
            </a:endParaRPr>
          </a:p>
          <a:p>
            <a:pPr lvl="1"/>
            <a:r>
              <a:rPr lang="en-US" dirty="0" smtClean="0"/>
              <a:t>If you repeat information from books, published articles and other copyright materials, be sure to avoid infringing on the originators’ legal rights.</a:t>
            </a:r>
          </a:p>
          <a:p>
            <a:pPr lvl="1">
              <a:buNone/>
            </a:pPr>
            <a:endParaRPr lang="en-GB" sz="2000" dirty="0" smtClean="0"/>
          </a:p>
          <a:p>
            <a:pPr lvl="1"/>
            <a:r>
              <a:rPr lang="en-US" dirty="0" smtClean="0"/>
              <a:t>To be safe talk to your company’s management before you repeat information protected by copyrights.</a:t>
            </a:r>
            <a:endParaRPr lang="en-GB" sz="2000" dirty="0" smtClean="0"/>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5538806"/>
          </a:xfrm>
        </p:spPr>
        <p:txBody>
          <a:bodyPr/>
          <a:lstStyle/>
          <a:p>
            <a:r>
              <a:rPr lang="en-US" u="sng" dirty="0" smtClean="0"/>
              <a:t>Example</a:t>
            </a:r>
            <a:endParaRPr lang="en-GB" dirty="0" smtClean="0"/>
          </a:p>
          <a:p>
            <a:pPr lvl="0"/>
            <a:r>
              <a:rPr lang="en-US" dirty="0" smtClean="0"/>
              <a:t>One approach, especially for internal reports, is simply to mention a source in the text:</a:t>
            </a:r>
          </a:p>
          <a:p>
            <a:pPr lvl="0">
              <a:buNone/>
            </a:pPr>
            <a:endParaRPr lang="en-GB" dirty="0" smtClean="0"/>
          </a:p>
          <a:p>
            <a:pPr lvl="1"/>
            <a:r>
              <a:rPr lang="en-US" dirty="0" smtClean="0"/>
              <a:t>– </a:t>
            </a:r>
            <a:r>
              <a:rPr lang="en-US" dirty="0" err="1" smtClean="0">
                <a:latin typeface="Bradley Hand ITC" pitchFamily="66" charset="0"/>
              </a:rPr>
              <a:t>Accordi</a:t>
            </a:r>
            <a:r>
              <a:rPr lang="en-US" dirty="0" smtClean="0">
                <a:latin typeface="Bradley Hand ITC" pitchFamily="66" charset="0"/>
              </a:rPr>
              <a:t> </a:t>
            </a:r>
            <a:r>
              <a:rPr lang="en-US" dirty="0" err="1" smtClean="0">
                <a:latin typeface="Bradley Hand ITC" pitchFamily="66" charset="0"/>
              </a:rPr>
              <a:t>ng</a:t>
            </a:r>
            <a:r>
              <a:rPr lang="en-US" dirty="0" smtClean="0">
                <a:latin typeface="Bradley Hand ITC" pitchFamily="66" charset="0"/>
              </a:rPr>
              <a:t> to Dr. </a:t>
            </a:r>
            <a:r>
              <a:rPr lang="en-US" dirty="0" err="1" smtClean="0">
                <a:latin typeface="Bradley Hand ITC" pitchFamily="66" charset="0"/>
              </a:rPr>
              <a:t>Aftab</a:t>
            </a:r>
            <a:r>
              <a:rPr lang="en-US" dirty="0" smtClean="0">
                <a:latin typeface="Bradley Hand ITC" pitchFamily="66" charset="0"/>
              </a:rPr>
              <a:t>  of  </a:t>
            </a:r>
            <a:r>
              <a:rPr lang="en-US" dirty="0" err="1" smtClean="0">
                <a:latin typeface="Bradley Hand ITC" pitchFamily="66" charset="0"/>
              </a:rPr>
              <a:t>Ganga</a:t>
            </a:r>
            <a:r>
              <a:rPr lang="en-US" dirty="0" smtClean="0">
                <a:latin typeface="Bradley Hand ITC" pitchFamily="66" charset="0"/>
              </a:rPr>
              <a:t>  Ram  Hospital,  hi p replacement operations account for 7% of all surgery performed on women aged 65 and above.</a:t>
            </a:r>
          </a:p>
          <a:p>
            <a:pPr lvl="1">
              <a:buNone/>
            </a:pPr>
            <a:endParaRPr lang="en-GB" dirty="0" smtClean="0"/>
          </a:p>
          <a:p>
            <a:r>
              <a:rPr lang="en-US" dirty="0" smtClean="0"/>
              <a:t>–	If your report is to be distributed to outsiders, you should include extra information on where you obtained the data.</a:t>
            </a:r>
            <a:endParaRPr lang="en-GB" dirty="0" smtClean="0"/>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8402"/>
            <a:ext cx="8229600" cy="724648"/>
          </a:xfrm>
        </p:spPr>
        <p:txBody>
          <a:bodyPr>
            <a:noAutofit/>
          </a:bodyPr>
          <a:lstStyle/>
          <a:p>
            <a:r>
              <a:rPr lang="en-US" sz="4000" b="1" dirty="0" smtClean="0">
                <a:solidFill>
                  <a:srgbClr val="FF0000"/>
                </a:solidFill>
              </a:rPr>
              <a:t>Visual Aids</a:t>
            </a:r>
            <a:r>
              <a:rPr lang="en-GB" sz="4000" b="1" dirty="0" smtClean="0">
                <a:solidFill>
                  <a:srgbClr val="FF0000"/>
                </a:solidFill>
              </a:rPr>
              <a:t/>
            </a:r>
            <a:br>
              <a:rPr lang="en-GB" sz="4000" b="1" dirty="0" smtClean="0">
                <a:solidFill>
                  <a:srgbClr val="FF0000"/>
                </a:solidFill>
              </a:rPr>
            </a:br>
            <a:endParaRPr lang="en-GB" sz="4000" dirty="0">
              <a:solidFill>
                <a:srgbClr val="FF0000"/>
              </a:solidFill>
            </a:endParaRPr>
          </a:p>
        </p:txBody>
      </p:sp>
      <p:sp>
        <p:nvSpPr>
          <p:cNvPr id="3" name="Content Placeholder 2"/>
          <p:cNvSpPr>
            <a:spLocks noGrp="1"/>
          </p:cNvSpPr>
          <p:nvPr>
            <p:ph idx="1"/>
          </p:nvPr>
        </p:nvSpPr>
        <p:spPr>
          <a:xfrm>
            <a:off x="357158" y="1285860"/>
            <a:ext cx="8429684" cy="5286412"/>
          </a:xfrm>
        </p:spPr>
        <p:txBody>
          <a:bodyPr>
            <a:normAutofit/>
          </a:bodyPr>
          <a:lstStyle/>
          <a:p>
            <a:pPr lvl="0"/>
            <a:r>
              <a:rPr lang="en-US" sz="2400" dirty="0" smtClean="0"/>
              <a:t>When illustrating the text of any report you face the problem of choosing any specific form that best suits your message.</a:t>
            </a:r>
            <a:endParaRPr lang="en-GB" sz="2000" dirty="0" smtClean="0"/>
          </a:p>
          <a:p>
            <a:pPr lvl="0"/>
            <a:r>
              <a:rPr lang="en-US" sz="2400" dirty="0" smtClean="0"/>
              <a:t>Moreover, good business ethics demand you chose a form of visual aid that will not mislead your audience.</a:t>
            </a:r>
          </a:p>
          <a:p>
            <a:pPr lvl="0"/>
            <a:endParaRPr lang="en-GB" sz="2000" dirty="0" smtClean="0"/>
          </a:p>
          <a:p>
            <a:pPr lvl="0"/>
            <a:r>
              <a:rPr lang="en-US" sz="2800" b="1" dirty="0" smtClean="0">
                <a:solidFill>
                  <a:srgbClr val="00B050"/>
                </a:solidFill>
              </a:rPr>
              <a:t>Tables</a:t>
            </a:r>
            <a:endParaRPr lang="en-GB" sz="2800" b="1" dirty="0" smtClean="0">
              <a:solidFill>
                <a:srgbClr val="00B050"/>
              </a:solidFill>
            </a:endParaRPr>
          </a:p>
          <a:p>
            <a:pPr lvl="1"/>
            <a:r>
              <a:rPr lang="en-US" dirty="0" smtClean="0"/>
              <a:t>When you have to present detailed, specific information, choose a table, a systematic arrangement of data in rows and columns.</a:t>
            </a:r>
            <a:endParaRPr lang="en-GB" sz="2000" dirty="0" smtClean="0"/>
          </a:p>
          <a:p>
            <a:pPr lvl="1"/>
            <a:r>
              <a:rPr lang="en-US" dirty="0" smtClean="0"/>
              <a:t>Use tables to help you audience understand detailed information.</a:t>
            </a:r>
            <a:endParaRPr lang="en-GB" sz="2000" dirty="0" smtClean="0"/>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solidFill>
                  <a:srgbClr val="00B050"/>
                </a:solidFill>
              </a:rPr>
              <a:t>Line and Surface Charts</a:t>
            </a:r>
            <a:r>
              <a:rPr lang="en-GB" sz="4000" b="1" dirty="0" smtClean="0">
                <a:solidFill>
                  <a:srgbClr val="00B050"/>
                </a:solidFill>
              </a:rPr>
              <a:t/>
            </a:r>
            <a:br>
              <a:rPr lang="en-GB" sz="4000" b="1" dirty="0" smtClean="0">
                <a:solidFill>
                  <a:srgbClr val="00B050"/>
                </a:solidFill>
              </a:rPr>
            </a:br>
            <a:endParaRPr lang="en-GB" sz="3600" dirty="0">
              <a:solidFill>
                <a:srgbClr val="00B050"/>
              </a:solidFill>
            </a:endParaRPr>
          </a:p>
        </p:txBody>
      </p:sp>
      <p:sp>
        <p:nvSpPr>
          <p:cNvPr id="3" name="Content Placeholder 2"/>
          <p:cNvSpPr>
            <a:spLocks noGrp="1"/>
          </p:cNvSpPr>
          <p:nvPr>
            <p:ph idx="1"/>
          </p:nvPr>
        </p:nvSpPr>
        <p:spPr>
          <a:xfrm>
            <a:off x="428596" y="1428736"/>
            <a:ext cx="8429684" cy="5072098"/>
          </a:xfrm>
        </p:spPr>
        <p:txBody>
          <a:bodyPr>
            <a:normAutofit/>
          </a:bodyPr>
          <a:lstStyle/>
          <a:p>
            <a:pPr lvl="0"/>
            <a:r>
              <a:rPr lang="en-US" sz="2800" b="1" dirty="0" smtClean="0"/>
              <a:t>A line chart illustrates the trend over time and plots the interaction of two variables.</a:t>
            </a:r>
            <a:endParaRPr lang="en-GB" sz="2800" b="1" dirty="0" smtClean="0"/>
          </a:p>
          <a:p>
            <a:pPr lvl="0"/>
            <a:r>
              <a:rPr lang="en-US" sz="2800" dirty="0" smtClean="0"/>
              <a:t>Use line charts to</a:t>
            </a:r>
            <a:endParaRPr lang="en-GB" sz="2000" dirty="0" smtClean="0"/>
          </a:p>
          <a:p>
            <a:pPr lvl="1"/>
            <a:r>
              <a:rPr lang="en-US" dirty="0" smtClean="0"/>
              <a:t>Indicate change over time</a:t>
            </a:r>
            <a:endParaRPr lang="en-GB" sz="2000" dirty="0" smtClean="0"/>
          </a:p>
          <a:p>
            <a:pPr lvl="1"/>
            <a:r>
              <a:rPr lang="en-US" dirty="0" smtClean="0"/>
              <a:t>Plot the interaction of two variables</a:t>
            </a:r>
            <a:endParaRPr lang="en-GB" sz="2000" dirty="0" smtClean="0"/>
          </a:p>
          <a:p>
            <a:pPr lvl="0"/>
            <a:r>
              <a:rPr lang="en-US" sz="2800" b="1" dirty="0" smtClean="0">
                <a:solidFill>
                  <a:srgbClr val="00B050"/>
                </a:solidFill>
              </a:rPr>
              <a:t>A surface chart </a:t>
            </a:r>
            <a:r>
              <a:rPr lang="en-US" sz="2800" dirty="0" smtClean="0"/>
              <a:t>is a kind of line chart with a cumulative effect; all the lines add up to the top line, which represents the total.</a:t>
            </a:r>
            <a:endParaRPr lang="en-GB" sz="2400" dirty="0" smtClean="0"/>
          </a:p>
          <a:p>
            <a:pPr lvl="0"/>
            <a:r>
              <a:rPr lang="en-US" sz="2800" dirty="0" smtClean="0"/>
              <a:t>This form of chart is useful when you want to illustrate the changes in the composition of something over time.</a:t>
            </a:r>
            <a:endParaRPr lang="en-GB" sz="2400" dirty="0" smtClean="0"/>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143000"/>
          </a:xfrm>
        </p:spPr>
        <p:txBody>
          <a:bodyPr>
            <a:noAutofit/>
          </a:bodyPr>
          <a:lstStyle/>
          <a:p>
            <a:r>
              <a:rPr lang="en-US" sz="2400" b="1" dirty="0" smtClean="0"/>
              <a:t>Example of a Line Chart</a:t>
            </a:r>
            <a:r>
              <a:rPr lang="en-GB" sz="2400" b="1" dirty="0" smtClean="0"/>
              <a:t/>
            </a:r>
            <a:br>
              <a:rPr lang="en-GB" sz="2400" b="1" dirty="0" smtClean="0"/>
            </a:br>
            <a:endParaRPr lang="en-GB" sz="2400" dirty="0"/>
          </a:p>
        </p:txBody>
      </p:sp>
      <p:pic>
        <p:nvPicPr>
          <p:cNvPr id="4" name="Content Placeholder 3" descr="line-chart.png"/>
          <p:cNvPicPr>
            <a:picLocks noGrp="1" noChangeAspect="1"/>
          </p:cNvPicPr>
          <p:nvPr>
            <p:ph idx="1"/>
          </p:nvPr>
        </p:nvPicPr>
        <p:blipFill>
          <a:blip r:embed="rId2"/>
          <a:stretch>
            <a:fillRect/>
          </a:stretch>
        </p:blipFill>
        <p:spPr>
          <a:xfrm>
            <a:off x="766724" y="1285860"/>
            <a:ext cx="7805804" cy="4689973"/>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32"/>
            <a:ext cx="8229600" cy="714380"/>
          </a:xfrm>
        </p:spPr>
        <p:txBody>
          <a:bodyPr>
            <a:noAutofit/>
          </a:bodyPr>
          <a:lstStyle/>
          <a:p>
            <a:r>
              <a:rPr lang="en-US" sz="4000" b="1" dirty="0" smtClean="0">
                <a:solidFill>
                  <a:srgbClr val="00B050"/>
                </a:solidFill>
              </a:rPr>
              <a:t>Bar Charts</a:t>
            </a:r>
            <a:r>
              <a:rPr lang="en-GB" sz="4000" b="1" dirty="0" smtClean="0">
                <a:solidFill>
                  <a:srgbClr val="00B050"/>
                </a:solidFill>
              </a:rPr>
              <a:t/>
            </a:r>
            <a:br>
              <a:rPr lang="en-GB" sz="4000" b="1" dirty="0" smtClean="0">
                <a:solidFill>
                  <a:srgbClr val="00B050"/>
                </a:solidFill>
              </a:rPr>
            </a:br>
            <a:endParaRPr lang="en-GB" sz="3600" dirty="0">
              <a:solidFill>
                <a:srgbClr val="00B050"/>
              </a:solidFill>
            </a:endParaRPr>
          </a:p>
        </p:txBody>
      </p:sp>
      <p:sp>
        <p:nvSpPr>
          <p:cNvPr id="3" name="Content Placeholder 2"/>
          <p:cNvSpPr>
            <a:spLocks noGrp="1"/>
          </p:cNvSpPr>
          <p:nvPr>
            <p:ph idx="1"/>
          </p:nvPr>
        </p:nvSpPr>
        <p:spPr>
          <a:xfrm>
            <a:off x="500034" y="1285860"/>
            <a:ext cx="8186766" cy="5038740"/>
          </a:xfrm>
        </p:spPr>
        <p:txBody>
          <a:bodyPr/>
          <a:lstStyle/>
          <a:p>
            <a:pPr lvl="0"/>
            <a:r>
              <a:rPr lang="en-US" sz="2800" b="1" dirty="0" smtClean="0"/>
              <a:t>A bar chart is a chart in which amounts are visually portrayed by the height or length of rectangular bars.</a:t>
            </a:r>
          </a:p>
          <a:p>
            <a:pPr lvl="0"/>
            <a:endParaRPr lang="en-GB" sz="2800" b="1" dirty="0" smtClean="0"/>
          </a:p>
          <a:p>
            <a:pPr lvl="0"/>
            <a:r>
              <a:rPr lang="en-US" sz="2800" dirty="0" smtClean="0"/>
              <a:t>They are valuable when you want to</a:t>
            </a:r>
            <a:endParaRPr lang="en-GB" sz="2000" dirty="0" smtClean="0"/>
          </a:p>
          <a:p>
            <a:pPr lvl="1"/>
            <a:r>
              <a:rPr lang="en-US" dirty="0" smtClean="0"/>
              <a:t>Compare the size of several item at once</a:t>
            </a:r>
            <a:endParaRPr lang="en-GB" sz="2000" dirty="0" smtClean="0"/>
          </a:p>
          <a:p>
            <a:pPr lvl="1"/>
            <a:r>
              <a:rPr lang="en-US" dirty="0" smtClean="0"/>
              <a:t>Show changes in one item over time</a:t>
            </a:r>
            <a:endParaRPr lang="en-GB" sz="2000" dirty="0" smtClean="0"/>
          </a:p>
          <a:p>
            <a:pPr lvl="1"/>
            <a:r>
              <a:rPr lang="en-US" dirty="0" smtClean="0"/>
              <a:t>Indicate composition of several items over time</a:t>
            </a:r>
          </a:p>
          <a:p>
            <a:pPr lvl="1"/>
            <a:endParaRPr lang="en-GB" sz="2000" dirty="0" smtClean="0"/>
          </a:p>
          <a:p>
            <a:r>
              <a:rPr lang="en-US" sz="2800" dirty="0" smtClean="0"/>
              <a:t>Show relevant size of a component of a whole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6964"/>
            <a:ext cx="8229600" cy="653210"/>
          </a:xfrm>
        </p:spPr>
        <p:txBody>
          <a:bodyPr>
            <a:noAutofit/>
          </a:bodyPr>
          <a:lstStyle/>
          <a:p>
            <a:r>
              <a:rPr lang="en-US" sz="3600" b="1" dirty="0" smtClean="0"/>
              <a:t>Report Production</a:t>
            </a:r>
            <a:r>
              <a:rPr lang="en-GB" sz="3600" b="1" dirty="0" smtClean="0"/>
              <a:t/>
            </a:r>
            <a:br>
              <a:rPr lang="en-GB" sz="3600" b="1" dirty="0" smtClean="0"/>
            </a:br>
            <a:endParaRPr lang="en-GB" sz="3600" dirty="0"/>
          </a:p>
        </p:txBody>
      </p:sp>
      <p:sp>
        <p:nvSpPr>
          <p:cNvPr id="3" name="Content Placeholder 2"/>
          <p:cNvSpPr>
            <a:spLocks noGrp="1"/>
          </p:cNvSpPr>
          <p:nvPr>
            <p:ph idx="1"/>
          </p:nvPr>
        </p:nvSpPr>
        <p:spPr>
          <a:xfrm>
            <a:off x="357158" y="1142984"/>
            <a:ext cx="8329642" cy="5181616"/>
          </a:xfrm>
        </p:spPr>
        <p:txBody>
          <a:bodyPr/>
          <a:lstStyle/>
          <a:p>
            <a:pPr lvl="0"/>
            <a:r>
              <a:rPr lang="en-US" dirty="0" smtClean="0"/>
              <a:t>Planning formal reports and proposals, conducting the necessary research, organizing the ideas, developing visual aids, and drafting the text are demanding and time consuming tasks.</a:t>
            </a:r>
            <a:endParaRPr lang="en-GB" dirty="0" smtClean="0"/>
          </a:p>
          <a:p>
            <a:pPr lvl="0"/>
            <a:r>
              <a:rPr lang="en-US" dirty="0" smtClean="0"/>
              <a:t>After careful editing and rewriting, you still need to produce a polished version.</a:t>
            </a:r>
            <a:endParaRPr lang="en-GB" dirty="0" smtClean="0"/>
          </a:p>
          <a:p>
            <a:pPr lvl="0"/>
            <a:r>
              <a:rPr lang="en-US" dirty="0" smtClean="0"/>
              <a:t>How to produce your report also depends on the equipment you have available.</a:t>
            </a:r>
            <a:endParaRPr lang="en-GB" dirty="0" smtClean="0"/>
          </a:p>
          <a:p>
            <a:pPr lvl="0"/>
            <a:r>
              <a:rPr lang="en-US" dirty="0" smtClean="0"/>
              <a:t>Personal reports automatically handle many of the mechanical aspects of report preparation.</a:t>
            </a:r>
            <a:endParaRPr lang="en-GB" dirty="0" smtClean="0"/>
          </a:p>
          <a:p>
            <a:pPr lvl="0"/>
            <a:r>
              <a:rPr lang="en-US" dirty="0" smtClean="0"/>
              <a:t>Be sure to schedule enough time to turn out a document that looks professional.</a:t>
            </a:r>
            <a:endParaRPr lang="en-GB"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143000"/>
          </a:xfrm>
        </p:spPr>
        <p:txBody>
          <a:bodyPr>
            <a:noAutofit/>
          </a:bodyPr>
          <a:lstStyle/>
          <a:p>
            <a:r>
              <a:rPr lang="en-US" sz="3200" b="1" dirty="0" smtClean="0">
                <a:solidFill>
                  <a:srgbClr val="00B050"/>
                </a:solidFill>
              </a:rPr>
              <a:t>Bar Charts</a:t>
            </a:r>
            <a:r>
              <a:rPr lang="en-GB" sz="3200" b="1" dirty="0" smtClean="0">
                <a:solidFill>
                  <a:srgbClr val="00B050"/>
                </a:solidFill>
              </a:rPr>
              <a:t/>
            </a:r>
            <a:br>
              <a:rPr lang="en-GB" sz="3200" b="1" dirty="0" smtClean="0">
                <a:solidFill>
                  <a:srgbClr val="00B050"/>
                </a:solidFill>
              </a:rPr>
            </a:br>
            <a:endParaRPr lang="en-GB" sz="2800" dirty="0"/>
          </a:p>
        </p:txBody>
      </p:sp>
      <p:pic>
        <p:nvPicPr>
          <p:cNvPr id="4" name="Content Placeholder 3" descr="ClusterGroupBar_SAS92M3.png"/>
          <p:cNvPicPr>
            <a:picLocks noGrp="1" noChangeAspect="1"/>
          </p:cNvPicPr>
          <p:nvPr>
            <p:ph idx="1"/>
          </p:nvPr>
        </p:nvPicPr>
        <p:blipFill>
          <a:blip r:embed="rId2"/>
          <a:stretch>
            <a:fillRect/>
          </a:stretch>
        </p:blipFill>
        <p:spPr>
          <a:xfrm>
            <a:off x="571472" y="1558113"/>
            <a:ext cx="7572428" cy="4543457"/>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00B050"/>
                </a:solidFill>
              </a:rPr>
              <a:t>Pie Charts</a:t>
            </a:r>
            <a:r>
              <a:rPr lang="en-GB" sz="3600" b="1" dirty="0" smtClean="0">
                <a:solidFill>
                  <a:srgbClr val="00B050"/>
                </a:solidFill>
              </a:rPr>
              <a:t/>
            </a:r>
            <a:br>
              <a:rPr lang="en-GB" sz="3600" b="1" dirty="0" smtClean="0">
                <a:solidFill>
                  <a:srgbClr val="00B050"/>
                </a:solidFill>
              </a:rPr>
            </a:br>
            <a:endParaRPr lang="en-GB" sz="3600" dirty="0">
              <a:solidFill>
                <a:srgbClr val="00B050"/>
              </a:solidFill>
            </a:endParaRPr>
          </a:p>
        </p:txBody>
      </p:sp>
      <p:sp>
        <p:nvSpPr>
          <p:cNvPr id="3" name="Content Placeholder 2"/>
          <p:cNvSpPr>
            <a:spLocks noGrp="1"/>
          </p:cNvSpPr>
          <p:nvPr>
            <p:ph idx="1"/>
          </p:nvPr>
        </p:nvSpPr>
        <p:spPr>
          <a:xfrm>
            <a:off x="357158" y="1571612"/>
            <a:ext cx="8329642" cy="4752988"/>
          </a:xfrm>
        </p:spPr>
        <p:txBody>
          <a:bodyPr/>
          <a:lstStyle/>
          <a:p>
            <a:pPr lvl="0"/>
            <a:r>
              <a:rPr lang="en-US" dirty="0" smtClean="0"/>
              <a:t>In a pie chart numbers are represented as slices of a complete circle, or pie.</a:t>
            </a:r>
          </a:p>
          <a:p>
            <a:pPr lvl="0"/>
            <a:endParaRPr lang="en-GB" dirty="0" smtClean="0"/>
          </a:p>
          <a:p>
            <a:pPr lvl="0"/>
            <a:r>
              <a:rPr lang="en-US" dirty="0" smtClean="0"/>
              <a:t>Although they are less versatile, but are nevertheless valuable in your inventory of visual aids.</a:t>
            </a:r>
          </a:p>
          <a:p>
            <a:pPr lvl="0"/>
            <a:endParaRPr lang="en-GB" dirty="0" smtClean="0"/>
          </a:p>
          <a:p>
            <a:pPr lvl="0"/>
            <a:r>
              <a:rPr lang="en-US" dirty="0" smtClean="0"/>
              <a:t>When composing a pie chart, try to limit the number of slices in a pie to no more than seven.</a:t>
            </a:r>
            <a:endParaRPr lang="en-GB" dirty="0" smtClean="0"/>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xcel-many-slices-1.png"/>
          <p:cNvPicPr>
            <a:picLocks noGrp="1" noChangeAspect="1"/>
          </p:cNvPicPr>
          <p:nvPr>
            <p:ph idx="1"/>
          </p:nvPr>
        </p:nvPicPr>
        <p:blipFill>
          <a:blip r:embed="rId2"/>
          <a:stretch>
            <a:fillRect/>
          </a:stretch>
        </p:blipFill>
        <p:spPr>
          <a:xfrm>
            <a:off x="245486" y="500042"/>
            <a:ext cx="8684232" cy="6249823"/>
          </a:xfr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00B050"/>
                </a:solidFill>
              </a:rPr>
              <a:t>Organization Charts and Flow Charts</a:t>
            </a:r>
            <a:r>
              <a:rPr lang="en-GB" sz="3200" b="1" dirty="0" smtClean="0">
                <a:solidFill>
                  <a:srgbClr val="00B050"/>
                </a:solidFill>
              </a:rPr>
              <a:t/>
            </a:r>
            <a:br>
              <a:rPr lang="en-GB" sz="3200" b="1" dirty="0" smtClean="0">
                <a:solidFill>
                  <a:srgbClr val="00B050"/>
                </a:solidFill>
              </a:rPr>
            </a:br>
            <a:endParaRPr lang="en-GB" sz="3200" dirty="0">
              <a:solidFill>
                <a:srgbClr val="00B050"/>
              </a:solidFill>
            </a:endParaRPr>
          </a:p>
        </p:txBody>
      </p:sp>
      <p:sp>
        <p:nvSpPr>
          <p:cNvPr id="3" name="Content Placeholder 2"/>
          <p:cNvSpPr>
            <a:spLocks noGrp="1"/>
          </p:cNvSpPr>
          <p:nvPr>
            <p:ph idx="1"/>
          </p:nvPr>
        </p:nvSpPr>
        <p:spPr/>
        <p:txBody>
          <a:bodyPr/>
          <a:lstStyle/>
          <a:p>
            <a:pPr lvl="0"/>
            <a:r>
              <a:rPr lang="en-US" sz="2800" b="1" dirty="0" smtClean="0"/>
              <a:t>Use organization charts to depict the interrelationships among the parts of an organization</a:t>
            </a:r>
            <a:endParaRPr lang="en-GB" sz="2800" b="1" dirty="0" smtClean="0"/>
          </a:p>
          <a:p>
            <a:pPr lvl="0"/>
            <a:r>
              <a:rPr lang="en-US" sz="2800" dirty="0" smtClean="0"/>
              <a:t>Use flow charts to</a:t>
            </a:r>
            <a:endParaRPr lang="en-GB" sz="2000" dirty="0" smtClean="0"/>
          </a:p>
          <a:p>
            <a:pPr lvl="1"/>
            <a:r>
              <a:rPr lang="en-US" dirty="0" smtClean="0"/>
              <a:t>Show a series of steps from beginning to end</a:t>
            </a:r>
            <a:endParaRPr lang="en-GB" sz="2000" dirty="0" smtClean="0"/>
          </a:p>
          <a:p>
            <a:r>
              <a:rPr lang="en-US" sz="2800" dirty="0" smtClean="0"/>
              <a:t>Board of Trusties</a:t>
            </a:r>
            <a:endParaRPr lang="en-GB" sz="2800" dirty="0" smtClean="0"/>
          </a:p>
          <a:p>
            <a:r>
              <a:rPr lang="en-US" sz="2800" dirty="0" smtClean="0"/>
              <a:t>Show relationship</a:t>
            </a:r>
            <a:r>
              <a:rPr lang="en-GB" dirty="0" smtClean="0"/>
              <a:t> </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Org-Chart-Example.png"/>
          <p:cNvPicPr>
            <a:picLocks noGrp="1" noChangeAspect="1"/>
          </p:cNvPicPr>
          <p:nvPr>
            <p:ph idx="1"/>
          </p:nvPr>
        </p:nvPicPr>
        <p:blipFill>
          <a:blip r:embed="rId2" cstate="print"/>
          <a:stretch>
            <a:fillRect/>
          </a:stretch>
        </p:blipFill>
        <p:spPr>
          <a:xfrm>
            <a:off x="0" y="412312"/>
            <a:ext cx="9144000" cy="6517150"/>
          </a:xfr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501122" cy="6000792"/>
          </a:xfrm>
        </p:spPr>
        <p:txBody>
          <a:bodyPr>
            <a:normAutofit/>
          </a:bodyPr>
          <a:lstStyle/>
          <a:p>
            <a:pPr algn="justLow"/>
            <a:r>
              <a:rPr lang="en-US" b="1" dirty="0" smtClean="0"/>
              <a:t>Conclude the text of proposals and reports with a summary, and if appropriate a conclusion and recommendation</a:t>
            </a:r>
            <a:endParaRPr lang="en-GB" dirty="0" smtClean="0"/>
          </a:p>
          <a:p>
            <a:pPr lvl="1" algn="justLow"/>
            <a:r>
              <a:rPr lang="en-US" dirty="0" smtClean="0"/>
              <a:t>In a summary, recap the findings and explanations already presented.</a:t>
            </a:r>
          </a:p>
          <a:p>
            <a:pPr lvl="1" algn="justLow">
              <a:buNone/>
            </a:pPr>
            <a:endParaRPr lang="en-GB" dirty="0" smtClean="0"/>
          </a:p>
          <a:p>
            <a:pPr lvl="1" algn="justLow"/>
            <a:r>
              <a:rPr lang="en-US" dirty="0" smtClean="0"/>
              <a:t>Place conclusions and recommendations in their order of logic or importance, preferably in list format.</a:t>
            </a:r>
          </a:p>
          <a:p>
            <a:pPr lvl="1" algn="justLow">
              <a:buNone/>
            </a:pPr>
            <a:endParaRPr lang="en-GB" dirty="0" smtClean="0"/>
          </a:p>
          <a:p>
            <a:pPr lvl="1" algn="justLow"/>
            <a:r>
              <a:rPr lang="en-US" dirty="0" smtClean="0"/>
              <a:t>To induce action, explain in recommendations section who should do what, where, when and how.</a:t>
            </a:r>
          </a:p>
          <a:p>
            <a:pPr lvl="1" algn="justLow">
              <a:buNone/>
            </a:pPr>
            <a:endParaRPr lang="en-GB" dirty="0" smtClean="0"/>
          </a:p>
          <a:p>
            <a:pPr lvl="1" algn="justLow"/>
            <a:r>
              <a:rPr lang="en-US" dirty="0" smtClean="0"/>
              <a:t>If appropriate point up the benefits if action, to leave readers with the motivation to follow recommendations.</a:t>
            </a:r>
            <a:endParaRPr lang="en-GB" dirty="0" smtClean="0"/>
          </a:p>
          <a:p>
            <a:pPr algn="justLow"/>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1757346" cy="1439028"/>
          </a:xfrm>
        </p:spPr>
        <p:txBody>
          <a:bodyPr>
            <a:noAutofit/>
          </a:bodyPr>
          <a:lstStyle/>
          <a:p>
            <a:r>
              <a:rPr lang="en-GB" sz="3200" dirty="0" smtClean="0"/>
              <a:t>Title Page</a:t>
            </a:r>
            <a:endParaRPr lang="en-GB" sz="3200" dirty="0"/>
          </a:p>
        </p:txBody>
      </p:sp>
      <p:pic>
        <p:nvPicPr>
          <p:cNvPr id="4" name="image1.png"/>
          <p:cNvPicPr/>
          <p:nvPr/>
        </p:nvPicPr>
        <p:blipFill>
          <a:blip r:embed="rId2" cstate="print"/>
          <a:stretch>
            <a:fillRect/>
          </a:stretch>
        </p:blipFill>
        <p:spPr>
          <a:xfrm>
            <a:off x="2214546" y="41349"/>
            <a:ext cx="5989963" cy="6816651"/>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2.png"/>
          <p:cNvPicPr/>
          <p:nvPr/>
        </p:nvPicPr>
        <p:blipFill>
          <a:blip r:embed="rId2" cstate="print"/>
          <a:stretch>
            <a:fillRect/>
          </a:stretch>
        </p:blipFill>
        <p:spPr>
          <a:xfrm>
            <a:off x="2245254" y="0"/>
            <a:ext cx="6613026" cy="6784822"/>
          </a:xfrm>
          <a:prstGeom prst="rect">
            <a:avLst/>
          </a:prstGeom>
        </p:spPr>
      </p:pic>
      <p:sp>
        <p:nvSpPr>
          <p:cNvPr id="1025" name="Rectangle 1"/>
          <p:cNvSpPr>
            <a:spLocks noChangeArrowheads="1"/>
          </p:cNvSpPr>
          <p:nvPr/>
        </p:nvSpPr>
        <p:spPr bwMode="auto">
          <a:xfrm>
            <a:off x="0" y="2824459"/>
            <a:ext cx="264317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Letter</a:t>
            </a:r>
            <a:r>
              <a:rPr kumimoji="0" lang="en-US" sz="2400" b="1" i="0" u="none" strike="noStrike" cap="none" normalizeH="0" baseline="0" dirty="0" smtClean="0">
                <a:ln>
                  <a:noFill/>
                </a:ln>
                <a:solidFill>
                  <a:schemeClr val="tx1"/>
                </a:solidFill>
                <a:effectLst/>
                <a:latin typeface="DejaVu Serif"/>
                <a:ea typeface="Nimbus Sans L"/>
                <a:cs typeface="Nimbus Sans L"/>
              </a:rPr>
              <a:t> </a:t>
            </a: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of</a:t>
            </a:r>
            <a:r>
              <a:rPr kumimoji="0" lang="en-US" sz="2400" b="1" i="0" u="none" strike="noStrike" cap="none" normalizeH="0" baseline="0" dirty="0" smtClean="0">
                <a:ln>
                  <a:noFill/>
                </a:ln>
                <a:solidFill>
                  <a:schemeClr val="tx1"/>
                </a:solidFill>
                <a:effectLst/>
                <a:latin typeface="DejaVu Serif"/>
                <a:ea typeface="Nimbus Sans L"/>
                <a:cs typeface="Nimbus Sans L"/>
              </a:rPr>
              <a:t> </a:t>
            </a: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Transmittal</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3.png"/>
          <p:cNvPicPr/>
          <p:nvPr/>
        </p:nvPicPr>
        <p:blipFill>
          <a:blip r:embed="rId2" cstate="print"/>
          <a:stretch>
            <a:fillRect/>
          </a:stretch>
        </p:blipFill>
        <p:spPr>
          <a:xfrm>
            <a:off x="2560406" y="0"/>
            <a:ext cx="6154998" cy="6710534"/>
          </a:xfrm>
          <a:prstGeom prst="rect">
            <a:avLst/>
          </a:prstGeom>
        </p:spPr>
      </p:pic>
      <p:sp>
        <p:nvSpPr>
          <p:cNvPr id="51201" name="Rectangle 1"/>
          <p:cNvSpPr>
            <a:spLocks noChangeArrowheads="1"/>
          </p:cNvSpPr>
          <p:nvPr/>
        </p:nvSpPr>
        <p:spPr bwMode="auto">
          <a:xfrm>
            <a:off x="0" y="2753021"/>
            <a:ext cx="2758704"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Table</a:t>
            </a:r>
            <a:r>
              <a:rPr kumimoji="0" lang="en-US" sz="2400" b="1" i="0" u="none" strike="noStrike" cap="none" normalizeH="0" baseline="0" dirty="0" smtClean="0">
                <a:ln>
                  <a:noFill/>
                </a:ln>
                <a:solidFill>
                  <a:schemeClr val="tx1"/>
                </a:solidFill>
                <a:effectLst/>
                <a:latin typeface="DejaVu Serif"/>
                <a:ea typeface="Nimbus Sans L"/>
                <a:cs typeface="Nimbus Sans L"/>
              </a:rPr>
              <a:t> </a:t>
            </a: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of</a:t>
            </a:r>
            <a:r>
              <a:rPr kumimoji="0" lang="en-US" sz="2400" b="1" i="0" u="none" strike="noStrike" cap="none" normalizeH="0" baseline="0" dirty="0" smtClean="0">
                <a:ln>
                  <a:noFill/>
                </a:ln>
                <a:solidFill>
                  <a:schemeClr val="tx1"/>
                </a:solidFill>
                <a:effectLst/>
                <a:latin typeface="DejaVu Serif"/>
                <a:ea typeface="Nimbus Sans L"/>
                <a:cs typeface="Nimbus Sans L"/>
              </a:rPr>
              <a:t> </a:t>
            </a: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Contents</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4.png"/>
          <p:cNvPicPr/>
          <p:nvPr/>
        </p:nvPicPr>
        <p:blipFill>
          <a:blip r:embed="rId2" cstate="print"/>
          <a:stretch>
            <a:fillRect/>
          </a:stretch>
        </p:blipFill>
        <p:spPr>
          <a:xfrm>
            <a:off x="2857488" y="214290"/>
            <a:ext cx="6072230" cy="6357982"/>
          </a:xfrm>
          <a:prstGeom prst="rect">
            <a:avLst/>
          </a:prstGeom>
        </p:spPr>
      </p:pic>
      <p:sp>
        <p:nvSpPr>
          <p:cNvPr id="52225" name="Rectangle 1"/>
          <p:cNvSpPr>
            <a:spLocks noChangeArrowheads="1"/>
          </p:cNvSpPr>
          <p:nvPr/>
        </p:nvSpPr>
        <p:spPr bwMode="auto">
          <a:xfrm>
            <a:off x="0" y="2223307"/>
            <a:ext cx="264317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A</a:t>
            </a:r>
            <a:r>
              <a:rPr kumimoji="0" lang="en-US" sz="2400" b="1" i="0" u="none" strike="noStrike" cap="none" normalizeH="0" baseline="0" dirty="0" smtClean="0">
                <a:ln>
                  <a:noFill/>
                </a:ln>
                <a:solidFill>
                  <a:schemeClr val="tx1"/>
                </a:solidFill>
                <a:effectLst/>
                <a:latin typeface="DejaVu Serif"/>
                <a:ea typeface="Nimbus Sans L"/>
                <a:cs typeface="Nimbus Sans L"/>
              </a:rPr>
              <a:t> </a:t>
            </a: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List</a:t>
            </a:r>
            <a:r>
              <a:rPr kumimoji="0" lang="en-US" sz="2400" b="1" i="0" u="none" strike="noStrike" cap="none" normalizeH="0" baseline="0" dirty="0" smtClean="0">
                <a:ln>
                  <a:noFill/>
                </a:ln>
                <a:solidFill>
                  <a:schemeClr val="tx1"/>
                </a:solidFill>
                <a:effectLst/>
                <a:latin typeface="DejaVu Serif"/>
                <a:ea typeface="Nimbus Sans L"/>
                <a:cs typeface="Nimbus Sans L"/>
              </a:rPr>
              <a:t> </a:t>
            </a: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of</a:t>
            </a:r>
            <a:r>
              <a:rPr kumimoji="0" lang="en-US" sz="2400" b="1" i="0" u="none" strike="noStrike" cap="none" normalizeH="0" baseline="0" dirty="0" smtClean="0">
                <a:ln>
                  <a:noFill/>
                </a:ln>
                <a:solidFill>
                  <a:schemeClr val="tx1"/>
                </a:solidFill>
                <a:effectLst/>
                <a:latin typeface="DejaVu Serif"/>
                <a:ea typeface="Nimbus Sans L"/>
                <a:cs typeface="Nimbus Sans L"/>
              </a:rPr>
              <a:t> </a:t>
            </a: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Tables</a:t>
            </a:r>
            <a:r>
              <a:rPr kumimoji="0" lang="en-US" sz="2400" b="1" i="0" u="none" strike="noStrike" cap="none" normalizeH="0" baseline="0" dirty="0" smtClean="0">
                <a:ln>
                  <a:noFill/>
                </a:ln>
                <a:solidFill>
                  <a:schemeClr val="tx1"/>
                </a:solidFill>
                <a:effectLst/>
                <a:latin typeface="DejaVu Serif"/>
                <a:ea typeface="Nimbus Sans L"/>
                <a:cs typeface="Nimbus Sans L"/>
              </a:rPr>
              <a:t> </a:t>
            </a: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and</a:t>
            </a:r>
            <a:r>
              <a:rPr kumimoji="0" lang="en-US" sz="2400" b="1" i="0" u="none" strike="noStrike" cap="none" normalizeH="0" baseline="0" dirty="0" smtClean="0">
                <a:ln>
                  <a:noFill/>
                </a:ln>
                <a:solidFill>
                  <a:schemeClr val="tx1"/>
                </a:solidFill>
                <a:effectLst/>
                <a:latin typeface="DejaVu Serif"/>
                <a:ea typeface="Nimbus Sans L"/>
                <a:cs typeface="Nimbus Sans L"/>
              </a:rPr>
              <a:t> </a:t>
            </a:r>
            <a:r>
              <a:rPr kumimoji="0" lang="en-US" sz="2400"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Figures</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143000"/>
          </a:xfrm>
        </p:spPr>
        <p:txBody>
          <a:bodyPr>
            <a:noAutofit/>
          </a:bodyPr>
          <a:lstStyle/>
          <a:p>
            <a:r>
              <a:rPr lang="en-US" sz="3600" b="1" dirty="0" smtClean="0"/>
              <a:t>Composing a formal Report</a:t>
            </a:r>
            <a:r>
              <a:rPr lang="en-GB" sz="3600" b="1" dirty="0" smtClean="0"/>
              <a:t/>
            </a:r>
            <a:br>
              <a:rPr lang="en-GB" sz="3600" b="1" dirty="0" smtClean="0"/>
            </a:br>
            <a:endParaRPr lang="en-GB" sz="3600" dirty="0"/>
          </a:p>
        </p:txBody>
      </p:sp>
      <p:sp>
        <p:nvSpPr>
          <p:cNvPr id="3" name="Content Placeholder 2"/>
          <p:cNvSpPr>
            <a:spLocks noGrp="1"/>
          </p:cNvSpPr>
          <p:nvPr>
            <p:ph idx="1"/>
          </p:nvPr>
        </p:nvSpPr>
        <p:spPr>
          <a:xfrm>
            <a:off x="500034" y="1285860"/>
            <a:ext cx="8186766" cy="5038740"/>
          </a:xfrm>
        </p:spPr>
        <p:txBody>
          <a:bodyPr/>
          <a:lstStyle/>
          <a:p>
            <a:pPr lvl="0"/>
            <a:r>
              <a:rPr lang="en-US" sz="2800" b="1" dirty="0" smtClean="0"/>
              <a:t>A professional report conveys the impression that the subject is important.</a:t>
            </a:r>
            <a:endParaRPr lang="en-GB" sz="2800" b="1" dirty="0" smtClean="0"/>
          </a:p>
          <a:p>
            <a:pPr lvl="0"/>
            <a:r>
              <a:rPr lang="en-US" sz="2800" dirty="0" smtClean="0"/>
              <a:t>The three basic divisions of a formal report:</a:t>
            </a:r>
            <a:endParaRPr lang="en-GB" sz="2000" dirty="0" smtClean="0"/>
          </a:p>
          <a:p>
            <a:pPr lvl="1"/>
            <a:r>
              <a:rPr lang="en-US" dirty="0" smtClean="0"/>
              <a:t>Prefatory parts</a:t>
            </a:r>
            <a:endParaRPr lang="en-GB" sz="2000" dirty="0" smtClean="0"/>
          </a:p>
          <a:p>
            <a:pPr lvl="1"/>
            <a:r>
              <a:rPr lang="en-US" dirty="0" smtClean="0"/>
              <a:t>Text</a:t>
            </a:r>
            <a:endParaRPr lang="en-GB" sz="2000" dirty="0" smtClean="0"/>
          </a:p>
          <a:p>
            <a:pPr lvl="1"/>
            <a:r>
              <a:rPr lang="en-US" dirty="0" smtClean="0"/>
              <a:t>Supplementary parts</a:t>
            </a:r>
            <a:endParaRPr lang="en-GB" sz="2000" dirty="0" smtClean="0"/>
          </a:p>
          <a:p>
            <a:pPr>
              <a:buNone/>
            </a:pPr>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5.png"/>
          <p:cNvPicPr/>
          <p:nvPr/>
        </p:nvPicPr>
        <p:blipFill>
          <a:blip r:embed="rId3" cstate="print"/>
          <a:stretch>
            <a:fillRect/>
          </a:stretch>
        </p:blipFill>
        <p:spPr>
          <a:xfrm>
            <a:off x="3157550" y="71414"/>
            <a:ext cx="5700730" cy="6618240"/>
          </a:xfrm>
          <a:prstGeom prst="rect">
            <a:avLst/>
          </a:prstGeom>
        </p:spPr>
      </p:pic>
      <p:sp>
        <p:nvSpPr>
          <p:cNvPr id="552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55299" name="Rectangle 3"/>
          <p:cNvSpPr>
            <a:spLocks noChangeArrowheads="1"/>
          </p:cNvSpPr>
          <p:nvPr/>
        </p:nvSpPr>
        <p:spPr bwMode="auto">
          <a:xfrm>
            <a:off x="71406" y="2559602"/>
            <a:ext cx="279217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An</a:t>
            </a:r>
            <a:r>
              <a:rPr kumimoji="0" lang="en-US" b="1" i="0" u="none" strike="noStrike" cap="none" normalizeH="0" baseline="0" dirty="0" smtClean="0">
                <a:ln>
                  <a:noFill/>
                </a:ln>
                <a:solidFill>
                  <a:schemeClr val="tx1"/>
                </a:solidFill>
                <a:effectLst/>
                <a:latin typeface="DejaVu Serif"/>
                <a:ea typeface="Nimbus Sans L"/>
                <a:cs typeface="Nimbus Sans L"/>
              </a:rPr>
              <a:t> </a:t>
            </a:r>
            <a:r>
              <a:rPr kumimoji="0" lang="en-US"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Informative</a:t>
            </a:r>
            <a:r>
              <a:rPr kumimoji="0" lang="en-US" b="1" i="0" u="none" strike="noStrike" cap="none" normalizeH="0" baseline="0" dirty="0" smtClean="0">
                <a:ln>
                  <a:noFill/>
                </a:ln>
                <a:solidFill>
                  <a:schemeClr val="tx1"/>
                </a:solidFill>
                <a:effectLst/>
                <a:latin typeface="DejaVu Serif"/>
                <a:ea typeface="Nimbus Sans L"/>
                <a:cs typeface="Nimbus Sans L"/>
              </a:rPr>
              <a:t> </a:t>
            </a:r>
            <a:r>
              <a:rPr kumimoji="0" lang="en-US" b="1" i="0" u="none" strike="noStrike" cap="none" normalizeH="0" baseline="0" dirty="0" smtClean="0">
                <a:ln>
                  <a:noFill/>
                </a:ln>
                <a:solidFill>
                  <a:schemeClr val="tx1"/>
                </a:solidFill>
                <a:effectLst>
                  <a:outerShdw blurRad="38100" dist="38100" dir="2700000" algn="tl">
                    <a:srgbClr val="C0C0C0"/>
                  </a:outerShdw>
                </a:effectLst>
                <a:latin typeface="DejaVu Serif"/>
                <a:ea typeface="Nimbus Sans L"/>
                <a:cs typeface="Nimbus Sans L"/>
              </a:rPr>
              <a:t>Abstract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6.png"/>
          <p:cNvPicPr/>
          <p:nvPr/>
        </p:nvPicPr>
        <p:blipFill>
          <a:blip r:embed="rId2" cstate="print"/>
          <a:stretch>
            <a:fillRect/>
          </a:stretch>
        </p:blipFill>
        <p:spPr>
          <a:xfrm>
            <a:off x="2688192" y="357166"/>
            <a:ext cx="6098650" cy="6143668"/>
          </a:xfrm>
          <a:prstGeom prst="rect">
            <a:avLst/>
          </a:prstGeom>
        </p:spPr>
      </p:pic>
      <p:sp>
        <p:nvSpPr>
          <p:cNvPr id="56321" name="Rectangle 1"/>
          <p:cNvSpPr>
            <a:spLocks noChangeArrowheads="1"/>
          </p:cNvSpPr>
          <p:nvPr/>
        </p:nvSpPr>
        <p:spPr bwMode="auto">
          <a:xfrm>
            <a:off x="0" y="3059668"/>
            <a:ext cx="2449132"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a typeface="Nimbus Sans L"/>
                <a:cs typeface="Nimbus Sans L"/>
              </a:rPr>
              <a:t>A</a:t>
            </a:r>
            <a:r>
              <a:rPr kumimoji="0" lang="en-US" sz="1600" b="1" i="0" u="none" strike="noStrike" cap="none" normalizeH="0" baseline="0" dirty="0" smtClean="0">
                <a:ln>
                  <a:noFill/>
                </a:ln>
                <a:solidFill>
                  <a:schemeClr val="tx1"/>
                </a:solidFill>
                <a:effectLst/>
                <a:latin typeface="Arial" pitchFamily="34" charset="0"/>
                <a:ea typeface="Nimbus Sans L"/>
                <a:cs typeface="Nimbus Sans L"/>
              </a:rPr>
              <a:t> </a:t>
            </a:r>
            <a:r>
              <a:rPr kumimoji="0" lang="en-US"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a typeface="Nimbus Sans L"/>
                <a:cs typeface="Nimbus Sans L"/>
              </a:rPr>
              <a:t>PARTIAL</a:t>
            </a:r>
            <a:r>
              <a:rPr kumimoji="0" lang="en-US" sz="1600" b="1" i="0" u="none" strike="noStrike" cap="none" normalizeH="0" baseline="0" dirty="0" smtClean="0">
                <a:ln>
                  <a:noFill/>
                </a:ln>
                <a:solidFill>
                  <a:schemeClr val="tx1"/>
                </a:solidFill>
                <a:effectLst/>
                <a:latin typeface="Arial" pitchFamily="34" charset="0"/>
                <a:ea typeface="Nimbus Sans L"/>
                <a:cs typeface="Nimbus Sans L"/>
              </a:rPr>
              <a:t> </a:t>
            </a:r>
            <a:r>
              <a:rPr kumimoji="0" lang="en-US"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a typeface="Nimbus Sans L"/>
                <a:cs typeface="Nimbus Sans L"/>
              </a:rPr>
              <a:t>GLOSSARY</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58204" cy="5324492"/>
          </a:xfrm>
        </p:spPr>
        <p:txBody>
          <a:bodyPr/>
          <a:lstStyle/>
          <a:p>
            <a:r>
              <a:rPr lang="en-US" b="1" dirty="0" smtClean="0">
                <a:solidFill>
                  <a:srgbClr val="00B050"/>
                </a:solidFill>
              </a:rPr>
              <a:t>Prefatory Parts</a:t>
            </a:r>
          </a:p>
          <a:p>
            <a:pPr>
              <a:buNone/>
            </a:pPr>
            <a:endParaRPr lang="en-GB" b="1" dirty="0" smtClean="0"/>
          </a:p>
          <a:p>
            <a:pPr lvl="1"/>
            <a:r>
              <a:rPr lang="en-US" dirty="0" smtClean="0"/>
              <a:t>Prefatory parts may be written after the text has been completed.</a:t>
            </a:r>
          </a:p>
          <a:p>
            <a:pPr lvl="1">
              <a:buNone/>
            </a:pPr>
            <a:endParaRPr lang="en-GB" dirty="0" smtClean="0"/>
          </a:p>
          <a:p>
            <a:pPr lvl="1"/>
            <a:r>
              <a:rPr lang="en-US" dirty="0" smtClean="0"/>
              <a:t>Many of these parts such as table of contents, list of illustrations, and synopsis are easier to prepare after the text has been written.</a:t>
            </a:r>
          </a:p>
          <a:p>
            <a:pPr lvl="1">
              <a:buNone/>
            </a:pPr>
            <a:endParaRPr lang="en-GB" dirty="0" smtClean="0"/>
          </a:p>
          <a:p>
            <a:pPr lvl="1"/>
            <a:r>
              <a:rPr lang="en-US" dirty="0" smtClean="0"/>
              <a:t>Other parts can be completed any time.</a:t>
            </a:r>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2716"/>
            <a:ext cx="8229600" cy="796086"/>
          </a:xfrm>
        </p:spPr>
        <p:txBody>
          <a:bodyPr>
            <a:normAutofit fontScale="90000"/>
          </a:bodyPr>
          <a:lstStyle/>
          <a:p>
            <a:r>
              <a:rPr lang="en-US" b="1" dirty="0" smtClean="0"/>
              <a:t>Cover</a:t>
            </a:r>
            <a:r>
              <a:rPr lang="en-GB" b="1" dirty="0" smtClean="0"/>
              <a:t/>
            </a:r>
            <a:br>
              <a:rPr lang="en-GB" b="1" dirty="0" smtClean="0"/>
            </a:br>
            <a:endParaRPr lang="en-GB" dirty="0"/>
          </a:p>
        </p:txBody>
      </p:sp>
      <p:sp>
        <p:nvSpPr>
          <p:cNvPr id="3" name="Content Placeholder 2"/>
          <p:cNvSpPr>
            <a:spLocks noGrp="1"/>
          </p:cNvSpPr>
          <p:nvPr>
            <p:ph idx="1"/>
          </p:nvPr>
        </p:nvSpPr>
        <p:spPr>
          <a:xfrm>
            <a:off x="457200" y="1428736"/>
            <a:ext cx="8229600" cy="4895864"/>
          </a:xfrm>
        </p:spPr>
        <p:txBody>
          <a:bodyPr/>
          <a:lstStyle/>
          <a:p>
            <a:pPr lvl="0"/>
            <a:r>
              <a:rPr lang="en-US" dirty="0" smtClean="0"/>
              <a:t>Many companies have standard covers for reports, made of heavy paper and imprinted with company’s name and logo.</a:t>
            </a:r>
          </a:p>
          <a:p>
            <a:pPr lvl="0">
              <a:buNone/>
            </a:pPr>
            <a:endParaRPr lang="en-GB" dirty="0" smtClean="0"/>
          </a:p>
          <a:p>
            <a:pPr lvl="0"/>
            <a:r>
              <a:rPr lang="en-US" dirty="0" smtClean="0"/>
              <a:t>Put the title on the cover that is informative but not too long.</a:t>
            </a:r>
          </a:p>
          <a:p>
            <a:pPr lvl="0">
              <a:buNone/>
            </a:pPr>
            <a:endParaRPr lang="en-GB" dirty="0" smtClean="0"/>
          </a:p>
          <a:p>
            <a:pPr lvl="0"/>
            <a:r>
              <a:rPr lang="en-US" dirty="0" smtClean="0"/>
              <a:t>You don’t want to intimidate you audience with a title that is too long, awkward and unwieldy.</a:t>
            </a:r>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143000"/>
          </a:xfrm>
        </p:spPr>
        <p:txBody>
          <a:bodyPr>
            <a:noAutofit/>
          </a:bodyPr>
          <a:lstStyle/>
          <a:p>
            <a:r>
              <a:rPr lang="en-US" sz="4000" b="1" dirty="0" smtClean="0"/>
              <a:t>Title fly and Title Page</a:t>
            </a:r>
            <a:r>
              <a:rPr lang="en-GB" sz="4000" b="1" dirty="0" smtClean="0"/>
              <a:t/>
            </a:r>
            <a:br>
              <a:rPr lang="en-GB" sz="4000" b="1" dirty="0" smtClean="0"/>
            </a:br>
            <a:endParaRPr lang="en-GB" sz="3600" dirty="0"/>
          </a:p>
        </p:txBody>
      </p:sp>
      <p:sp>
        <p:nvSpPr>
          <p:cNvPr id="3" name="Content Placeholder 2"/>
          <p:cNvSpPr>
            <a:spLocks noGrp="1"/>
          </p:cNvSpPr>
          <p:nvPr>
            <p:ph idx="1"/>
          </p:nvPr>
        </p:nvSpPr>
        <p:spPr>
          <a:xfrm>
            <a:off x="457200" y="1071546"/>
            <a:ext cx="8229600" cy="5253054"/>
          </a:xfrm>
        </p:spPr>
        <p:txBody>
          <a:bodyPr>
            <a:normAutofit/>
          </a:bodyPr>
          <a:lstStyle/>
          <a:p>
            <a:pPr lvl="0"/>
            <a:r>
              <a:rPr lang="en-US" sz="2800" dirty="0" smtClean="0"/>
              <a:t>The title fly is a plane sheet with only the title of the report on it.</a:t>
            </a:r>
            <a:endParaRPr lang="en-GB" sz="2400" dirty="0" smtClean="0"/>
          </a:p>
          <a:p>
            <a:pPr lvl="0"/>
            <a:r>
              <a:rPr lang="en-US" sz="2800" dirty="0" smtClean="0"/>
              <a:t>The title report includes four blocks of information</a:t>
            </a:r>
            <a:endParaRPr lang="en-GB" sz="2400" dirty="0" smtClean="0"/>
          </a:p>
          <a:p>
            <a:pPr lvl="1"/>
            <a:r>
              <a:rPr lang="en-US" dirty="0" smtClean="0"/>
              <a:t>The title of the report</a:t>
            </a:r>
            <a:endParaRPr lang="en-GB" sz="2000" dirty="0" smtClean="0"/>
          </a:p>
          <a:p>
            <a:pPr lvl="1"/>
            <a:r>
              <a:rPr lang="en-US" dirty="0" smtClean="0"/>
              <a:t>The name, title and address of the person that authorized the report</a:t>
            </a:r>
            <a:endParaRPr lang="en-GB" sz="2000" dirty="0" smtClean="0"/>
          </a:p>
          <a:p>
            <a:pPr lvl="1"/>
            <a:r>
              <a:rPr lang="en-US" dirty="0" smtClean="0"/>
              <a:t>The name, title and address of the person that prepared the report</a:t>
            </a:r>
            <a:endParaRPr lang="en-GB" sz="2000" dirty="0" smtClean="0"/>
          </a:p>
          <a:p>
            <a:pPr lvl="1"/>
            <a:r>
              <a:rPr lang="en-US" dirty="0" smtClean="0"/>
              <a:t>The date on which the report was submitted</a:t>
            </a:r>
            <a:endParaRPr lang="en-GB" sz="2000"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Letter of Authorization and Letter of Acceptance</a:t>
            </a:r>
            <a:r>
              <a:rPr lang="en-GB" sz="3200" b="1" dirty="0" smtClean="0"/>
              <a:t/>
            </a:r>
            <a:br>
              <a:rPr lang="en-GB" sz="3200" b="1" dirty="0" smtClean="0"/>
            </a:br>
            <a:endParaRPr lang="en-GB" sz="3200" dirty="0"/>
          </a:p>
        </p:txBody>
      </p:sp>
      <p:sp>
        <p:nvSpPr>
          <p:cNvPr id="3" name="Content Placeholder 2"/>
          <p:cNvSpPr>
            <a:spLocks noGrp="1"/>
          </p:cNvSpPr>
          <p:nvPr>
            <p:ph idx="1"/>
          </p:nvPr>
        </p:nvSpPr>
        <p:spPr/>
        <p:txBody>
          <a:bodyPr/>
          <a:lstStyle/>
          <a:p>
            <a:pPr lvl="0"/>
            <a:r>
              <a:rPr lang="en-US" dirty="0" smtClean="0"/>
              <a:t>If you received a written letter of authorization to prepare the report or proposal, you may want to include that in your report.</a:t>
            </a:r>
          </a:p>
          <a:p>
            <a:pPr lvl="0">
              <a:buNone/>
            </a:pPr>
            <a:endParaRPr lang="en-GB" dirty="0" smtClean="0"/>
          </a:p>
          <a:p>
            <a:pPr lvl="0"/>
            <a:r>
              <a:rPr lang="en-US" dirty="0" smtClean="0"/>
              <a:t>A letter of authorization usually follows the direct-request plan.</a:t>
            </a:r>
          </a:p>
          <a:p>
            <a:pPr lvl="0">
              <a:buNone/>
            </a:pPr>
            <a:endParaRPr lang="en-GB" dirty="0" smtClean="0"/>
          </a:p>
          <a:p>
            <a:pPr>
              <a:buNone/>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Letter of Transmittal</a:t>
            </a:r>
            <a:r>
              <a:rPr lang="en-GB" sz="3200" b="1" dirty="0" smtClean="0"/>
              <a:t/>
            </a:r>
            <a:br>
              <a:rPr lang="en-GB" sz="3200" b="1" dirty="0" smtClean="0"/>
            </a:br>
            <a:endParaRPr lang="en-GB" sz="3200" dirty="0"/>
          </a:p>
        </p:txBody>
      </p:sp>
      <p:sp>
        <p:nvSpPr>
          <p:cNvPr id="3" name="Content Placeholder 2"/>
          <p:cNvSpPr>
            <a:spLocks noGrp="1"/>
          </p:cNvSpPr>
          <p:nvPr>
            <p:ph idx="1"/>
          </p:nvPr>
        </p:nvSpPr>
        <p:spPr>
          <a:xfrm>
            <a:off x="457200" y="1500174"/>
            <a:ext cx="8229600" cy="4824426"/>
          </a:xfrm>
        </p:spPr>
        <p:txBody>
          <a:bodyPr/>
          <a:lstStyle/>
          <a:p>
            <a:pPr lvl="0"/>
            <a:r>
              <a:rPr lang="en-US" dirty="0" smtClean="0"/>
              <a:t>The letter of transmittal conveys your report to your audience.</a:t>
            </a:r>
            <a:endParaRPr lang="en-GB" dirty="0" smtClean="0"/>
          </a:p>
          <a:p>
            <a:pPr lvl="0"/>
            <a:r>
              <a:rPr lang="en-US" dirty="0" smtClean="0"/>
              <a:t>Use a less formal style for the letter of transmittal than for the report itself.</a:t>
            </a:r>
            <a:endParaRPr lang="en-GB" dirty="0" smtClean="0"/>
          </a:p>
          <a:p>
            <a:pPr lvl="0"/>
            <a:r>
              <a:rPr lang="en-US" dirty="0" smtClean="0"/>
              <a:t>Generally the letter of transmittal appears right before the table of contents.</a:t>
            </a:r>
            <a:endParaRPr lang="en-GB" dirty="0" smtClean="0"/>
          </a:p>
          <a:p>
            <a:pPr>
              <a:buNone/>
            </a:pP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232</TotalTime>
  <Words>2034</Words>
  <Application>Microsoft Office PowerPoint</Application>
  <PresentationFormat>On-screen Show (4:3)</PresentationFormat>
  <Paragraphs>199</Paragraphs>
  <Slides>42</Slides>
  <Notes>3</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Flow</vt:lpstr>
      <vt:lpstr>Writing Long Reports </vt:lpstr>
      <vt:lpstr>In this lecture you will learn to </vt:lpstr>
      <vt:lpstr>Report Production </vt:lpstr>
      <vt:lpstr>Composing a formal Report </vt:lpstr>
      <vt:lpstr>Slide 5</vt:lpstr>
      <vt:lpstr>Cover </vt:lpstr>
      <vt:lpstr>Title fly and Title Page </vt:lpstr>
      <vt:lpstr>Letter of Authorization and Letter of Acceptance </vt:lpstr>
      <vt:lpstr>Letter of Transmittal </vt:lpstr>
      <vt:lpstr>Table of Contents </vt:lpstr>
      <vt:lpstr>List of Illustrations </vt:lpstr>
      <vt:lpstr>Synopsis or Executive Summary </vt:lpstr>
      <vt:lpstr>Slide 13</vt:lpstr>
      <vt:lpstr>Text of the Report </vt:lpstr>
      <vt:lpstr>Introduction </vt:lpstr>
      <vt:lpstr>Slide 16</vt:lpstr>
      <vt:lpstr>Slide 17</vt:lpstr>
      <vt:lpstr>Body </vt:lpstr>
      <vt:lpstr>Summary, Conclusions and Recommendations </vt:lpstr>
      <vt:lpstr>Slide 20</vt:lpstr>
      <vt:lpstr>Slide 21</vt:lpstr>
      <vt:lpstr>Slide 22</vt:lpstr>
      <vt:lpstr>Plagiarism </vt:lpstr>
      <vt:lpstr>Slide 24</vt:lpstr>
      <vt:lpstr>Slide 25</vt:lpstr>
      <vt:lpstr>Visual Aids </vt:lpstr>
      <vt:lpstr>Line and Surface Charts </vt:lpstr>
      <vt:lpstr>Example of a Line Chart </vt:lpstr>
      <vt:lpstr>Bar Charts </vt:lpstr>
      <vt:lpstr>Bar Charts </vt:lpstr>
      <vt:lpstr>Pie Charts </vt:lpstr>
      <vt:lpstr>Slide 32</vt:lpstr>
      <vt:lpstr>Organization Charts and Flow Charts </vt:lpstr>
      <vt:lpstr>Slide 34</vt:lpstr>
      <vt:lpstr>Slide 35</vt:lpstr>
      <vt:lpstr>Title Page</vt:lpstr>
      <vt:lpstr>Slide 37</vt:lpstr>
      <vt:lpstr>Slide 38</vt:lpstr>
      <vt:lpstr>Slide 39</vt:lpstr>
      <vt:lpstr>Slide 40</vt:lpstr>
      <vt:lpstr>Slide 41</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Long Reports </dc:title>
  <dc:creator>tanveergul@outlook.com</dc:creator>
  <cp:lastModifiedBy>tanveergul@outlook.com</cp:lastModifiedBy>
  <cp:revision>40</cp:revision>
  <dcterms:created xsi:type="dcterms:W3CDTF">2020-04-11T06:58:06Z</dcterms:created>
  <dcterms:modified xsi:type="dcterms:W3CDTF">2020-05-03T06:56:07Z</dcterms:modified>
</cp:coreProperties>
</file>