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61" r:id="rId4"/>
    <p:sldId id="260" r:id="rId5"/>
    <p:sldId id="262" r:id="rId6"/>
    <p:sldId id="264" r:id="rId7"/>
    <p:sldId id="265" r:id="rId8"/>
    <p:sldId id="266" r:id="rId9"/>
    <p:sldId id="269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6" r:id="rId18"/>
    <p:sldId id="275" r:id="rId19"/>
    <p:sldId id="277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B88DA-DD9F-7747-87DE-A1E38B1E5A8D}" type="datetimeFigureOut">
              <a:rPr lang="en-US" smtClean="0"/>
              <a:t>06/02/15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AF72A-D406-C541-9BE5-EC7F86164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47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D456A-16B3-4F42-BA03-71460D57CD9B}" type="datetimeFigureOut">
              <a:rPr lang="en-US" smtClean="0"/>
              <a:t>06/02/15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7379E-8C79-4604-8348-0A0E20143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114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1286" indent="-281264" defTabSz="914108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5055" indent="-225011" defTabSz="914108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5077" indent="-225011" defTabSz="914108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5099" indent="-225011" defTabSz="914108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0DB97C-11E5-024B-882F-9307E525A924}" type="slidenum">
              <a:rPr lang="zh-CN" altLang="en-US" sz="1200" b="0">
                <a:latin typeface="Times New Roman" charset="0"/>
                <a:ea typeface="SimSun" charset="0"/>
                <a:cs typeface="SimSun" charset="0"/>
              </a:rPr>
              <a:pPr/>
              <a:t>21</a:t>
            </a:fld>
            <a:endParaRPr lang="en-US" altLang="zh-CN" sz="1200" b="0"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1286" indent="-281264" defTabSz="914108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5055" indent="-225011" defTabSz="914108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5077" indent="-225011" defTabSz="914108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5099" indent="-225011" defTabSz="914108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B7F7EF-E653-B14B-9F8F-BA233EC20489}" type="slidenum">
              <a:rPr lang="zh-CN" altLang="en-US" sz="1200" b="0">
                <a:latin typeface="Times New Roman" charset="0"/>
                <a:ea typeface="SimSun" charset="0"/>
                <a:cs typeface="SimSun" charset="0"/>
              </a:rPr>
              <a:pPr/>
              <a:t>22</a:t>
            </a:fld>
            <a:endParaRPr lang="en-US" altLang="zh-CN" sz="1200" b="0"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108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1286" indent="-281264" defTabSz="914108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5055" indent="-225011" defTabSz="914108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5077" indent="-225011" defTabSz="914108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5099" indent="-225011" defTabSz="914108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5121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5143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5165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5187" indent="-225011" defTabSz="91410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BECCA0-D01D-E848-9119-32BCF3B22184}" type="slidenum">
              <a:rPr lang="zh-CN" altLang="en-US" sz="1200" b="0">
                <a:latin typeface="Times New Roman" charset="0"/>
                <a:ea typeface="SimSun" charset="0"/>
                <a:cs typeface="SimSun" charset="0"/>
              </a:rPr>
              <a:pPr/>
              <a:t>23</a:t>
            </a:fld>
            <a:endParaRPr lang="en-US" altLang="zh-CN" sz="1200" b="0"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06/02/2015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Advanced Analysis of </a:t>
            </a:r>
            <a:r>
              <a:rPr lang="en-US" b="1" dirty="0" smtClean="0"/>
              <a:t>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Dr</a:t>
            </a:r>
            <a:r>
              <a:rPr lang="en-US" dirty="0"/>
              <a:t>. Qaiser Abbas</a:t>
            </a:r>
          </a:p>
          <a:p>
            <a:r>
              <a:rPr lang="en-US" dirty="0" smtClean="0"/>
              <a:t>Department </a:t>
            </a:r>
            <a:r>
              <a:rPr lang="en-US" dirty="0"/>
              <a:t>of Computer </a:t>
            </a:r>
            <a:r>
              <a:rPr lang="en-US" dirty="0" smtClean="0"/>
              <a:t>Science &amp; IT, </a:t>
            </a:r>
          </a:p>
          <a:p>
            <a:r>
              <a:rPr lang="en-US" dirty="0" smtClean="0"/>
              <a:t>University </a:t>
            </a:r>
            <a:r>
              <a:rPr lang="en-US" dirty="0"/>
              <a:t>of </a:t>
            </a:r>
            <a:r>
              <a:rPr lang="en-US" dirty="0" smtClean="0"/>
              <a:t>Sargodha, Sargodha</a:t>
            </a:r>
            <a:r>
              <a:rPr lang="en-US" dirty="0"/>
              <a:t>, 40100, Pakistan</a:t>
            </a:r>
          </a:p>
          <a:p>
            <a:r>
              <a:rPr lang="en-US" dirty="0" smtClean="0"/>
              <a:t>qaiser.abbas@uos.edu.pk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725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smtClean="0"/>
              <a:t>Minimum Edit Distance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72294" y="53412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Content Placeholder 3" descr="Picture 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6058" r="-16058"/>
          <a:stretch>
            <a:fillRect/>
          </a:stretch>
        </p:blipFill>
        <p:spPr>
          <a:xfrm>
            <a:off x="457200" y="1676400"/>
            <a:ext cx="8382000" cy="4449763"/>
          </a:xfrm>
        </p:spPr>
      </p:pic>
      <p:sp>
        <p:nvSpPr>
          <p:cNvPr id="17" name="Double Brace 16"/>
          <p:cNvSpPr/>
          <p:nvPr/>
        </p:nvSpPr>
        <p:spPr>
          <a:xfrm>
            <a:off x="1676400" y="2133600"/>
            <a:ext cx="7086600" cy="990600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r>
              <a:rPr lang="hu-HU" sz="2000" dirty="0" smtClean="0"/>
              <a:t>O(1) each</a:t>
            </a:r>
            <a:endParaRPr lang="en-US" sz="2000" dirty="0"/>
          </a:p>
        </p:txBody>
      </p:sp>
      <p:sp>
        <p:nvSpPr>
          <p:cNvPr id="18" name="Double Brace 17"/>
          <p:cNvSpPr/>
          <p:nvPr/>
        </p:nvSpPr>
        <p:spPr>
          <a:xfrm>
            <a:off x="1676400" y="3200400"/>
            <a:ext cx="7086600" cy="685800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r>
              <a:rPr lang="hu-HU" sz="2000" dirty="0" smtClean="0"/>
              <a:t>O(n)+O(m)</a:t>
            </a:r>
            <a:endParaRPr lang="en-US" sz="2000" dirty="0"/>
          </a:p>
        </p:txBody>
      </p:sp>
      <p:sp>
        <p:nvSpPr>
          <p:cNvPr id="20" name="Double Brace 19"/>
          <p:cNvSpPr/>
          <p:nvPr/>
        </p:nvSpPr>
        <p:spPr>
          <a:xfrm>
            <a:off x="1676400" y="4038600"/>
            <a:ext cx="7086600" cy="838200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r>
              <a:rPr lang="hu-HU" sz="2000" dirty="0" smtClean="0"/>
              <a:t>O(nm)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093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Minimum Edit Distance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72294" y="53412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Levenshtein</a:t>
            </a:r>
            <a:r>
              <a:rPr lang="en-US" b="1" dirty="0"/>
              <a:t> </a:t>
            </a:r>
            <a:r>
              <a:rPr lang="en-US" b="1" dirty="0" smtClean="0"/>
              <a:t>(2</a:t>
            </a:r>
            <a:r>
              <a:rPr lang="en-US" b="1" baseline="30000" dirty="0" smtClean="0"/>
              <a:t>nd</a:t>
            </a:r>
            <a:r>
              <a:rPr lang="en-US" b="1" dirty="0" smtClean="0"/>
              <a:t> Version</a:t>
            </a:r>
            <a:r>
              <a:rPr lang="en-US" b="1" dirty="0"/>
              <a:t>)</a:t>
            </a:r>
            <a:endParaRPr lang="en-US" dirty="0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786" y="2209800"/>
            <a:ext cx="5878429" cy="838200"/>
          </a:xfrm>
          <a:prstGeom prst="rect">
            <a:avLst/>
          </a:prstGeom>
        </p:spPr>
      </p:pic>
      <p:pic>
        <p:nvPicPr>
          <p:cNvPr id="10" name="Picture 9" descr="Pictur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266684"/>
            <a:ext cx="6200775" cy="30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89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Knapsack Problem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72294" y="53412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Content Placeholder 5" descr="500px-Knapsack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33" r="-287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819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Knapsack Problem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72294" y="53412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ea typeface="SimSun" charset="0"/>
                <a:cs typeface="SimSun" charset="0"/>
              </a:rPr>
              <a:t>Given some </a:t>
            </a:r>
            <a:r>
              <a:rPr lang="en-US" altLang="zh-CN" sz="2400" dirty="0" smtClean="0">
                <a:ea typeface="SimSun" charset="0"/>
                <a:cs typeface="SimSun" charset="0"/>
              </a:rPr>
              <a:t>items(boxes), </a:t>
            </a:r>
            <a:r>
              <a:rPr lang="en-US" altLang="zh-CN" sz="2400" dirty="0">
                <a:ea typeface="SimSun" charset="0"/>
                <a:cs typeface="SimSun" charset="0"/>
              </a:rPr>
              <a:t>pack the knapsack to get </a:t>
            </a:r>
            <a:r>
              <a:rPr lang="en-US" altLang="zh-CN" sz="2400" dirty="0" smtClean="0">
                <a:ea typeface="SimSun" charset="0"/>
                <a:cs typeface="SimSun" charset="0"/>
              </a:rPr>
              <a:t>the </a:t>
            </a:r>
            <a:r>
              <a:rPr lang="en-US" altLang="zh-CN" sz="2400" dirty="0">
                <a:ea typeface="SimSun" charset="0"/>
                <a:cs typeface="SimSun" charset="0"/>
              </a:rPr>
              <a:t>maximum total </a:t>
            </a:r>
            <a:r>
              <a:rPr lang="en-US" altLang="zh-CN" sz="2400" dirty="0" smtClean="0">
                <a:ea typeface="SimSun" charset="0"/>
                <a:cs typeface="SimSun" charset="0"/>
              </a:rPr>
              <a:t>value (dollars). </a:t>
            </a:r>
            <a:r>
              <a:rPr lang="en-US" altLang="zh-CN" sz="2400" dirty="0">
                <a:ea typeface="SimSun" charset="0"/>
                <a:cs typeface="SimSun" charset="0"/>
              </a:rPr>
              <a:t>Each item has some </a:t>
            </a:r>
            <a:r>
              <a:rPr lang="en-US" altLang="zh-CN" sz="2400" dirty="0" smtClean="0">
                <a:ea typeface="SimSun" charset="0"/>
                <a:cs typeface="SimSun" charset="0"/>
              </a:rPr>
              <a:t>weight (kg) and </a:t>
            </a:r>
            <a:r>
              <a:rPr lang="en-US" altLang="zh-CN" sz="2400" dirty="0">
                <a:ea typeface="SimSun" charset="0"/>
                <a:cs typeface="SimSun" charset="0"/>
              </a:rPr>
              <a:t>some </a:t>
            </a:r>
            <a:r>
              <a:rPr lang="en-US" altLang="zh-CN" sz="2400" dirty="0" smtClean="0">
                <a:ea typeface="SimSun" charset="0"/>
                <a:cs typeface="SimSun" charset="0"/>
              </a:rPr>
              <a:t>value </a:t>
            </a:r>
            <a:r>
              <a:rPr lang="en-US" altLang="zh-CN" sz="2400" dirty="0">
                <a:ea typeface="SimSun" charset="0"/>
                <a:cs typeface="SimSun" charset="0"/>
              </a:rPr>
              <a:t>(</a:t>
            </a:r>
            <a:r>
              <a:rPr lang="en-US" altLang="zh-CN" sz="2400" dirty="0" smtClean="0">
                <a:ea typeface="SimSun" charset="0"/>
                <a:cs typeface="SimSun" charset="0"/>
              </a:rPr>
              <a:t>dollars). </a:t>
            </a:r>
            <a:r>
              <a:rPr lang="en-US" altLang="zh-CN" sz="2400" dirty="0">
                <a:ea typeface="SimSun" charset="0"/>
                <a:cs typeface="SimSun" charset="0"/>
              </a:rPr>
              <a:t>Total weight that we can </a:t>
            </a:r>
            <a:r>
              <a:rPr lang="en-US" altLang="zh-CN" sz="2400" dirty="0" smtClean="0">
                <a:ea typeface="SimSun" charset="0"/>
                <a:cs typeface="SimSun" charset="0"/>
              </a:rPr>
              <a:t>carry </a:t>
            </a:r>
            <a:r>
              <a:rPr lang="en-US" altLang="zh-CN" sz="2400" dirty="0">
                <a:ea typeface="SimSun" charset="0"/>
                <a:cs typeface="SimSun" charset="0"/>
              </a:rPr>
              <a:t>is no more than some fixed number </a:t>
            </a:r>
            <a:r>
              <a:rPr lang="en-US" altLang="zh-CN" sz="2400" dirty="0" smtClean="0">
                <a:ea typeface="SimSun" charset="0"/>
                <a:cs typeface="SimSun" charset="0"/>
              </a:rPr>
              <a:t>W (15kg). So </a:t>
            </a:r>
            <a:r>
              <a:rPr lang="en-US" altLang="zh-CN" sz="2400" dirty="0">
                <a:ea typeface="SimSun" charset="0"/>
                <a:cs typeface="SimSun" charset="0"/>
              </a:rPr>
              <a:t>we must consider weights of items as well as </a:t>
            </a:r>
            <a:r>
              <a:rPr lang="en-US" altLang="zh-CN" sz="2400" dirty="0" smtClean="0">
                <a:ea typeface="SimSun" charset="0"/>
                <a:cs typeface="SimSun" charset="0"/>
              </a:rPr>
              <a:t>their </a:t>
            </a:r>
            <a:r>
              <a:rPr lang="en-US" altLang="zh-CN" sz="2400" dirty="0">
                <a:ea typeface="SimSun" charset="0"/>
                <a:cs typeface="SimSun" charset="0"/>
              </a:rPr>
              <a:t>values</a:t>
            </a:r>
            <a:r>
              <a:rPr lang="en-US" altLang="zh-CN" sz="2400" dirty="0" smtClean="0">
                <a:ea typeface="SimSun" charset="0"/>
                <a:cs typeface="SimSun" charset="0"/>
              </a:rPr>
              <a:t>.</a:t>
            </a:r>
          </a:p>
          <a:p>
            <a:r>
              <a:rPr lang="en-US" altLang="zh-CN" sz="2400" dirty="0" smtClean="0">
                <a:ea typeface="SimSun" charset="0"/>
                <a:cs typeface="SimSun" charset="0"/>
              </a:rPr>
              <a:t>3 Yellow, 3 Grey</a:t>
            </a:r>
            <a:endParaRPr lang="en-US" altLang="zh-CN" sz="2400" dirty="0" smtClean="0">
              <a:ea typeface="SimSun" charset="0"/>
              <a:cs typeface="SimSu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56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Knapsack Problem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72294" y="53412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ea typeface="SimSun" charset="0"/>
                <a:cs typeface="SimSun" charset="0"/>
              </a:rPr>
              <a:t>Two </a:t>
            </a:r>
            <a:r>
              <a:rPr lang="en-US" altLang="zh-CN" dirty="0">
                <a:ea typeface="SimSun" charset="0"/>
                <a:cs typeface="SimSun" charset="0"/>
              </a:rPr>
              <a:t>versions of the problem:</a:t>
            </a:r>
          </a:p>
          <a:p>
            <a:pPr marL="971550" lvl="1" indent="-514350">
              <a:spcBef>
                <a:spcPct val="0"/>
              </a:spcBef>
              <a:buFont typeface="+mj-lt"/>
              <a:buAutoNum type="arabicPeriod"/>
            </a:pPr>
            <a:r>
              <a:rPr lang="en-US" altLang="zh-CN" dirty="0" smtClean="0">
                <a:ea typeface="SimSun" charset="0"/>
                <a:cs typeface="SimSun" charset="0"/>
              </a:rPr>
              <a:t>0</a:t>
            </a:r>
            <a:r>
              <a:rPr lang="en-US" altLang="zh-CN" dirty="0">
                <a:ea typeface="SimSun" charset="0"/>
                <a:cs typeface="SimSun" charset="0"/>
              </a:rPr>
              <a:t>-1 knapsack </a:t>
            </a:r>
            <a:r>
              <a:rPr lang="en-US" altLang="zh-CN" dirty="0" smtClean="0">
                <a:ea typeface="SimSun" charset="0"/>
                <a:cs typeface="SimSun" charset="0"/>
              </a:rPr>
              <a:t>problem</a:t>
            </a:r>
            <a:endParaRPr lang="en-US" altLang="zh-CN" dirty="0">
              <a:ea typeface="SimSun" charset="0"/>
              <a:cs typeface="SimSun" charset="0"/>
            </a:endParaRPr>
          </a:p>
          <a:p>
            <a:pPr marL="1314450" lvl="2" indent="-457200">
              <a:spcBef>
                <a:spcPct val="0"/>
              </a:spcBef>
            </a:pPr>
            <a:r>
              <a:rPr lang="en-US" altLang="zh-CN" dirty="0">
                <a:ea typeface="SimSun" charset="0"/>
                <a:cs typeface="SimSun" charset="0"/>
              </a:rPr>
              <a:t>Items are indivisible; you either take an item or not. </a:t>
            </a:r>
            <a:r>
              <a:rPr lang="en-US" altLang="zh-CN" dirty="0" smtClean="0">
                <a:ea typeface="SimSun" charset="0"/>
                <a:cs typeface="SimSun" charset="0"/>
              </a:rPr>
              <a:t>(Dynamic Approach)</a:t>
            </a:r>
          </a:p>
          <a:p>
            <a:pPr marL="990600" lvl="1" indent="-533400">
              <a:spcBef>
                <a:spcPct val="0"/>
              </a:spcBef>
              <a:buFontTx/>
              <a:buAutoNum type="arabicPeriod"/>
            </a:pPr>
            <a:r>
              <a:rPr lang="en-US" altLang="zh-CN" dirty="0" smtClean="0">
                <a:ea typeface="SimSun" charset="0"/>
                <a:cs typeface="SimSun" charset="0"/>
              </a:rPr>
              <a:t>Fractional knapsack problem</a:t>
            </a:r>
          </a:p>
          <a:p>
            <a:pPr marL="1390650" lvl="2" indent="-533400">
              <a:spcBef>
                <a:spcPct val="0"/>
              </a:spcBef>
            </a:pPr>
            <a:r>
              <a:rPr lang="en-US" altLang="zh-CN" dirty="0" smtClean="0">
                <a:ea typeface="SimSun" charset="0"/>
                <a:cs typeface="SimSun" charset="0"/>
              </a:rPr>
              <a:t>Items </a:t>
            </a:r>
            <a:r>
              <a:rPr lang="en-US" altLang="zh-CN" dirty="0">
                <a:ea typeface="SimSun" charset="0"/>
                <a:cs typeface="SimSun" charset="0"/>
              </a:rPr>
              <a:t>are divisible: you can take any fraction of an </a:t>
            </a:r>
            <a:r>
              <a:rPr lang="en-US" altLang="zh-CN" dirty="0" smtClean="0">
                <a:ea typeface="SimSun" charset="0"/>
                <a:cs typeface="SimSun" charset="0"/>
              </a:rPr>
              <a:t>item</a:t>
            </a:r>
            <a:r>
              <a:rPr lang="en-US" altLang="zh-CN" dirty="0" smtClean="0">
                <a:ea typeface="SimSun" charset="0"/>
                <a:cs typeface="SimSun" charset="0"/>
              </a:rPr>
              <a:t>. (Greedy Approach)</a:t>
            </a:r>
            <a:endParaRPr lang="en-US" altLang="zh-CN" dirty="0">
              <a:solidFill>
                <a:schemeClr val="tx2"/>
              </a:solidFill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40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0-1 Knapsack Problem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72294" y="53412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zh-CN" dirty="0">
                <a:ea typeface="SimSun" charset="0"/>
                <a:cs typeface="SimSun" charset="0"/>
              </a:rPr>
              <a:t>Given a knapsack with maximum capacity </a:t>
            </a:r>
            <a:r>
              <a:rPr lang="en-US" altLang="zh-CN" i="1" dirty="0">
                <a:ea typeface="SimSun" charset="0"/>
                <a:cs typeface="SimSun" charset="0"/>
              </a:rPr>
              <a:t>W</a:t>
            </a:r>
            <a:r>
              <a:rPr lang="en-US" altLang="zh-CN" dirty="0">
                <a:ea typeface="SimSun" charset="0"/>
                <a:cs typeface="SimSun" charset="0"/>
              </a:rPr>
              <a:t>, and a set </a:t>
            </a:r>
            <a:r>
              <a:rPr lang="en-US" altLang="zh-CN" i="1" dirty="0">
                <a:ea typeface="SimSun" charset="0"/>
                <a:cs typeface="SimSun" charset="0"/>
              </a:rPr>
              <a:t>S</a:t>
            </a:r>
            <a:r>
              <a:rPr lang="en-US" altLang="zh-CN" dirty="0">
                <a:ea typeface="SimSun" charset="0"/>
                <a:cs typeface="SimSun" charset="0"/>
              </a:rPr>
              <a:t> consisting of </a:t>
            </a:r>
            <a:r>
              <a:rPr lang="en-US" altLang="zh-CN" i="1" dirty="0">
                <a:ea typeface="SimSun" charset="0"/>
                <a:cs typeface="SimSun" charset="0"/>
              </a:rPr>
              <a:t>n</a:t>
            </a:r>
            <a:r>
              <a:rPr lang="en-US" altLang="zh-CN" dirty="0">
                <a:ea typeface="SimSun" charset="0"/>
                <a:cs typeface="SimSun" charset="0"/>
              </a:rPr>
              <a:t> items</a:t>
            </a:r>
          </a:p>
          <a:p>
            <a:pPr>
              <a:lnSpc>
                <a:spcPct val="110000"/>
              </a:lnSpc>
            </a:pPr>
            <a:r>
              <a:rPr lang="en-US" altLang="zh-CN" dirty="0">
                <a:ea typeface="SimSun" charset="0"/>
                <a:cs typeface="SimSun" charset="0"/>
              </a:rPr>
              <a:t>Each item </a:t>
            </a:r>
            <a:r>
              <a:rPr lang="en-US" altLang="zh-CN" i="1" dirty="0" err="1">
                <a:ea typeface="SimSun" charset="0"/>
                <a:cs typeface="SimSun" charset="0"/>
              </a:rPr>
              <a:t>i</a:t>
            </a:r>
            <a:r>
              <a:rPr lang="en-US" altLang="zh-CN" dirty="0">
                <a:ea typeface="SimSun" charset="0"/>
                <a:cs typeface="SimSun" charset="0"/>
              </a:rPr>
              <a:t> has some weight </a:t>
            </a:r>
            <a:r>
              <a:rPr lang="en-US" altLang="zh-CN" i="1" dirty="0" err="1">
                <a:ea typeface="SimSun" charset="0"/>
                <a:cs typeface="SimSun" charset="0"/>
              </a:rPr>
              <a:t>w</a:t>
            </a:r>
            <a:r>
              <a:rPr lang="en-US" altLang="zh-CN" i="1" baseline="-25000" dirty="0" err="1">
                <a:ea typeface="SimSun" charset="0"/>
                <a:cs typeface="SimSun" charset="0"/>
              </a:rPr>
              <a:t>i</a:t>
            </a:r>
            <a:r>
              <a:rPr lang="en-US" altLang="zh-CN" dirty="0">
                <a:ea typeface="SimSun" charset="0"/>
                <a:cs typeface="SimSun" charset="0"/>
              </a:rPr>
              <a:t> and benefit value </a:t>
            </a:r>
            <a:r>
              <a:rPr lang="en-US" altLang="zh-CN" i="1" dirty="0">
                <a:ea typeface="SimSun" charset="0"/>
                <a:cs typeface="SimSun" charset="0"/>
              </a:rPr>
              <a:t>b</a:t>
            </a:r>
            <a:r>
              <a:rPr lang="en-US" altLang="zh-CN" i="1" baseline="-25000" dirty="0">
                <a:ea typeface="SimSun" charset="0"/>
                <a:cs typeface="SimSun" charset="0"/>
              </a:rPr>
              <a:t>i</a:t>
            </a:r>
            <a:r>
              <a:rPr lang="en-US" altLang="zh-CN" baseline="-25000" dirty="0">
                <a:ea typeface="SimSun" charset="0"/>
                <a:cs typeface="SimSun" charset="0"/>
              </a:rPr>
              <a:t>  </a:t>
            </a:r>
            <a:r>
              <a:rPr lang="en-US" altLang="zh-CN" dirty="0">
                <a:ea typeface="SimSun" charset="0"/>
                <a:cs typeface="SimSun" charset="0"/>
              </a:rPr>
              <a:t>(all </a:t>
            </a:r>
            <a:r>
              <a:rPr lang="en-US" altLang="zh-CN" i="1" dirty="0" err="1">
                <a:ea typeface="SimSun" charset="0"/>
                <a:cs typeface="SimSun" charset="0"/>
              </a:rPr>
              <a:t>w</a:t>
            </a:r>
            <a:r>
              <a:rPr lang="en-US" altLang="zh-CN" i="1" baseline="-25000" dirty="0" err="1">
                <a:ea typeface="SimSun" charset="0"/>
                <a:cs typeface="SimSun" charset="0"/>
              </a:rPr>
              <a:t>i</a:t>
            </a:r>
            <a:r>
              <a:rPr lang="en-US" altLang="zh-CN" i="1" dirty="0">
                <a:ea typeface="SimSun" charset="0"/>
                <a:cs typeface="SimSun" charset="0"/>
              </a:rPr>
              <a:t> </a:t>
            </a:r>
            <a:r>
              <a:rPr lang="en-US" altLang="zh-CN" baseline="-25000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ea typeface="SimSun" charset="0"/>
                <a:cs typeface="SimSun" charset="0"/>
              </a:rPr>
              <a:t>and </a:t>
            </a:r>
            <a:r>
              <a:rPr lang="en-US" altLang="zh-CN" i="1" dirty="0">
                <a:ea typeface="SimSun" charset="0"/>
                <a:cs typeface="SimSun" charset="0"/>
              </a:rPr>
              <a:t>W</a:t>
            </a:r>
            <a:r>
              <a:rPr lang="en-US" altLang="zh-CN" dirty="0">
                <a:ea typeface="SimSun" charset="0"/>
                <a:cs typeface="SimSun" charset="0"/>
              </a:rPr>
              <a:t> are integer values)</a:t>
            </a:r>
          </a:p>
          <a:p>
            <a:pPr>
              <a:lnSpc>
                <a:spcPct val="110000"/>
              </a:lnSpc>
            </a:pPr>
            <a:r>
              <a:rPr lang="en-US" altLang="zh-CN" u="sng" dirty="0">
                <a:ea typeface="SimSun" charset="0"/>
                <a:cs typeface="SimSun" charset="0"/>
              </a:rPr>
              <a:t>Problem</a:t>
            </a:r>
            <a:r>
              <a:rPr lang="en-US" altLang="zh-CN" dirty="0">
                <a:ea typeface="SimSun" charset="0"/>
                <a:cs typeface="SimSun" charset="0"/>
              </a:rPr>
              <a:t>: How to pack the knapsack to achieve maximum total value of packed items</a:t>
            </a:r>
            <a:r>
              <a:rPr lang="en-US" altLang="zh-CN" dirty="0" smtClean="0">
                <a:ea typeface="SimSun" charset="0"/>
                <a:cs typeface="SimSun" charset="0"/>
              </a:rPr>
              <a:t>?</a:t>
            </a:r>
          </a:p>
          <a:p>
            <a:pPr lvl="1">
              <a:lnSpc>
                <a:spcPct val="110000"/>
              </a:lnSpc>
            </a:pPr>
            <a:endParaRPr lang="en-US" altLang="zh-CN" dirty="0" smtClean="0">
              <a:ea typeface="SimSun" charset="0"/>
              <a:cs typeface="SimSun" charset="0"/>
            </a:endParaRPr>
          </a:p>
          <a:p>
            <a:pPr lvl="1">
              <a:lnSpc>
                <a:spcPct val="110000"/>
              </a:lnSpc>
            </a:pPr>
            <a:endParaRPr lang="en-US" altLang="zh-CN" dirty="0">
              <a:ea typeface="SimSun" charset="0"/>
              <a:cs typeface="SimSun" charset="0"/>
            </a:endParaRPr>
          </a:p>
          <a:p>
            <a:pPr lvl="1">
              <a:lnSpc>
                <a:spcPct val="110000"/>
              </a:lnSpc>
            </a:pPr>
            <a:r>
              <a:rPr lang="en-US" altLang="zh-CN" dirty="0">
                <a:latin typeface="Times New Roman" charset="0"/>
                <a:ea typeface="SimSun" charset="0"/>
                <a:cs typeface="SimSun" charset="0"/>
              </a:rPr>
              <a:t>The problem is called a “</a:t>
            </a:r>
            <a:r>
              <a:rPr lang="en-US" altLang="zh-CN" i="1" dirty="0">
                <a:latin typeface="Times New Roman" charset="0"/>
                <a:ea typeface="SimSun" charset="0"/>
                <a:cs typeface="SimSun" charset="0"/>
              </a:rPr>
              <a:t>0-1</a:t>
            </a:r>
            <a:r>
              <a:rPr lang="en-US" altLang="zh-CN" dirty="0">
                <a:latin typeface="Times New Roman" charset="0"/>
                <a:ea typeface="SimSun" charset="0"/>
                <a:cs typeface="SimSun" charset="0"/>
              </a:rPr>
              <a:t>” problem, because each item must be entirely accepted or rejected.</a:t>
            </a:r>
          </a:p>
          <a:p>
            <a:pPr lvl="1">
              <a:lnSpc>
                <a:spcPct val="110000"/>
              </a:lnSpc>
            </a:pPr>
            <a:endParaRPr lang="en-US" altLang="zh-CN" dirty="0">
              <a:ea typeface="SimSun" charset="0"/>
              <a:cs typeface="SimSun" charset="0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711437"/>
              </p:ext>
            </p:extLst>
          </p:nvPr>
        </p:nvGraphicFramePr>
        <p:xfrm>
          <a:off x="2886075" y="4414838"/>
          <a:ext cx="35210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3" imgW="1206500" imgH="241300" progId="Equation.3">
                  <p:embed/>
                </p:oleObj>
              </mc:Choice>
              <mc:Fallback>
                <p:oleObj name="Equation" r:id="rId3" imgW="1206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075" y="4414838"/>
                        <a:ext cx="352107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82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0-1 Knapsack Problem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72294" y="53412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dirty="0" smtClean="0">
                <a:ea typeface="SimSun" charset="0"/>
                <a:cs typeface="SimSun" charset="0"/>
              </a:rPr>
              <a:t>Brute</a:t>
            </a:r>
            <a:r>
              <a:rPr lang="en-US" altLang="zh-CN" dirty="0">
                <a:ea typeface="SimSun" charset="0"/>
                <a:cs typeface="SimSun" charset="0"/>
              </a:rPr>
              <a:t>-force </a:t>
            </a:r>
            <a:r>
              <a:rPr lang="en-US" altLang="zh-CN" dirty="0" smtClean="0">
                <a:ea typeface="SimSun" charset="0"/>
                <a:cs typeface="SimSun" charset="0"/>
              </a:rPr>
              <a:t>approach:</a:t>
            </a:r>
          </a:p>
          <a:p>
            <a:pPr lvl="1"/>
            <a:r>
              <a:rPr lang="en-US" altLang="zh-CN" dirty="0" smtClean="0">
                <a:ea typeface="SimSun" charset="0"/>
                <a:cs typeface="SimSun" charset="0"/>
              </a:rPr>
              <a:t>For </a:t>
            </a:r>
            <a:r>
              <a:rPr lang="en-US" altLang="zh-CN" i="1" dirty="0">
                <a:ea typeface="SimSun" charset="0"/>
                <a:cs typeface="SimSun" charset="0"/>
              </a:rPr>
              <a:t>n</a:t>
            </a:r>
            <a:r>
              <a:rPr lang="en-US" altLang="zh-CN" dirty="0">
                <a:ea typeface="SimSun" charset="0"/>
                <a:cs typeface="SimSun" charset="0"/>
              </a:rPr>
              <a:t> items, there are </a:t>
            </a:r>
            <a:r>
              <a:rPr lang="en-US" altLang="zh-CN" i="1" dirty="0">
                <a:ea typeface="SimSun" charset="0"/>
                <a:cs typeface="SimSun" charset="0"/>
              </a:rPr>
              <a:t>2</a:t>
            </a:r>
            <a:r>
              <a:rPr lang="en-US" altLang="zh-CN" i="1" baseline="30000" dirty="0">
                <a:ea typeface="SimSun" charset="0"/>
                <a:cs typeface="SimSun" charset="0"/>
              </a:rPr>
              <a:t>n</a:t>
            </a:r>
            <a:r>
              <a:rPr lang="en-US" altLang="zh-CN" dirty="0">
                <a:ea typeface="SimSun" charset="0"/>
                <a:cs typeface="SimSun" charset="0"/>
              </a:rPr>
              <a:t> possible </a:t>
            </a:r>
            <a:r>
              <a:rPr lang="en-US" altLang="zh-CN" dirty="0" smtClean="0">
                <a:ea typeface="SimSun" charset="0"/>
                <a:cs typeface="SimSun" charset="0"/>
              </a:rPr>
              <a:t>combinations.</a:t>
            </a:r>
            <a:endParaRPr lang="en-US" altLang="zh-CN" dirty="0">
              <a:ea typeface="SimSun" charset="0"/>
              <a:cs typeface="SimSun" charset="0"/>
            </a:endParaRPr>
          </a:p>
          <a:p>
            <a:pPr lvl="1"/>
            <a:r>
              <a:rPr lang="en-US" altLang="zh-CN" dirty="0" smtClean="0">
                <a:ea typeface="SimSun" charset="0"/>
                <a:cs typeface="SimSun" charset="0"/>
              </a:rPr>
              <a:t>Go </a:t>
            </a:r>
            <a:r>
              <a:rPr lang="en-US" altLang="zh-CN" dirty="0">
                <a:ea typeface="SimSun" charset="0"/>
                <a:cs typeface="SimSun" charset="0"/>
              </a:rPr>
              <a:t>through all combinations and find the one with maximum value and with total weight </a:t>
            </a:r>
            <a:r>
              <a:rPr lang="en-US" altLang="zh-CN" dirty="0" smtClean="0">
                <a:ea typeface="SimSun" charset="0"/>
                <a:cs typeface="SimSun" charset="0"/>
              </a:rPr>
              <a:t>≤ </a:t>
            </a:r>
            <a:r>
              <a:rPr lang="en-US" altLang="zh-CN" i="1" dirty="0">
                <a:ea typeface="SimSun" charset="0"/>
                <a:cs typeface="SimSun" charset="0"/>
              </a:rPr>
              <a:t>W</a:t>
            </a:r>
            <a:endParaRPr lang="en-US" altLang="zh-CN" dirty="0">
              <a:ea typeface="SimSun" charset="0"/>
              <a:cs typeface="SimSun" charset="0"/>
            </a:endParaRPr>
          </a:p>
          <a:p>
            <a:pPr lvl="1"/>
            <a:r>
              <a:rPr lang="en-US" altLang="zh-CN" dirty="0">
                <a:ea typeface="SimSun" charset="0"/>
                <a:cs typeface="SimSun" charset="0"/>
              </a:rPr>
              <a:t>Running time will be </a:t>
            </a:r>
            <a:r>
              <a:rPr lang="en-US" altLang="zh-CN" i="1" dirty="0">
                <a:ea typeface="SimSun" charset="0"/>
                <a:cs typeface="SimSun" charset="0"/>
              </a:rPr>
              <a:t>O(2</a:t>
            </a:r>
            <a:r>
              <a:rPr lang="en-US" altLang="zh-CN" i="1" baseline="30000" dirty="0">
                <a:ea typeface="SimSun" charset="0"/>
                <a:cs typeface="SimSun" charset="0"/>
              </a:rPr>
              <a:t>n</a:t>
            </a:r>
            <a:r>
              <a:rPr lang="en-US" altLang="zh-CN" i="1" dirty="0" smtClean="0">
                <a:ea typeface="SimSun" charset="0"/>
                <a:cs typeface="SimSun" charset="0"/>
              </a:rPr>
              <a:t>)</a:t>
            </a:r>
          </a:p>
          <a:p>
            <a:r>
              <a:rPr lang="en-US" altLang="zh-CN" dirty="0" smtClean="0">
                <a:ea typeface="SimSun" charset="0"/>
                <a:cs typeface="SimSun" charset="0"/>
              </a:rPr>
              <a:t>Dynamic </a:t>
            </a:r>
            <a:r>
              <a:rPr lang="en-US" altLang="zh-CN" dirty="0">
                <a:ea typeface="SimSun" charset="0"/>
                <a:cs typeface="SimSun" charset="0"/>
              </a:rPr>
              <a:t>programming </a:t>
            </a:r>
            <a:r>
              <a:rPr lang="en-US" altLang="zh-CN" dirty="0" smtClean="0">
                <a:ea typeface="SimSun" charset="0"/>
                <a:cs typeface="SimSun" charset="0"/>
              </a:rPr>
              <a:t>approach:</a:t>
            </a:r>
            <a:endParaRPr lang="en-US" altLang="zh-CN" dirty="0">
              <a:ea typeface="SimSun" charset="0"/>
              <a:cs typeface="SimSun" charset="0"/>
            </a:endParaRPr>
          </a:p>
          <a:p>
            <a:pPr lvl="1"/>
            <a:r>
              <a:rPr lang="en-US" altLang="zh-CN" dirty="0" smtClean="0">
                <a:ea typeface="SimSun" charset="0"/>
                <a:cs typeface="SimSun" charset="0"/>
              </a:rPr>
              <a:t>Can </a:t>
            </a:r>
            <a:r>
              <a:rPr lang="en-US" altLang="zh-CN" dirty="0">
                <a:ea typeface="SimSun" charset="0"/>
                <a:cs typeface="SimSun" charset="0"/>
              </a:rPr>
              <a:t>do better </a:t>
            </a:r>
            <a:r>
              <a:rPr lang="en-US" altLang="zh-CN" dirty="0" smtClean="0">
                <a:ea typeface="SimSun" charset="0"/>
                <a:cs typeface="SimSun" charset="0"/>
              </a:rPr>
              <a:t>using </a:t>
            </a:r>
            <a:r>
              <a:rPr lang="en-US" altLang="zh-CN" dirty="0">
                <a:ea typeface="SimSun" charset="0"/>
                <a:cs typeface="SimSun" charset="0"/>
              </a:rPr>
              <a:t>dynamic </a:t>
            </a:r>
            <a:r>
              <a:rPr lang="en-US" altLang="zh-CN" dirty="0" smtClean="0">
                <a:ea typeface="SimSun" charset="0"/>
                <a:cs typeface="SimSun" charset="0"/>
              </a:rPr>
              <a:t>programming by identifying </a:t>
            </a:r>
            <a:r>
              <a:rPr lang="en-US" altLang="zh-CN" dirty="0">
                <a:ea typeface="SimSun" charset="0"/>
                <a:cs typeface="SimSun" charset="0"/>
              </a:rPr>
              <a:t>the </a:t>
            </a:r>
            <a:r>
              <a:rPr lang="en-US" altLang="zh-CN" dirty="0" smtClean="0">
                <a:ea typeface="SimSun" charset="0"/>
                <a:cs typeface="SimSun" charset="0"/>
              </a:rPr>
              <a:t>sub-problems.</a:t>
            </a:r>
          </a:p>
          <a:p>
            <a:pPr lvl="1"/>
            <a:endParaRPr lang="en-US" altLang="zh-CN" dirty="0"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89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0-1 Knapsack Problem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72294" y="53412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dirty="0">
                <a:solidFill>
                  <a:srgbClr val="000000"/>
                </a:solidFill>
                <a:ea typeface="SimSun" charset="0"/>
                <a:cs typeface="SimSun" charset="0"/>
              </a:rPr>
              <a:t>The </a:t>
            </a:r>
            <a:r>
              <a:rPr lang="en-US" altLang="zh-CN" b="1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sub-problem</a:t>
            </a:r>
            <a:r>
              <a:rPr lang="en-US" altLang="zh-CN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ea typeface="SimSun" charset="0"/>
                <a:cs typeface="SimSun" charset="0"/>
              </a:rPr>
              <a:t>will </a:t>
            </a:r>
            <a:r>
              <a:rPr lang="en-US" altLang="zh-CN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be to </a:t>
            </a:r>
            <a:r>
              <a:rPr lang="en-US" altLang="zh-CN" dirty="0">
                <a:solidFill>
                  <a:srgbClr val="000000"/>
                </a:solidFill>
                <a:ea typeface="SimSun" charset="0"/>
                <a:cs typeface="SimSun" charset="0"/>
              </a:rPr>
              <a:t>compute </a:t>
            </a:r>
            <a:r>
              <a:rPr lang="en-US" altLang="zh-CN" i="1" dirty="0">
                <a:solidFill>
                  <a:srgbClr val="000000"/>
                </a:solidFill>
                <a:ea typeface="SimSun" charset="0"/>
                <a:cs typeface="SimSun" charset="0"/>
              </a:rPr>
              <a:t>V[</a:t>
            </a:r>
            <a:r>
              <a:rPr lang="en-US" altLang="zh-CN" i="1" dirty="0" err="1">
                <a:solidFill>
                  <a:srgbClr val="000000"/>
                </a:solidFill>
                <a:ea typeface="SimSun" charset="0"/>
                <a:cs typeface="SimSun" charset="0"/>
              </a:rPr>
              <a:t>k,w</a:t>
            </a:r>
            <a:r>
              <a:rPr lang="en-US" altLang="zh-CN" i="1" dirty="0">
                <a:solidFill>
                  <a:srgbClr val="000000"/>
                </a:solidFill>
                <a:ea typeface="SimSun" charset="0"/>
                <a:cs typeface="SimSun" charset="0"/>
              </a:rPr>
              <a:t>], i.e.,</a:t>
            </a:r>
            <a:r>
              <a:rPr lang="en-US" altLang="zh-CN" dirty="0">
                <a:solidFill>
                  <a:srgbClr val="000000"/>
                </a:solidFill>
                <a:ea typeface="SimSun" charset="0"/>
                <a:cs typeface="SimSun" charset="0"/>
              </a:rPr>
              <a:t> to find an optimal solution for </a:t>
            </a:r>
            <a:r>
              <a:rPr lang="en-US" altLang="zh-CN" i="1" dirty="0" err="1">
                <a:solidFill>
                  <a:srgbClr val="000000"/>
                </a:solidFill>
                <a:ea typeface="SimSun" charset="0"/>
                <a:cs typeface="SimSun" charset="0"/>
              </a:rPr>
              <a:t>S</a:t>
            </a:r>
            <a:r>
              <a:rPr lang="en-US" altLang="zh-CN" i="1" baseline="-25000" dirty="0" err="1">
                <a:solidFill>
                  <a:srgbClr val="000000"/>
                </a:solidFill>
                <a:ea typeface="SimSun" charset="0"/>
                <a:cs typeface="SimSun" charset="0"/>
              </a:rPr>
              <a:t>k</a:t>
            </a:r>
            <a:r>
              <a:rPr lang="en-US" altLang="zh-CN" i="1" dirty="0">
                <a:solidFill>
                  <a:srgbClr val="000000"/>
                </a:solidFill>
                <a:ea typeface="SimSun" charset="0"/>
                <a:cs typeface="SimSun" charset="0"/>
              </a:rPr>
              <a:t> = {items labeled 1, 2, .. k} in a knapsack of size </a:t>
            </a:r>
            <a:r>
              <a:rPr lang="en-US" altLang="zh-CN" i="1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w</a:t>
            </a:r>
            <a:endParaRPr lang="en-US" altLang="zh-CN" i="1" dirty="0">
              <a:solidFill>
                <a:srgbClr val="000000"/>
              </a:solidFill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670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0-1 Knapsack Problem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72294" y="53412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dirty="0" smtClean="0">
              <a:ea typeface="SimSun" charset="0"/>
              <a:cs typeface="SimSun" charset="0"/>
            </a:endParaRPr>
          </a:p>
          <a:p>
            <a:endParaRPr lang="en-US" altLang="zh-CN" dirty="0">
              <a:ea typeface="SimSun" charset="0"/>
              <a:cs typeface="SimSun" charset="0"/>
            </a:endParaRPr>
          </a:p>
          <a:p>
            <a:r>
              <a:rPr lang="en-US" altLang="zh-CN" dirty="0">
                <a:ea typeface="SimSun" charset="0"/>
                <a:cs typeface="SimSun" charset="0"/>
              </a:rPr>
              <a:t>The best subset of </a:t>
            </a:r>
            <a:r>
              <a:rPr lang="en-US" altLang="zh-CN" i="1" dirty="0" err="1">
                <a:ea typeface="SimSun" charset="0"/>
                <a:cs typeface="SimSun" charset="0"/>
              </a:rPr>
              <a:t>S</a:t>
            </a:r>
            <a:r>
              <a:rPr lang="en-US" altLang="zh-CN" i="1" baseline="-25000" dirty="0" err="1">
                <a:ea typeface="SimSun" charset="0"/>
                <a:cs typeface="SimSun" charset="0"/>
              </a:rPr>
              <a:t>k</a:t>
            </a:r>
            <a:r>
              <a:rPr lang="en-US" altLang="zh-CN" dirty="0">
                <a:ea typeface="SimSun" charset="0"/>
                <a:cs typeface="SimSun" charset="0"/>
              </a:rPr>
              <a:t> that has the total weight </a:t>
            </a:r>
            <a:r>
              <a:rPr lang="en-US" altLang="zh-CN" dirty="0">
                <a:ea typeface="SimSun" charset="0"/>
                <a:cs typeface="SimSun" charset="0"/>
                <a:sym typeface="Symbol" charset="0"/>
              </a:rPr>
              <a:t> </a:t>
            </a:r>
            <a:r>
              <a:rPr lang="en-US" altLang="zh-CN" i="1" dirty="0">
                <a:ea typeface="SimSun" charset="0"/>
                <a:cs typeface="SimSun" charset="0"/>
              </a:rPr>
              <a:t>w,</a:t>
            </a:r>
            <a:r>
              <a:rPr lang="en-US" altLang="zh-CN" dirty="0">
                <a:ea typeface="SimSun" charset="0"/>
                <a:cs typeface="SimSun" charset="0"/>
              </a:rPr>
              <a:t> either contains item </a:t>
            </a:r>
            <a:r>
              <a:rPr lang="en-US" altLang="zh-CN" i="1" dirty="0">
                <a:ea typeface="SimSun" charset="0"/>
                <a:cs typeface="SimSun" charset="0"/>
              </a:rPr>
              <a:t>k</a:t>
            </a:r>
            <a:r>
              <a:rPr lang="en-US" altLang="zh-CN" dirty="0">
                <a:ea typeface="SimSun" charset="0"/>
                <a:cs typeface="SimSun" charset="0"/>
              </a:rPr>
              <a:t> or not.</a:t>
            </a:r>
          </a:p>
          <a:p>
            <a:r>
              <a:rPr lang="en-US" altLang="zh-CN" dirty="0">
                <a:ea typeface="SimSun" charset="0"/>
                <a:cs typeface="SimSun" charset="0"/>
              </a:rPr>
              <a:t>First case: </a:t>
            </a:r>
            <a:r>
              <a:rPr lang="en-US" altLang="zh-CN" i="1" dirty="0" err="1">
                <a:ea typeface="SimSun" charset="0"/>
                <a:cs typeface="SimSun" charset="0"/>
              </a:rPr>
              <a:t>w</a:t>
            </a:r>
            <a:r>
              <a:rPr lang="en-US" altLang="zh-CN" i="1" baseline="-25000" dirty="0" err="1">
                <a:ea typeface="SimSun" charset="0"/>
                <a:cs typeface="SimSun" charset="0"/>
              </a:rPr>
              <a:t>k</a:t>
            </a:r>
            <a:r>
              <a:rPr lang="en-US" altLang="zh-CN" i="1" dirty="0">
                <a:ea typeface="SimSun" charset="0"/>
                <a:cs typeface="SimSun" charset="0"/>
              </a:rPr>
              <a:t>&gt;w</a:t>
            </a:r>
            <a:r>
              <a:rPr lang="en-US" altLang="zh-CN" dirty="0">
                <a:ea typeface="SimSun" charset="0"/>
                <a:cs typeface="SimSun" charset="0"/>
              </a:rPr>
              <a:t>. Item </a:t>
            </a:r>
            <a:r>
              <a:rPr lang="en-US" altLang="zh-CN" i="1" dirty="0">
                <a:ea typeface="SimSun" charset="0"/>
                <a:cs typeface="SimSun" charset="0"/>
              </a:rPr>
              <a:t>k</a:t>
            </a:r>
            <a:r>
              <a:rPr lang="en-US" altLang="zh-CN" dirty="0">
                <a:ea typeface="SimSun" charset="0"/>
                <a:cs typeface="SimSun" charset="0"/>
              </a:rPr>
              <a:t> can’t be </a:t>
            </a:r>
            <a:r>
              <a:rPr lang="en-US" altLang="zh-CN" dirty="0" smtClean="0">
                <a:ea typeface="SimSun" charset="0"/>
                <a:cs typeface="SimSun" charset="0"/>
              </a:rPr>
              <a:t>the part </a:t>
            </a:r>
            <a:r>
              <a:rPr lang="en-US" altLang="zh-CN" dirty="0">
                <a:ea typeface="SimSun" charset="0"/>
                <a:cs typeface="SimSun" charset="0"/>
              </a:rPr>
              <a:t>of the solution, since if it was, the total weight would be </a:t>
            </a:r>
            <a:r>
              <a:rPr lang="en-US" altLang="zh-CN" i="1" dirty="0">
                <a:ea typeface="SimSun" charset="0"/>
                <a:cs typeface="SimSun" charset="0"/>
              </a:rPr>
              <a:t>&gt; w</a:t>
            </a:r>
            <a:r>
              <a:rPr lang="en-US" altLang="zh-CN" dirty="0">
                <a:ea typeface="SimSun" charset="0"/>
                <a:cs typeface="SimSun" charset="0"/>
              </a:rPr>
              <a:t>, which is unacceptable.</a:t>
            </a:r>
          </a:p>
          <a:p>
            <a:r>
              <a:rPr lang="en-US" altLang="zh-CN" dirty="0">
                <a:ea typeface="SimSun" charset="0"/>
                <a:cs typeface="SimSun" charset="0"/>
              </a:rPr>
              <a:t>Second case: </a:t>
            </a:r>
            <a:r>
              <a:rPr lang="en-US" altLang="zh-CN" i="1" dirty="0" err="1">
                <a:ea typeface="SimSun" charset="0"/>
                <a:cs typeface="SimSun" charset="0"/>
              </a:rPr>
              <a:t>w</a:t>
            </a:r>
            <a:r>
              <a:rPr lang="en-US" altLang="zh-CN" i="1" baseline="-25000" dirty="0" err="1">
                <a:ea typeface="SimSun" charset="0"/>
                <a:cs typeface="SimSun" charset="0"/>
              </a:rPr>
              <a:t>k</a:t>
            </a:r>
            <a:r>
              <a:rPr lang="en-US" altLang="zh-CN" i="1" dirty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ea typeface="SimSun" charset="0"/>
                <a:cs typeface="SimSun" charset="0"/>
                <a:sym typeface="Symbol" charset="0"/>
              </a:rPr>
              <a:t> </a:t>
            </a:r>
            <a:r>
              <a:rPr lang="en-US" altLang="zh-CN" i="1" dirty="0">
                <a:ea typeface="SimSun" charset="0"/>
                <a:cs typeface="SimSun" charset="0"/>
              </a:rPr>
              <a:t>w</a:t>
            </a:r>
            <a:r>
              <a:rPr lang="en-US" altLang="zh-CN" dirty="0">
                <a:ea typeface="SimSun" charset="0"/>
                <a:cs typeface="SimSun" charset="0"/>
              </a:rPr>
              <a:t>. Then the item </a:t>
            </a:r>
            <a:r>
              <a:rPr lang="en-US" altLang="zh-CN" i="1" dirty="0">
                <a:ea typeface="SimSun" charset="0"/>
                <a:cs typeface="SimSun" charset="0"/>
              </a:rPr>
              <a:t>k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u="sng" dirty="0">
                <a:ea typeface="SimSun" charset="0"/>
                <a:cs typeface="SimSun" charset="0"/>
              </a:rPr>
              <a:t>can</a:t>
            </a:r>
            <a:r>
              <a:rPr lang="en-US" altLang="zh-CN" dirty="0">
                <a:ea typeface="SimSun" charset="0"/>
                <a:cs typeface="SimSun" charset="0"/>
              </a:rPr>
              <a:t> be in the solution, and we choose </a:t>
            </a:r>
            <a:r>
              <a:rPr lang="en-US" altLang="zh-CN" i="1" dirty="0">
                <a:ea typeface="SimSun" charset="0"/>
                <a:cs typeface="SimSun" charset="0"/>
              </a:rPr>
              <a:t>the case with greater value</a:t>
            </a:r>
            <a:r>
              <a:rPr lang="en-US" altLang="zh-CN" dirty="0" smtClean="0">
                <a:ea typeface="SimSun" charset="0"/>
                <a:cs typeface="SimSun" charset="0"/>
              </a:rPr>
              <a:t>.</a:t>
            </a: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283958"/>
              </p:ext>
            </p:extLst>
          </p:nvPr>
        </p:nvGraphicFramePr>
        <p:xfrm>
          <a:off x="1219200" y="1600200"/>
          <a:ext cx="678180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Equation" r:id="rId3" imgW="5473700" imgH="736600" progId="Equation.3">
                  <p:embed/>
                </p:oleObj>
              </mc:Choice>
              <mc:Fallback>
                <p:oleObj name="Equation" r:id="rId3" imgW="54737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00200"/>
                        <a:ext cx="6781800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435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0-1 Knapsack Problem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72294" y="53412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>
            <a:normAutofit lnSpcReduction="10000"/>
          </a:bodyPr>
          <a:lstStyle/>
          <a:p>
            <a:pPr>
              <a:buFont typeface="Monotype Sorts" charset="0"/>
              <a:buNone/>
            </a:pPr>
            <a:r>
              <a:rPr lang="en-US" altLang="zh-CN" sz="2000" b="1" u="sng" dirty="0" smtClean="0">
                <a:latin typeface="Consolas"/>
                <a:ea typeface="SimSun" charset="0"/>
                <a:cs typeface="Consolas"/>
              </a:rPr>
              <a:t>0-1 Knapsack(</a:t>
            </a:r>
            <a:r>
              <a:rPr lang="en-US" altLang="zh-CN" sz="2000" b="1" u="sng" dirty="0" err="1">
                <a:latin typeface="Consolas"/>
                <a:ea typeface="SimSun" charset="0"/>
                <a:cs typeface="Consolas"/>
              </a:rPr>
              <a:t>b</a:t>
            </a:r>
            <a:r>
              <a:rPr lang="en-US" altLang="zh-CN" sz="2000" b="1" u="sng" dirty="0" err="1" smtClean="0">
                <a:latin typeface="Consolas"/>
                <a:ea typeface="SimSun" charset="0"/>
                <a:cs typeface="Consolas"/>
              </a:rPr>
              <a:t>,w,n,W</a:t>
            </a:r>
            <a:r>
              <a:rPr lang="en-US" altLang="zh-CN" sz="2000" b="1" u="sng" dirty="0" smtClean="0">
                <a:latin typeface="Consolas"/>
                <a:ea typeface="SimSun" charset="0"/>
                <a:cs typeface="Consolas"/>
              </a:rPr>
              <a:t>)</a:t>
            </a:r>
          </a:p>
          <a:p>
            <a:pPr lvl="1">
              <a:buFont typeface="Monotype Sorts" charset="0"/>
              <a:buNone/>
            </a:pPr>
            <a:r>
              <a:rPr lang="en-US" altLang="zh-CN" sz="2000" dirty="0" smtClean="0">
                <a:latin typeface="Consolas"/>
                <a:ea typeface="SimSun" charset="0"/>
                <a:cs typeface="Consolas"/>
              </a:rPr>
              <a:t>for </a:t>
            </a:r>
            <a:r>
              <a:rPr lang="en-US" altLang="zh-CN" sz="2000" dirty="0">
                <a:latin typeface="Consolas"/>
                <a:ea typeface="SimSun" charset="0"/>
                <a:cs typeface="Consolas"/>
              </a:rPr>
              <a:t>w = 0 to W</a:t>
            </a:r>
          </a:p>
          <a:p>
            <a:pPr lvl="1">
              <a:buFont typeface="Monotype Sorts" charset="0"/>
              <a:buNone/>
            </a:pPr>
            <a:r>
              <a:rPr lang="en-US" altLang="zh-CN" sz="2000" dirty="0" smtClean="0">
                <a:latin typeface="Consolas"/>
                <a:ea typeface="SimSun" charset="0"/>
                <a:cs typeface="Consolas"/>
              </a:rPr>
              <a:t>	V</a:t>
            </a:r>
            <a:r>
              <a:rPr lang="en-US" altLang="zh-CN" sz="2000" dirty="0">
                <a:latin typeface="Consolas"/>
                <a:ea typeface="SimSun" charset="0"/>
                <a:cs typeface="Consolas"/>
              </a:rPr>
              <a:t>[0,w] = 0</a:t>
            </a:r>
          </a:p>
          <a:p>
            <a:pPr lvl="1">
              <a:buFont typeface="Monotype Sorts" charset="0"/>
              <a:buNone/>
            </a:pPr>
            <a:r>
              <a:rPr lang="en-US" altLang="zh-CN" sz="2000" dirty="0">
                <a:latin typeface="Consolas"/>
                <a:ea typeface="SimSun" charset="0"/>
                <a:cs typeface="Consolas"/>
              </a:rPr>
              <a:t>for </a:t>
            </a:r>
            <a:r>
              <a:rPr lang="en-US" altLang="zh-CN" sz="2000" dirty="0" err="1">
                <a:latin typeface="Consolas"/>
                <a:ea typeface="SimSun" charset="0"/>
                <a:cs typeface="Consolas"/>
              </a:rPr>
              <a:t>i</a:t>
            </a:r>
            <a:r>
              <a:rPr lang="en-US" altLang="zh-CN" sz="2000" dirty="0">
                <a:latin typeface="Consolas"/>
                <a:ea typeface="SimSun" charset="0"/>
                <a:cs typeface="Consolas"/>
              </a:rPr>
              <a:t> = 1 to n</a:t>
            </a:r>
          </a:p>
          <a:p>
            <a:pPr lvl="1">
              <a:buFont typeface="Monotype Sorts" charset="0"/>
              <a:buNone/>
            </a:pPr>
            <a:r>
              <a:rPr lang="en-US" altLang="zh-CN" sz="2000" dirty="0">
                <a:latin typeface="Consolas"/>
                <a:ea typeface="SimSun" charset="0"/>
                <a:cs typeface="Consolas"/>
              </a:rPr>
              <a:t>	V[i,0] = 0</a:t>
            </a:r>
          </a:p>
          <a:p>
            <a:pPr lvl="1">
              <a:buFont typeface="Monotype Sorts" charset="0"/>
              <a:buNone/>
            </a:pPr>
            <a:r>
              <a:rPr lang="en-US" altLang="zh-CN" sz="2000" dirty="0">
                <a:latin typeface="Consolas"/>
                <a:ea typeface="SimSun" charset="0"/>
                <a:cs typeface="Consolas"/>
              </a:rPr>
              <a:t>for </a:t>
            </a:r>
            <a:r>
              <a:rPr lang="en-US" altLang="zh-CN" sz="2000" dirty="0" err="1">
                <a:latin typeface="Consolas"/>
                <a:ea typeface="SimSun" charset="0"/>
                <a:cs typeface="Consolas"/>
              </a:rPr>
              <a:t>i</a:t>
            </a:r>
            <a:r>
              <a:rPr lang="en-US" altLang="zh-CN" sz="2000" dirty="0">
                <a:latin typeface="Consolas"/>
                <a:ea typeface="SimSun" charset="0"/>
                <a:cs typeface="Consolas"/>
              </a:rPr>
              <a:t> = 1 to n</a:t>
            </a:r>
          </a:p>
          <a:p>
            <a:pPr lvl="1">
              <a:buFont typeface="Monotype Sorts" charset="0"/>
              <a:buNone/>
            </a:pPr>
            <a:r>
              <a:rPr lang="en-US" altLang="zh-CN" sz="2000" dirty="0">
                <a:latin typeface="Consolas"/>
                <a:ea typeface="SimSun" charset="0"/>
                <a:cs typeface="Consolas"/>
              </a:rPr>
              <a:t>	for w = 0 to W</a:t>
            </a:r>
          </a:p>
          <a:p>
            <a:pPr lvl="1">
              <a:buFont typeface="Monotype Sorts" charset="0"/>
              <a:buNone/>
            </a:pPr>
            <a:r>
              <a:rPr lang="en-US" altLang="zh-CN" sz="2000" dirty="0">
                <a:latin typeface="Consolas"/>
                <a:ea typeface="SimSun" charset="0"/>
                <a:cs typeface="Consolas"/>
              </a:rPr>
              <a:t>		if </a:t>
            </a:r>
            <a:r>
              <a:rPr lang="en-US" altLang="zh-CN" sz="2000" dirty="0" err="1">
                <a:latin typeface="Consolas"/>
                <a:ea typeface="SimSun" charset="0"/>
                <a:cs typeface="Consolas"/>
              </a:rPr>
              <a:t>w</a:t>
            </a:r>
            <a:r>
              <a:rPr lang="en-US" altLang="zh-CN" sz="2000" baseline="-25000" dirty="0" err="1">
                <a:latin typeface="Consolas"/>
                <a:ea typeface="SimSun" charset="0"/>
                <a:cs typeface="Consolas"/>
              </a:rPr>
              <a:t>i</a:t>
            </a:r>
            <a:r>
              <a:rPr lang="en-US" altLang="zh-CN" sz="2000" dirty="0">
                <a:latin typeface="Consolas"/>
                <a:ea typeface="SimSun" charset="0"/>
                <a:cs typeface="Consolas"/>
              </a:rPr>
              <a:t> </a:t>
            </a:r>
            <a:r>
              <a:rPr lang="en-US" altLang="zh-CN" sz="2000" dirty="0" smtClean="0">
                <a:latin typeface="Consolas"/>
                <a:ea typeface="SimSun" charset="0"/>
                <a:cs typeface="Consolas"/>
              </a:rPr>
              <a:t>≤ </a:t>
            </a:r>
            <a:r>
              <a:rPr lang="en-US" altLang="zh-CN" sz="2000" dirty="0">
                <a:latin typeface="Consolas"/>
                <a:ea typeface="SimSun" charset="0"/>
                <a:cs typeface="Consolas"/>
              </a:rPr>
              <a:t>w </a:t>
            </a:r>
            <a:r>
              <a:rPr lang="en-US" altLang="zh-CN" sz="2000" dirty="0">
                <a:solidFill>
                  <a:srgbClr val="000000"/>
                </a:solidFill>
                <a:latin typeface="Consolas"/>
                <a:ea typeface="SimSun" charset="0"/>
                <a:cs typeface="Consolas"/>
              </a:rPr>
              <a:t>// item </a:t>
            </a:r>
            <a:r>
              <a:rPr lang="en-US" altLang="zh-CN" sz="2000" dirty="0" err="1">
                <a:solidFill>
                  <a:srgbClr val="000000"/>
                </a:solidFill>
                <a:latin typeface="Consolas"/>
                <a:ea typeface="SimSun" charset="0"/>
                <a:cs typeface="Consolas"/>
              </a:rPr>
              <a:t>i</a:t>
            </a:r>
            <a:r>
              <a:rPr lang="en-US" altLang="zh-CN" sz="2000" dirty="0">
                <a:solidFill>
                  <a:srgbClr val="000000"/>
                </a:solidFill>
                <a:latin typeface="Consolas"/>
                <a:ea typeface="SimSun" charset="0"/>
                <a:cs typeface="Consolas"/>
              </a:rPr>
              <a:t> can be part of the solution</a:t>
            </a:r>
          </a:p>
          <a:p>
            <a:pPr lvl="1">
              <a:buFont typeface="Monotype Sorts" charset="0"/>
              <a:buNone/>
            </a:pPr>
            <a:r>
              <a:rPr lang="en-US" altLang="zh-CN" sz="2000" dirty="0">
                <a:latin typeface="Consolas"/>
                <a:ea typeface="SimSun" charset="0"/>
                <a:cs typeface="Consolas"/>
              </a:rPr>
              <a:t>		</a:t>
            </a:r>
            <a:r>
              <a:rPr lang="en-US" altLang="zh-CN" sz="2000" dirty="0" smtClean="0">
                <a:latin typeface="Consolas"/>
                <a:ea typeface="SimSun" charset="0"/>
                <a:cs typeface="Consolas"/>
              </a:rPr>
              <a:t>	V</a:t>
            </a:r>
            <a:r>
              <a:rPr lang="en-US" altLang="zh-CN" sz="2000" dirty="0">
                <a:latin typeface="Consolas"/>
                <a:ea typeface="SimSun" charset="0"/>
                <a:cs typeface="Consolas"/>
              </a:rPr>
              <a:t>[</a:t>
            </a:r>
            <a:r>
              <a:rPr lang="en-US" altLang="zh-CN" sz="2000" dirty="0" err="1">
                <a:latin typeface="Consolas"/>
                <a:ea typeface="SimSun" charset="0"/>
                <a:cs typeface="Consolas"/>
              </a:rPr>
              <a:t>i,w</a:t>
            </a:r>
            <a:r>
              <a:rPr lang="en-US" altLang="zh-CN" sz="2000" dirty="0">
                <a:latin typeface="Consolas"/>
                <a:ea typeface="SimSun" charset="0"/>
                <a:cs typeface="Consolas"/>
              </a:rPr>
              <a:t>] = </a:t>
            </a:r>
            <a:r>
              <a:rPr lang="en-US" altLang="zh-CN" sz="2000" dirty="0" smtClean="0">
                <a:latin typeface="Consolas"/>
                <a:ea typeface="SimSun" charset="0"/>
                <a:cs typeface="Consolas"/>
              </a:rPr>
              <a:t>max{V</a:t>
            </a:r>
            <a:r>
              <a:rPr lang="en-US" altLang="zh-CN" sz="2000" dirty="0">
                <a:latin typeface="Consolas"/>
                <a:ea typeface="SimSun" charset="0"/>
                <a:cs typeface="Consolas"/>
              </a:rPr>
              <a:t>[i-1,w</a:t>
            </a:r>
            <a:r>
              <a:rPr lang="en-US" altLang="zh-CN" sz="2000" dirty="0" smtClean="0">
                <a:latin typeface="Consolas"/>
                <a:ea typeface="SimSun" charset="0"/>
                <a:cs typeface="Consolas"/>
              </a:rPr>
              <a:t>], </a:t>
            </a:r>
            <a:r>
              <a:rPr lang="en-US" altLang="zh-CN" sz="2000" dirty="0" err="1" smtClean="0">
                <a:latin typeface="Consolas"/>
                <a:ea typeface="SimSun" charset="0"/>
                <a:cs typeface="Consolas"/>
              </a:rPr>
              <a:t>b</a:t>
            </a:r>
            <a:r>
              <a:rPr lang="en-US" altLang="zh-CN" sz="2000" baseline="-25000" dirty="0" err="1" smtClean="0">
                <a:latin typeface="Consolas"/>
                <a:ea typeface="SimSun" charset="0"/>
                <a:cs typeface="Consolas"/>
              </a:rPr>
              <a:t>i</a:t>
            </a:r>
            <a:r>
              <a:rPr lang="en-US" altLang="zh-CN" sz="2000" dirty="0" err="1" smtClean="0">
                <a:latin typeface="Consolas"/>
                <a:ea typeface="SimSun" charset="0"/>
                <a:cs typeface="Consolas"/>
              </a:rPr>
              <a:t>+V</a:t>
            </a:r>
            <a:r>
              <a:rPr lang="en-US" altLang="zh-CN" sz="2000" dirty="0">
                <a:latin typeface="Consolas"/>
                <a:ea typeface="SimSun" charset="0"/>
                <a:cs typeface="Consolas"/>
              </a:rPr>
              <a:t>[i-1,w-w</a:t>
            </a:r>
            <a:r>
              <a:rPr lang="en-US" altLang="zh-CN" sz="2000" baseline="-25000" dirty="0">
                <a:latin typeface="Consolas"/>
                <a:ea typeface="SimSun" charset="0"/>
                <a:cs typeface="Consolas"/>
              </a:rPr>
              <a:t>i</a:t>
            </a:r>
            <a:r>
              <a:rPr lang="en-US" altLang="zh-CN" sz="2000" dirty="0" smtClean="0">
                <a:latin typeface="Consolas"/>
                <a:ea typeface="SimSun" charset="0"/>
                <a:cs typeface="Consolas"/>
              </a:rPr>
              <a:t>]}</a:t>
            </a:r>
            <a:endParaRPr lang="en-US" altLang="zh-CN" sz="2000" dirty="0">
              <a:latin typeface="Consolas"/>
              <a:ea typeface="SimSun" charset="0"/>
              <a:cs typeface="Consolas"/>
            </a:endParaRPr>
          </a:p>
          <a:p>
            <a:pPr lvl="1">
              <a:buFont typeface="Monotype Sorts" charset="0"/>
              <a:buNone/>
            </a:pPr>
            <a:r>
              <a:rPr lang="en-US" altLang="zh-CN" sz="2000" dirty="0" smtClean="0">
                <a:latin typeface="Consolas"/>
                <a:ea typeface="SimSun" charset="0"/>
                <a:cs typeface="Consolas"/>
              </a:rPr>
              <a:t>		else </a:t>
            </a:r>
          </a:p>
          <a:p>
            <a:pPr lvl="1">
              <a:buFont typeface="Monotype Sorts" charset="0"/>
              <a:buNone/>
            </a:pPr>
            <a:r>
              <a:rPr lang="en-US" altLang="zh-CN" sz="2000" dirty="0">
                <a:latin typeface="Consolas"/>
                <a:ea typeface="SimSun" charset="0"/>
                <a:cs typeface="Consolas"/>
              </a:rPr>
              <a:t>	</a:t>
            </a:r>
            <a:r>
              <a:rPr lang="en-US" altLang="zh-CN" sz="2000" dirty="0" smtClean="0">
                <a:latin typeface="Consolas"/>
                <a:ea typeface="SimSun" charset="0"/>
                <a:cs typeface="Consolas"/>
              </a:rPr>
              <a:t>		V[</a:t>
            </a:r>
            <a:r>
              <a:rPr lang="en-US" altLang="zh-CN" sz="2000" dirty="0" err="1" smtClean="0">
                <a:latin typeface="Consolas"/>
                <a:ea typeface="SimSun" charset="0"/>
                <a:cs typeface="Consolas"/>
              </a:rPr>
              <a:t>i,w</a:t>
            </a:r>
            <a:r>
              <a:rPr lang="en-US" altLang="zh-CN" sz="2000" dirty="0" smtClean="0">
                <a:latin typeface="Consolas"/>
                <a:ea typeface="SimSun" charset="0"/>
                <a:cs typeface="Consolas"/>
              </a:rPr>
              <a:t>] = V[i-1,w]  </a:t>
            </a:r>
            <a:r>
              <a:rPr lang="en-US" altLang="zh-CN" sz="2000" dirty="0" smtClean="0">
                <a:solidFill>
                  <a:srgbClr val="000000"/>
                </a:solidFill>
                <a:latin typeface="Consolas"/>
                <a:ea typeface="SimSun" charset="0"/>
                <a:cs typeface="Consolas"/>
              </a:rPr>
              <a:t>// </a:t>
            </a:r>
            <a:r>
              <a:rPr lang="en-US" altLang="zh-CN" sz="2000" dirty="0" err="1" smtClean="0">
                <a:solidFill>
                  <a:srgbClr val="000000"/>
                </a:solidFill>
                <a:latin typeface="Consolas"/>
                <a:ea typeface="SimSun" charset="0"/>
                <a:cs typeface="Consolas"/>
              </a:rPr>
              <a:t>w</a:t>
            </a:r>
            <a:r>
              <a:rPr lang="en-US" altLang="zh-CN" sz="2000" baseline="-25000" dirty="0" err="1" smtClean="0">
                <a:solidFill>
                  <a:srgbClr val="000000"/>
                </a:solidFill>
                <a:latin typeface="Consolas"/>
                <a:ea typeface="SimSun" charset="0"/>
                <a:cs typeface="Consolas"/>
              </a:rPr>
              <a:t>i</a:t>
            </a:r>
            <a:r>
              <a:rPr lang="en-US" altLang="zh-CN" sz="2000" dirty="0" smtClean="0">
                <a:solidFill>
                  <a:srgbClr val="000000"/>
                </a:solidFill>
                <a:latin typeface="Consolas"/>
                <a:ea typeface="SimSun" charset="0"/>
                <a:cs typeface="Consolas"/>
              </a:rPr>
              <a:t> &gt; w </a:t>
            </a:r>
          </a:p>
          <a:p>
            <a:pPr lvl="1">
              <a:buFont typeface="Monotype Sorts" charset="0"/>
              <a:buNone/>
            </a:pPr>
            <a:r>
              <a:rPr lang="en-US" altLang="zh-CN" sz="2000" dirty="0" smtClean="0">
                <a:latin typeface="Consolas"/>
                <a:ea typeface="SimSun" charset="0"/>
                <a:cs typeface="Consolas"/>
              </a:rPr>
              <a:t>Return V[</a:t>
            </a:r>
            <a:r>
              <a:rPr lang="en-US" altLang="zh-CN" sz="2000" dirty="0" err="1" smtClean="0">
                <a:latin typeface="Consolas"/>
                <a:ea typeface="SimSun" charset="0"/>
                <a:cs typeface="Consolas"/>
              </a:rPr>
              <a:t>n,W</a:t>
            </a:r>
            <a:r>
              <a:rPr lang="en-US" altLang="zh-CN" sz="2000" dirty="0" smtClean="0">
                <a:latin typeface="Consolas"/>
                <a:ea typeface="SimSun" charset="0"/>
                <a:cs typeface="Consolas"/>
              </a:rPr>
              <a:t>]</a:t>
            </a:r>
          </a:p>
          <a:p>
            <a:pPr lvl="1">
              <a:buFont typeface="Monotype Sorts" charset="0"/>
              <a:buNone/>
            </a:pPr>
            <a:endParaRPr lang="en-US" altLang="zh-CN" sz="2000" dirty="0">
              <a:solidFill>
                <a:srgbClr val="008000"/>
              </a:solidFill>
              <a:latin typeface="Consolas"/>
              <a:ea typeface="SimSun" charset="0"/>
              <a:cs typeface="Consola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595526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Running Time is O(</a:t>
            </a:r>
            <a:r>
              <a:rPr lang="en-US" b="1" dirty="0" err="1" smtClean="0">
                <a:solidFill>
                  <a:srgbClr val="FF0000"/>
                </a:solidFill>
              </a:rPr>
              <a:t>nW</a:t>
            </a:r>
            <a:r>
              <a:rPr lang="en-US" b="1" dirty="0" smtClean="0">
                <a:solidFill>
                  <a:srgbClr val="FF0000"/>
                </a:solidFill>
              </a:rPr>
              <a:t>), while the brute force O(2</a:t>
            </a:r>
            <a:r>
              <a:rPr lang="en-US" b="1" baseline="30000" dirty="0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88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Edit </a:t>
            </a:r>
            <a:r>
              <a:rPr lang="en-US" b="1" dirty="0" smtClean="0"/>
              <a:t>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DNA Sequence </a:t>
            </a:r>
            <a:r>
              <a:rPr lang="en-US" dirty="0"/>
              <a:t>Comparison: First </a:t>
            </a:r>
            <a:r>
              <a:rPr lang="en-US" dirty="0" smtClean="0"/>
              <a:t>Success </a:t>
            </a:r>
            <a:r>
              <a:rPr lang="en-US" dirty="0"/>
              <a:t>Story </a:t>
            </a:r>
            <a:endParaRPr lang="en-US" dirty="0" smtClean="0"/>
          </a:p>
          <a:p>
            <a:pPr lvl="1"/>
            <a:r>
              <a:rPr lang="en-US" dirty="0" smtClean="0"/>
              <a:t>Finding </a:t>
            </a:r>
            <a:r>
              <a:rPr lang="en-US" dirty="0"/>
              <a:t>sequence similarities with genes </a:t>
            </a:r>
            <a:r>
              <a:rPr lang="en-US" dirty="0" smtClean="0"/>
              <a:t> of </a:t>
            </a:r>
            <a:r>
              <a:rPr lang="en-US" dirty="0"/>
              <a:t>known function is a common approach </a:t>
            </a:r>
            <a:r>
              <a:rPr lang="en-US" dirty="0" smtClean="0"/>
              <a:t> to </a:t>
            </a:r>
            <a:r>
              <a:rPr lang="en-US" dirty="0"/>
              <a:t>infer a newly sequenced </a:t>
            </a:r>
            <a:r>
              <a:rPr lang="en-US" dirty="0" smtClean="0"/>
              <a:t>gene’s function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1984 Russell Doolittle and colleagues </a:t>
            </a:r>
            <a:r>
              <a:rPr lang="en-US" dirty="0" smtClean="0"/>
              <a:t> found </a:t>
            </a:r>
            <a:r>
              <a:rPr lang="en-US" dirty="0"/>
              <a:t>similarities between cancer-causing </a:t>
            </a:r>
            <a:r>
              <a:rPr lang="en-US" dirty="0" smtClean="0"/>
              <a:t> gene </a:t>
            </a:r>
            <a:r>
              <a:rPr lang="en-US" dirty="0"/>
              <a:t>and normal growth factor (PDGF) </a:t>
            </a:r>
            <a:r>
              <a:rPr lang="en-US" dirty="0" smtClean="0"/>
              <a:t> gene.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1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0-1 Knapsack Problem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72294" y="53412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Example:</a:t>
            </a:r>
            <a:endParaRPr lang="en-US" altLang="zh-CN" dirty="0">
              <a:solidFill>
                <a:srgbClr val="000000"/>
              </a:solidFill>
              <a:ea typeface="SimSun" charset="0"/>
              <a:cs typeface="SimSun" charset="0"/>
            </a:endParaRPr>
          </a:p>
          <a:p>
            <a:pPr lvl="1"/>
            <a:r>
              <a:rPr lang="en-US" altLang="zh-CN" dirty="0" smtClean="0">
                <a:ea typeface="SimSun" charset="0"/>
                <a:cs typeface="SimSun" charset="0"/>
              </a:rPr>
              <a:t># </a:t>
            </a:r>
            <a:r>
              <a:rPr lang="en-US" altLang="zh-CN" dirty="0">
                <a:ea typeface="SimSun" charset="0"/>
                <a:cs typeface="SimSun" charset="0"/>
              </a:rPr>
              <a:t>of </a:t>
            </a:r>
            <a:r>
              <a:rPr lang="en-US" altLang="zh-CN" dirty="0" smtClean="0">
                <a:ea typeface="SimSun" charset="0"/>
                <a:cs typeface="SimSun" charset="0"/>
              </a:rPr>
              <a:t>elements n=4, Max weight </a:t>
            </a:r>
            <a:r>
              <a:rPr lang="en-US" altLang="zh-CN" dirty="0">
                <a:ea typeface="SimSun" charset="0"/>
                <a:cs typeface="SimSun" charset="0"/>
              </a:rPr>
              <a:t>W = </a:t>
            </a:r>
            <a:r>
              <a:rPr lang="en-US" altLang="zh-CN" dirty="0" smtClean="0">
                <a:ea typeface="SimSun" charset="0"/>
                <a:cs typeface="SimSun" charset="0"/>
              </a:rPr>
              <a:t>5 </a:t>
            </a:r>
          </a:p>
          <a:p>
            <a:pPr lvl="1"/>
            <a:r>
              <a:rPr lang="en-US" altLang="zh-CN" dirty="0" smtClean="0">
                <a:ea typeface="SimSun" charset="0"/>
                <a:cs typeface="SimSun" charset="0"/>
              </a:rPr>
              <a:t>Elements </a:t>
            </a:r>
            <a:r>
              <a:rPr lang="en-US" altLang="zh-CN" dirty="0">
                <a:ea typeface="SimSun" charset="0"/>
                <a:cs typeface="SimSun" charset="0"/>
              </a:rPr>
              <a:t>(</a:t>
            </a:r>
            <a:r>
              <a:rPr lang="en-US" altLang="zh-CN" dirty="0" err="1" smtClean="0">
                <a:ea typeface="SimSun" charset="0"/>
                <a:cs typeface="SimSun" charset="0"/>
              </a:rPr>
              <a:t>w</a:t>
            </a:r>
            <a:r>
              <a:rPr lang="en-US" altLang="zh-CN" baseline="-25000" dirty="0" err="1" smtClean="0">
                <a:ea typeface="SimSun" charset="0"/>
                <a:cs typeface="SimSun" charset="0"/>
              </a:rPr>
              <a:t>i</a:t>
            </a:r>
            <a:r>
              <a:rPr lang="en-US" altLang="zh-CN" dirty="0" smtClean="0">
                <a:ea typeface="SimSun" charset="0"/>
                <a:cs typeface="SimSun" charset="0"/>
              </a:rPr>
              <a:t>, b</a:t>
            </a:r>
            <a:r>
              <a:rPr lang="en-US" altLang="zh-CN" baseline="-25000" dirty="0" smtClean="0">
                <a:ea typeface="SimSun" charset="0"/>
                <a:cs typeface="SimSun" charset="0"/>
              </a:rPr>
              <a:t>i</a:t>
            </a:r>
            <a:r>
              <a:rPr lang="en-US" altLang="zh-CN" dirty="0" smtClean="0">
                <a:ea typeface="SimSun" charset="0"/>
                <a:cs typeface="SimSun" charset="0"/>
              </a:rPr>
              <a:t>): (</a:t>
            </a:r>
            <a:r>
              <a:rPr lang="en-US" altLang="zh-CN" dirty="0">
                <a:ea typeface="SimSun" charset="0"/>
                <a:cs typeface="SimSun" charset="0"/>
              </a:rPr>
              <a:t>2,3), (3,4), (4,5), (5,6)</a:t>
            </a:r>
          </a:p>
          <a:p>
            <a:endParaRPr lang="en-US" altLang="zh-CN" dirty="0">
              <a:ea typeface="SimSun" charset="0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3021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121"/>
          <p:cNvSpPr>
            <a:spLocks noChangeShapeType="1"/>
          </p:cNvSpPr>
          <p:nvPr/>
        </p:nvSpPr>
        <p:spPr bwMode="auto">
          <a:xfrm>
            <a:off x="4648200" y="1524000"/>
            <a:ext cx="0" cy="3657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Text Box 138"/>
          <p:cNvSpPr txBox="1">
            <a:spLocks noChangeArrowheads="1"/>
          </p:cNvSpPr>
          <p:nvPr/>
        </p:nvSpPr>
        <p:spPr bwMode="auto">
          <a:xfrm>
            <a:off x="1752600" y="4724400"/>
            <a:ext cx="3429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800" b="0" dirty="0">
                <a:latin typeface="Consolas"/>
                <a:ea typeface="SimSun" charset="0"/>
                <a:cs typeface="Consolas"/>
              </a:rPr>
              <a:t>for w = 0 to W</a:t>
            </a:r>
          </a:p>
          <a:p>
            <a:r>
              <a:rPr lang="en-US" altLang="zh-CN" sz="2800" b="0" dirty="0">
                <a:latin typeface="Consolas"/>
                <a:ea typeface="SimSun" charset="0"/>
                <a:cs typeface="Consolas"/>
              </a:rPr>
              <a:t>	V[0,w] = 0</a:t>
            </a:r>
          </a:p>
        </p:txBody>
      </p:sp>
      <p:sp>
        <p:nvSpPr>
          <p:cNvPr id="23556" name="Line 151"/>
          <p:cNvSpPr>
            <a:spLocks noChangeShapeType="1"/>
          </p:cNvSpPr>
          <p:nvPr/>
        </p:nvSpPr>
        <p:spPr bwMode="auto">
          <a:xfrm>
            <a:off x="1524000" y="21336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Line 152"/>
          <p:cNvSpPr>
            <a:spLocks noChangeShapeType="1"/>
          </p:cNvSpPr>
          <p:nvPr/>
        </p:nvSpPr>
        <p:spPr bwMode="auto">
          <a:xfrm>
            <a:off x="1524000" y="21336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Line 160"/>
          <p:cNvSpPr>
            <a:spLocks noChangeShapeType="1"/>
          </p:cNvSpPr>
          <p:nvPr/>
        </p:nvSpPr>
        <p:spPr bwMode="auto">
          <a:xfrm>
            <a:off x="2286000" y="21336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Line 161"/>
          <p:cNvSpPr>
            <a:spLocks noChangeShapeType="1"/>
          </p:cNvSpPr>
          <p:nvPr/>
        </p:nvSpPr>
        <p:spPr bwMode="auto">
          <a:xfrm>
            <a:off x="3124200" y="21336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162"/>
          <p:cNvSpPr>
            <a:spLocks noChangeShapeType="1"/>
          </p:cNvSpPr>
          <p:nvPr/>
        </p:nvSpPr>
        <p:spPr bwMode="auto">
          <a:xfrm>
            <a:off x="3962400" y="21336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Line 163"/>
          <p:cNvSpPr>
            <a:spLocks noChangeShapeType="1"/>
          </p:cNvSpPr>
          <p:nvPr/>
        </p:nvSpPr>
        <p:spPr bwMode="auto">
          <a:xfrm>
            <a:off x="4800600" y="21336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164"/>
          <p:cNvSpPr>
            <a:spLocks noChangeShapeType="1"/>
          </p:cNvSpPr>
          <p:nvPr/>
        </p:nvSpPr>
        <p:spPr bwMode="auto">
          <a:xfrm>
            <a:off x="5638800" y="21336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97" name="Text Box 165"/>
          <p:cNvSpPr txBox="1">
            <a:spLocks noChangeArrowheads="1"/>
          </p:cNvSpPr>
          <p:nvPr/>
        </p:nvSpPr>
        <p:spPr bwMode="auto">
          <a:xfrm>
            <a:off x="1752600" y="2133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0</a:t>
            </a:r>
          </a:p>
        </p:txBody>
      </p:sp>
      <p:sp>
        <p:nvSpPr>
          <p:cNvPr id="120998" name="Text Box 166"/>
          <p:cNvSpPr txBox="1">
            <a:spLocks noChangeArrowheads="1"/>
          </p:cNvSpPr>
          <p:nvPr/>
        </p:nvSpPr>
        <p:spPr bwMode="auto">
          <a:xfrm>
            <a:off x="2514600" y="2133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0</a:t>
            </a:r>
          </a:p>
        </p:txBody>
      </p:sp>
      <p:sp>
        <p:nvSpPr>
          <p:cNvPr id="120999" name="Text Box 167"/>
          <p:cNvSpPr txBox="1">
            <a:spLocks noChangeArrowheads="1"/>
          </p:cNvSpPr>
          <p:nvPr/>
        </p:nvSpPr>
        <p:spPr bwMode="auto">
          <a:xfrm>
            <a:off x="3352800" y="2133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0</a:t>
            </a:r>
          </a:p>
        </p:txBody>
      </p:sp>
      <p:sp>
        <p:nvSpPr>
          <p:cNvPr id="121000" name="Text Box 168"/>
          <p:cNvSpPr txBox="1">
            <a:spLocks noChangeArrowheads="1"/>
          </p:cNvSpPr>
          <p:nvPr/>
        </p:nvSpPr>
        <p:spPr bwMode="auto">
          <a:xfrm>
            <a:off x="4191000" y="2133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0</a:t>
            </a:r>
          </a:p>
        </p:txBody>
      </p:sp>
      <p:sp>
        <p:nvSpPr>
          <p:cNvPr id="121002" name="Text Box 170"/>
          <p:cNvSpPr txBox="1">
            <a:spLocks noChangeArrowheads="1"/>
          </p:cNvSpPr>
          <p:nvPr/>
        </p:nvSpPr>
        <p:spPr bwMode="auto">
          <a:xfrm>
            <a:off x="5867400" y="2133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0</a:t>
            </a:r>
          </a:p>
        </p:txBody>
      </p:sp>
      <p:sp>
        <p:nvSpPr>
          <p:cNvPr id="121003" name="Text Box 171"/>
          <p:cNvSpPr txBox="1">
            <a:spLocks noChangeArrowheads="1"/>
          </p:cNvSpPr>
          <p:nvPr/>
        </p:nvSpPr>
        <p:spPr bwMode="auto">
          <a:xfrm>
            <a:off x="5029200" y="2133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0</a:t>
            </a:r>
          </a:p>
        </p:txBody>
      </p:sp>
      <p:sp>
        <p:nvSpPr>
          <p:cNvPr id="23569" name="Line 192"/>
          <p:cNvSpPr>
            <a:spLocks noChangeShapeType="1"/>
          </p:cNvSpPr>
          <p:nvPr/>
        </p:nvSpPr>
        <p:spPr bwMode="auto">
          <a:xfrm>
            <a:off x="6477000" y="21336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Line 193"/>
          <p:cNvSpPr>
            <a:spLocks noChangeShapeType="1"/>
          </p:cNvSpPr>
          <p:nvPr/>
        </p:nvSpPr>
        <p:spPr bwMode="auto">
          <a:xfrm>
            <a:off x="1524000" y="25908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Line 194"/>
          <p:cNvSpPr>
            <a:spLocks noChangeShapeType="1"/>
          </p:cNvSpPr>
          <p:nvPr/>
        </p:nvSpPr>
        <p:spPr bwMode="auto">
          <a:xfrm>
            <a:off x="1524000" y="30480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Line 195"/>
          <p:cNvSpPr>
            <a:spLocks noChangeShapeType="1"/>
          </p:cNvSpPr>
          <p:nvPr/>
        </p:nvSpPr>
        <p:spPr bwMode="auto">
          <a:xfrm>
            <a:off x="1524000" y="35052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Line 196"/>
          <p:cNvSpPr>
            <a:spLocks noChangeShapeType="1"/>
          </p:cNvSpPr>
          <p:nvPr/>
        </p:nvSpPr>
        <p:spPr bwMode="auto">
          <a:xfrm>
            <a:off x="1524000" y="39624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Line 197"/>
          <p:cNvSpPr>
            <a:spLocks noChangeShapeType="1"/>
          </p:cNvSpPr>
          <p:nvPr/>
        </p:nvSpPr>
        <p:spPr bwMode="auto">
          <a:xfrm>
            <a:off x="1524000" y="44196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Text Box 200"/>
          <p:cNvSpPr txBox="1">
            <a:spLocks noChangeArrowheads="1"/>
          </p:cNvSpPr>
          <p:nvPr/>
        </p:nvSpPr>
        <p:spPr bwMode="auto">
          <a:xfrm>
            <a:off x="1035050" y="2133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0</a:t>
            </a:r>
          </a:p>
        </p:txBody>
      </p:sp>
      <p:sp>
        <p:nvSpPr>
          <p:cNvPr id="23576" name="Text Box 201"/>
          <p:cNvSpPr txBox="1">
            <a:spLocks noChangeArrowheads="1"/>
          </p:cNvSpPr>
          <p:nvPr/>
        </p:nvSpPr>
        <p:spPr bwMode="auto">
          <a:xfrm>
            <a:off x="1035050" y="2590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1</a:t>
            </a:r>
          </a:p>
        </p:txBody>
      </p:sp>
      <p:sp>
        <p:nvSpPr>
          <p:cNvPr id="23577" name="Text Box 202"/>
          <p:cNvSpPr txBox="1">
            <a:spLocks noChangeArrowheads="1"/>
          </p:cNvSpPr>
          <p:nvPr/>
        </p:nvSpPr>
        <p:spPr bwMode="auto">
          <a:xfrm>
            <a:off x="103505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2</a:t>
            </a:r>
          </a:p>
        </p:txBody>
      </p:sp>
      <p:sp>
        <p:nvSpPr>
          <p:cNvPr id="23578" name="Text Box 203"/>
          <p:cNvSpPr txBox="1">
            <a:spLocks noChangeArrowheads="1"/>
          </p:cNvSpPr>
          <p:nvPr/>
        </p:nvSpPr>
        <p:spPr bwMode="auto">
          <a:xfrm>
            <a:off x="1035050" y="3505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3</a:t>
            </a:r>
          </a:p>
        </p:txBody>
      </p:sp>
      <p:sp>
        <p:nvSpPr>
          <p:cNvPr id="23579" name="Text Box 204"/>
          <p:cNvSpPr txBox="1">
            <a:spLocks noChangeArrowheads="1"/>
          </p:cNvSpPr>
          <p:nvPr/>
        </p:nvSpPr>
        <p:spPr bwMode="auto">
          <a:xfrm>
            <a:off x="50292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4</a:t>
            </a:r>
          </a:p>
        </p:txBody>
      </p:sp>
      <p:sp>
        <p:nvSpPr>
          <p:cNvPr id="23580" name="Text Box 205"/>
          <p:cNvSpPr txBox="1">
            <a:spLocks noChangeArrowheads="1"/>
          </p:cNvSpPr>
          <p:nvPr/>
        </p:nvSpPr>
        <p:spPr bwMode="auto">
          <a:xfrm>
            <a:off x="58674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5</a:t>
            </a:r>
          </a:p>
        </p:txBody>
      </p:sp>
      <p:sp>
        <p:nvSpPr>
          <p:cNvPr id="23581" name="Text Box 206"/>
          <p:cNvSpPr txBox="1">
            <a:spLocks noChangeArrowheads="1"/>
          </p:cNvSpPr>
          <p:nvPr/>
        </p:nvSpPr>
        <p:spPr bwMode="auto">
          <a:xfrm>
            <a:off x="17526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0</a:t>
            </a:r>
          </a:p>
        </p:txBody>
      </p:sp>
      <p:sp>
        <p:nvSpPr>
          <p:cNvPr id="23582" name="Text Box 207"/>
          <p:cNvSpPr txBox="1">
            <a:spLocks noChangeArrowheads="1"/>
          </p:cNvSpPr>
          <p:nvPr/>
        </p:nvSpPr>
        <p:spPr bwMode="auto">
          <a:xfrm>
            <a:off x="25146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1</a:t>
            </a:r>
          </a:p>
        </p:txBody>
      </p:sp>
      <p:sp>
        <p:nvSpPr>
          <p:cNvPr id="23583" name="Text Box 208"/>
          <p:cNvSpPr txBox="1">
            <a:spLocks noChangeArrowheads="1"/>
          </p:cNvSpPr>
          <p:nvPr/>
        </p:nvSpPr>
        <p:spPr bwMode="auto">
          <a:xfrm>
            <a:off x="33528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2</a:t>
            </a:r>
          </a:p>
        </p:txBody>
      </p:sp>
      <p:sp>
        <p:nvSpPr>
          <p:cNvPr id="23584" name="Text Box 209"/>
          <p:cNvSpPr txBox="1">
            <a:spLocks noChangeArrowheads="1"/>
          </p:cNvSpPr>
          <p:nvPr/>
        </p:nvSpPr>
        <p:spPr bwMode="auto">
          <a:xfrm>
            <a:off x="4191000" y="175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3</a:t>
            </a:r>
          </a:p>
        </p:txBody>
      </p:sp>
      <p:sp>
        <p:nvSpPr>
          <p:cNvPr id="23585" name="Text Box 210"/>
          <p:cNvSpPr txBox="1">
            <a:spLocks noChangeArrowheads="1"/>
          </p:cNvSpPr>
          <p:nvPr/>
        </p:nvSpPr>
        <p:spPr bwMode="auto">
          <a:xfrm>
            <a:off x="103505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4</a:t>
            </a:r>
          </a:p>
        </p:txBody>
      </p:sp>
      <p:sp>
        <p:nvSpPr>
          <p:cNvPr id="23586" name="Text Box 211"/>
          <p:cNvSpPr txBox="1">
            <a:spLocks noChangeArrowheads="1"/>
          </p:cNvSpPr>
          <p:nvPr/>
        </p:nvSpPr>
        <p:spPr bwMode="auto">
          <a:xfrm>
            <a:off x="1050925" y="1676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i\W</a:t>
            </a:r>
          </a:p>
        </p:txBody>
      </p:sp>
      <p:sp>
        <p:nvSpPr>
          <p:cNvPr id="23587" name="Rectangle 2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0-1 Knapsack Problem</a:t>
            </a:r>
            <a:endParaRPr lang="en-US" altLang="zh-CN" dirty="0">
              <a:latin typeface="Times New Roman" charset="0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41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97" grpId="0" autoUpdateAnimBg="0"/>
      <p:bldP spid="120998" grpId="0" autoUpdateAnimBg="0"/>
      <p:bldP spid="120999" grpId="0" autoUpdateAnimBg="0"/>
      <p:bldP spid="121000" grpId="0" autoUpdateAnimBg="0"/>
      <p:bldP spid="121002" grpId="0" autoUpdateAnimBg="0"/>
      <p:bldP spid="12100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3"/>
          <p:cNvSpPr>
            <a:spLocks noChangeShapeType="1"/>
          </p:cNvSpPr>
          <p:nvPr/>
        </p:nvSpPr>
        <p:spPr bwMode="auto">
          <a:xfrm>
            <a:off x="4648200" y="1524000"/>
            <a:ext cx="0" cy="3657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457200" y="4572000"/>
            <a:ext cx="822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 dirty="0">
                <a:latin typeface="Consolas"/>
                <a:ea typeface="SimSun" charset="0"/>
                <a:cs typeface="Consolas"/>
              </a:rPr>
              <a:t>for </a:t>
            </a:r>
            <a:r>
              <a:rPr lang="en-US" altLang="zh-CN" sz="2400" b="0" dirty="0" err="1">
                <a:latin typeface="Consolas"/>
                <a:ea typeface="SimSun" charset="0"/>
                <a:cs typeface="Consolas"/>
              </a:rPr>
              <a:t>i</a:t>
            </a:r>
            <a:r>
              <a:rPr lang="en-US" altLang="zh-CN" sz="2400" b="0" dirty="0">
                <a:latin typeface="Consolas"/>
                <a:ea typeface="SimSun" charset="0"/>
                <a:cs typeface="Consolas"/>
              </a:rPr>
              <a:t> = 1 to n</a:t>
            </a:r>
          </a:p>
          <a:p>
            <a:r>
              <a:rPr lang="en-US" altLang="zh-CN" sz="2400" b="0" dirty="0">
                <a:latin typeface="Consolas"/>
                <a:ea typeface="SimSun" charset="0"/>
                <a:cs typeface="Consolas"/>
              </a:rPr>
              <a:t>	V[i,0] = </a:t>
            </a:r>
            <a:r>
              <a:rPr lang="en-US" altLang="zh-CN" sz="2400" b="0" dirty="0" smtClean="0">
                <a:latin typeface="Consolas"/>
                <a:ea typeface="SimSun" charset="0"/>
                <a:cs typeface="Consolas"/>
              </a:rPr>
              <a:t>0</a:t>
            </a:r>
          </a:p>
          <a:p>
            <a:endParaRPr lang="en-US" altLang="zh-CN" sz="2400" b="0" dirty="0">
              <a:latin typeface="Consolas"/>
              <a:ea typeface="SimSun" charset="0"/>
              <a:cs typeface="Consolas"/>
            </a:endParaRPr>
          </a:p>
          <a:p>
            <a:r>
              <a:rPr lang="en-US" altLang="zh-CN" sz="2400" b="0" dirty="0" smtClean="0">
                <a:solidFill>
                  <a:srgbClr val="FF0000"/>
                </a:solidFill>
                <a:latin typeface="Consolas"/>
                <a:ea typeface="SimSun" charset="0"/>
                <a:cs typeface="Consolas"/>
              </a:rPr>
              <a:t>(This loop can be exempted)</a:t>
            </a:r>
            <a:endParaRPr lang="en-US" altLang="zh-CN" sz="2400" b="0" dirty="0">
              <a:solidFill>
                <a:srgbClr val="FF0000"/>
              </a:solidFill>
              <a:latin typeface="Consolas"/>
              <a:ea typeface="SimSun" charset="0"/>
              <a:cs typeface="Consolas"/>
            </a:endParaRPr>
          </a:p>
        </p:txBody>
      </p:sp>
      <p:sp>
        <p:nvSpPr>
          <p:cNvPr id="137252" name="Text Box 36"/>
          <p:cNvSpPr txBox="1">
            <a:spLocks noChangeArrowheads="1"/>
          </p:cNvSpPr>
          <p:nvPr/>
        </p:nvSpPr>
        <p:spPr bwMode="auto">
          <a:xfrm>
            <a:off x="1752600" y="2590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0</a:t>
            </a:r>
          </a:p>
        </p:txBody>
      </p:sp>
      <p:sp>
        <p:nvSpPr>
          <p:cNvPr id="137253" name="Text Box 37"/>
          <p:cNvSpPr txBox="1">
            <a:spLocks noChangeArrowheads="1"/>
          </p:cNvSpPr>
          <p:nvPr/>
        </p:nvSpPr>
        <p:spPr bwMode="auto">
          <a:xfrm>
            <a:off x="17526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0</a:t>
            </a:r>
          </a:p>
        </p:txBody>
      </p:sp>
      <p:sp>
        <p:nvSpPr>
          <p:cNvPr id="137254" name="Text Box 38"/>
          <p:cNvSpPr txBox="1">
            <a:spLocks noChangeArrowheads="1"/>
          </p:cNvSpPr>
          <p:nvPr/>
        </p:nvSpPr>
        <p:spPr bwMode="auto">
          <a:xfrm>
            <a:off x="1752600" y="3505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0</a:t>
            </a:r>
          </a:p>
        </p:txBody>
      </p:sp>
      <p:sp>
        <p:nvSpPr>
          <p:cNvPr id="137255" name="Text Box 39"/>
          <p:cNvSpPr txBox="1">
            <a:spLocks noChangeArrowheads="1"/>
          </p:cNvSpPr>
          <p:nvPr/>
        </p:nvSpPr>
        <p:spPr bwMode="auto">
          <a:xfrm>
            <a:off x="17526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0</a:t>
            </a:r>
          </a:p>
        </p:txBody>
      </p:sp>
      <p:grpSp>
        <p:nvGrpSpPr>
          <p:cNvPr id="24584" name="Group 72"/>
          <p:cNvGrpSpPr>
            <a:grpSpLocks/>
          </p:cNvGrpSpPr>
          <p:nvPr/>
        </p:nvGrpSpPr>
        <p:grpSpPr bwMode="auto">
          <a:xfrm>
            <a:off x="1035050" y="1676400"/>
            <a:ext cx="5441950" cy="2743200"/>
            <a:chOff x="652" y="768"/>
            <a:chExt cx="3428" cy="1728"/>
          </a:xfrm>
        </p:grpSpPr>
        <p:sp>
          <p:nvSpPr>
            <p:cNvPr id="24586" name="Line 41"/>
            <p:cNvSpPr>
              <a:spLocks noChangeShapeType="1"/>
            </p:cNvSpPr>
            <p:nvPr/>
          </p:nvSpPr>
          <p:spPr bwMode="auto">
            <a:xfrm>
              <a:off x="960" y="1056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Line 42"/>
            <p:cNvSpPr>
              <a:spLocks noChangeShapeType="1"/>
            </p:cNvSpPr>
            <p:nvPr/>
          </p:nvSpPr>
          <p:spPr bwMode="auto">
            <a:xfrm>
              <a:off x="960" y="1056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Line 43"/>
            <p:cNvSpPr>
              <a:spLocks noChangeShapeType="1"/>
            </p:cNvSpPr>
            <p:nvPr/>
          </p:nvSpPr>
          <p:spPr bwMode="auto">
            <a:xfrm>
              <a:off x="1440" y="1056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9" name="Line 44"/>
            <p:cNvSpPr>
              <a:spLocks noChangeShapeType="1"/>
            </p:cNvSpPr>
            <p:nvPr/>
          </p:nvSpPr>
          <p:spPr bwMode="auto">
            <a:xfrm>
              <a:off x="1968" y="1056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0" name="Line 45"/>
            <p:cNvSpPr>
              <a:spLocks noChangeShapeType="1"/>
            </p:cNvSpPr>
            <p:nvPr/>
          </p:nvSpPr>
          <p:spPr bwMode="auto">
            <a:xfrm>
              <a:off x="2496" y="1056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Line 46"/>
            <p:cNvSpPr>
              <a:spLocks noChangeShapeType="1"/>
            </p:cNvSpPr>
            <p:nvPr/>
          </p:nvSpPr>
          <p:spPr bwMode="auto">
            <a:xfrm>
              <a:off x="3024" y="1056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Line 47"/>
            <p:cNvSpPr>
              <a:spLocks noChangeShapeType="1"/>
            </p:cNvSpPr>
            <p:nvPr/>
          </p:nvSpPr>
          <p:spPr bwMode="auto">
            <a:xfrm>
              <a:off x="3552" y="1056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Text Box 48"/>
            <p:cNvSpPr txBox="1">
              <a:spLocks noChangeArrowheads="1"/>
            </p:cNvSpPr>
            <p:nvPr/>
          </p:nvSpPr>
          <p:spPr bwMode="auto">
            <a:xfrm>
              <a:off x="1104" y="105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2400" b="0">
                  <a:latin typeface="Times New Roman" charset="0"/>
                  <a:ea typeface="SimSun" charset="0"/>
                  <a:cs typeface="SimSun" charset="0"/>
                </a:rPr>
                <a:t>0</a:t>
              </a:r>
            </a:p>
          </p:txBody>
        </p:sp>
        <p:sp>
          <p:nvSpPr>
            <p:cNvPr id="24594" name="Text Box 49"/>
            <p:cNvSpPr txBox="1">
              <a:spLocks noChangeArrowheads="1"/>
            </p:cNvSpPr>
            <p:nvPr/>
          </p:nvSpPr>
          <p:spPr bwMode="auto">
            <a:xfrm>
              <a:off x="1584" y="105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2400" b="0">
                  <a:latin typeface="Times New Roman" charset="0"/>
                  <a:ea typeface="SimSun" charset="0"/>
                  <a:cs typeface="SimSun" charset="0"/>
                </a:rPr>
                <a:t>0</a:t>
              </a:r>
            </a:p>
          </p:txBody>
        </p:sp>
        <p:sp>
          <p:nvSpPr>
            <p:cNvPr id="24595" name="Text Box 50"/>
            <p:cNvSpPr txBox="1">
              <a:spLocks noChangeArrowheads="1"/>
            </p:cNvSpPr>
            <p:nvPr/>
          </p:nvSpPr>
          <p:spPr bwMode="auto">
            <a:xfrm>
              <a:off x="2112" y="105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2400" b="0">
                  <a:latin typeface="Times New Roman" charset="0"/>
                  <a:ea typeface="SimSun" charset="0"/>
                  <a:cs typeface="SimSun" charset="0"/>
                </a:rPr>
                <a:t>0</a:t>
              </a:r>
            </a:p>
          </p:txBody>
        </p:sp>
        <p:sp>
          <p:nvSpPr>
            <p:cNvPr id="24596" name="Text Box 51"/>
            <p:cNvSpPr txBox="1">
              <a:spLocks noChangeArrowheads="1"/>
            </p:cNvSpPr>
            <p:nvPr/>
          </p:nvSpPr>
          <p:spPr bwMode="auto">
            <a:xfrm>
              <a:off x="2640" y="105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2400" b="0">
                  <a:latin typeface="Times New Roman" charset="0"/>
                  <a:ea typeface="SimSun" charset="0"/>
                  <a:cs typeface="SimSun" charset="0"/>
                </a:rPr>
                <a:t>0</a:t>
              </a:r>
            </a:p>
          </p:txBody>
        </p:sp>
        <p:sp>
          <p:nvSpPr>
            <p:cNvPr id="24597" name="Text Box 52"/>
            <p:cNvSpPr txBox="1">
              <a:spLocks noChangeArrowheads="1"/>
            </p:cNvSpPr>
            <p:nvPr/>
          </p:nvSpPr>
          <p:spPr bwMode="auto">
            <a:xfrm>
              <a:off x="3696" y="105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2400" b="0">
                  <a:latin typeface="Times New Roman" charset="0"/>
                  <a:ea typeface="SimSun" charset="0"/>
                  <a:cs typeface="SimSun" charset="0"/>
                </a:rPr>
                <a:t>0</a:t>
              </a:r>
            </a:p>
          </p:txBody>
        </p:sp>
        <p:sp>
          <p:nvSpPr>
            <p:cNvPr id="24598" name="Text Box 53"/>
            <p:cNvSpPr txBox="1">
              <a:spLocks noChangeArrowheads="1"/>
            </p:cNvSpPr>
            <p:nvPr/>
          </p:nvSpPr>
          <p:spPr bwMode="auto">
            <a:xfrm>
              <a:off x="3168" y="105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2400" b="0">
                  <a:latin typeface="Times New Roman" charset="0"/>
                  <a:ea typeface="SimSun" charset="0"/>
                  <a:cs typeface="SimSun" charset="0"/>
                </a:rPr>
                <a:t>0</a:t>
              </a:r>
            </a:p>
          </p:txBody>
        </p:sp>
        <p:sp>
          <p:nvSpPr>
            <p:cNvPr id="24599" name="Line 54"/>
            <p:cNvSpPr>
              <a:spLocks noChangeShapeType="1"/>
            </p:cNvSpPr>
            <p:nvPr/>
          </p:nvSpPr>
          <p:spPr bwMode="auto">
            <a:xfrm>
              <a:off x="4080" y="1056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Line 55"/>
            <p:cNvSpPr>
              <a:spLocks noChangeShapeType="1"/>
            </p:cNvSpPr>
            <p:nvPr/>
          </p:nvSpPr>
          <p:spPr bwMode="auto">
            <a:xfrm>
              <a:off x="960" y="1344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Line 56"/>
            <p:cNvSpPr>
              <a:spLocks noChangeShapeType="1"/>
            </p:cNvSpPr>
            <p:nvPr/>
          </p:nvSpPr>
          <p:spPr bwMode="auto">
            <a:xfrm>
              <a:off x="960" y="1632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Line 57"/>
            <p:cNvSpPr>
              <a:spLocks noChangeShapeType="1"/>
            </p:cNvSpPr>
            <p:nvPr/>
          </p:nvSpPr>
          <p:spPr bwMode="auto">
            <a:xfrm>
              <a:off x="960" y="1920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Line 58"/>
            <p:cNvSpPr>
              <a:spLocks noChangeShapeType="1"/>
            </p:cNvSpPr>
            <p:nvPr/>
          </p:nvSpPr>
          <p:spPr bwMode="auto">
            <a:xfrm>
              <a:off x="960" y="2208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Line 59"/>
            <p:cNvSpPr>
              <a:spLocks noChangeShapeType="1"/>
            </p:cNvSpPr>
            <p:nvPr/>
          </p:nvSpPr>
          <p:spPr bwMode="auto">
            <a:xfrm>
              <a:off x="960" y="2496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Text Box 60"/>
            <p:cNvSpPr txBox="1">
              <a:spLocks noChangeArrowheads="1"/>
            </p:cNvSpPr>
            <p:nvPr/>
          </p:nvSpPr>
          <p:spPr bwMode="auto">
            <a:xfrm>
              <a:off x="652" y="105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2400" b="0">
                  <a:latin typeface="Times New Roman" charset="0"/>
                  <a:ea typeface="SimSun" charset="0"/>
                  <a:cs typeface="SimSun" charset="0"/>
                </a:rPr>
                <a:t>0</a:t>
              </a:r>
            </a:p>
          </p:txBody>
        </p:sp>
        <p:sp>
          <p:nvSpPr>
            <p:cNvPr id="24606" name="Text Box 61"/>
            <p:cNvSpPr txBox="1">
              <a:spLocks noChangeArrowheads="1"/>
            </p:cNvSpPr>
            <p:nvPr/>
          </p:nvSpPr>
          <p:spPr bwMode="auto">
            <a:xfrm>
              <a:off x="652" y="134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2400" b="0">
                  <a:latin typeface="Times New Roman" charset="0"/>
                  <a:ea typeface="SimSun" charset="0"/>
                  <a:cs typeface="SimSun" charset="0"/>
                </a:rPr>
                <a:t>1</a:t>
              </a:r>
            </a:p>
          </p:txBody>
        </p:sp>
        <p:sp>
          <p:nvSpPr>
            <p:cNvPr id="24607" name="Text Box 62"/>
            <p:cNvSpPr txBox="1">
              <a:spLocks noChangeArrowheads="1"/>
            </p:cNvSpPr>
            <p:nvPr/>
          </p:nvSpPr>
          <p:spPr bwMode="auto">
            <a:xfrm>
              <a:off x="652" y="163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2400" b="0">
                  <a:latin typeface="Times New Roman" charset="0"/>
                  <a:ea typeface="SimSun" charset="0"/>
                  <a:cs typeface="SimSun" charset="0"/>
                </a:rPr>
                <a:t>2</a:t>
              </a:r>
            </a:p>
          </p:txBody>
        </p:sp>
        <p:sp>
          <p:nvSpPr>
            <p:cNvPr id="24608" name="Text Box 63"/>
            <p:cNvSpPr txBox="1">
              <a:spLocks noChangeArrowheads="1"/>
            </p:cNvSpPr>
            <p:nvPr/>
          </p:nvSpPr>
          <p:spPr bwMode="auto">
            <a:xfrm>
              <a:off x="652" y="1920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2400" b="0">
                  <a:latin typeface="Times New Roman" charset="0"/>
                  <a:ea typeface="SimSun" charset="0"/>
                  <a:cs typeface="SimSun" charset="0"/>
                </a:rPr>
                <a:t>3</a:t>
              </a:r>
            </a:p>
          </p:txBody>
        </p:sp>
        <p:sp>
          <p:nvSpPr>
            <p:cNvPr id="24609" name="Text Box 64"/>
            <p:cNvSpPr txBox="1">
              <a:spLocks noChangeArrowheads="1"/>
            </p:cNvSpPr>
            <p:nvPr/>
          </p:nvSpPr>
          <p:spPr bwMode="auto">
            <a:xfrm>
              <a:off x="3168" y="81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2400" b="0">
                  <a:latin typeface="Times New Roman" charset="0"/>
                  <a:ea typeface="SimSun" charset="0"/>
                  <a:cs typeface="SimSun" charset="0"/>
                </a:rPr>
                <a:t>4</a:t>
              </a:r>
            </a:p>
          </p:txBody>
        </p:sp>
        <p:sp>
          <p:nvSpPr>
            <p:cNvPr id="24610" name="Text Box 65"/>
            <p:cNvSpPr txBox="1">
              <a:spLocks noChangeArrowheads="1"/>
            </p:cNvSpPr>
            <p:nvPr/>
          </p:nvSpPr>
          <p:spPr bwMode="auto">
            <a:xfrm>
              <a:off x="3696" y="81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2400" b="0">
                  <a:latin typeface="Times New Roman" charset="0"/>
                  <a:ea typeface="SimSun" charset="0"/>
                  <a:cs typeface="SimSun" charset="0"/>
                </a:rPr>
                <a:t>5</a:t>
              </a:r>
            </a:p>
          </p:txBody>
        </p:sp>
        <p:sp>
          <p:nvSpPr>
            <p:cNvPr id="24611" name="Text Box 66"/>
            <p:cNvSpPr txBox="1">
              <a:spLocks noChangeArrowheads="1"/>
            </p:cNvSpPr>
            <p:nvPr/>
          </p:nvSpPr>
          <p:spPr bwMode="auto">
            <a:xfrm>
              <a:off x="1104" y="81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2400" b="0">
                  <a:latin typeface="Times New Roman" charset="0"/>
                  <a:ea typeface="SimSun" charset="0"/>
                  <a:cs typeface="SimSun" charset="0"/>
                </a:rPr>
                <a:t>0</a:t>
              </a:r>
            </a:p>
          </p:txBody>
        </p:sp>
        <p:sp>
          <p:nvSpPr>
            <p:cNvPr id="24612" name="Text Box 67"/>
            <p:cNvSpPr txBox="1">
              <a:spLocks noChangeArrowheads="1"/>
            </p:cNvSpPr>
            <p:nvPr/>
          </p:nvSpPr>
          <p:spPr bwMode="auto">
            <a:xfrm>
              <a:off x="1584" y="81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2400" b="0">
                  <a:latin typeface="Times New Roman" charset="0"/>
                  <a:ea typeface="SimSun" charset="0"/>
                  <a:cs typeface="SimSun" charset="0"/>
                </a:rPr>
                <a:t>1</a:t>
              </a:r>
            </a:p>
          </p:txBody>
        </p:sp>
        <p:sp>
          <p:nvSpPr>
            <p:cNvPr id="24613" name="Text Box 68"/>
            <p:cNvSpPr txBox="1">
              <a:spLocks noChangeArrowheads="1"/>
            </p:cNvSpPr>
            <p:nvPr/>
          </p:nvSpPr>
          <p:spPr bwMode="auto">
            <a:xfrm>
              <a:off x="2112" y="81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2400" b="0">
                  <a:latin typeface="Times New Roman" charset="0"/>
                  <a:ea typeface="SimSun" charset="0"/>
                  <a:cs typeface="SimSun" charset="0"/>
                </a:rPr>
                <a:t>2</a:t>
              </a:r>
            </a:p>
          </p:txBody>
        </p:sp>
        <p:sp>
          <p:nvSpPr>
            <p:cNvPr id="24614" name="Text Box 69"/>
            <p:cNvSpPr txBox="1">
              <a:spLocks noChangeArrowheads="1"/>
            </p:cNvSpPr>
            <p:nvPr/>
          </p:nvSpPr>
          <p:spPr bwMode="auto">
            <a:xfrm>
              <a:off x="2640" y="81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2400" b="0">
                  <a:latin typeface="Times New Roman" charset="0"/>
                  <a:ea typeface="SimSun" charset="0"/>
                  <a:cs typeface="SimSun" charset="0"/>
                </a:rPr>
                <a:t>3</a:t>
              </a:r>
            </a:p>
          </p:txBody>
        </p:sp>
        <p:sp>
          <p:nvSpPr>
            <p:cNvPr id="24615" name="Text Box 70"/>
            <p:cNvSpPr txBox="1">
              <a:spLocks noChangeArrowheads="1"/>
            </p:cNvSpPr>
            <p:nvPr/>
          </p:nvSpPr>
          <p:spPr bwMode="auto">
            <a:xfrm>
              <a:off x="652" y="220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2400" b="0">
                  <a:latin typeface="Times New Roman" charset="0"/>
                  <a:ea typeface="SimSun" charset="0"/>
                  <a:cs typeface="SimSun" charset="0"/>
                </a:rPr>
                <a:t>4</a:t>
              </a:r>
            </a:p>
          </p:txBody>
        </p:sp>
        <p:sp>
          <p:nvSpPr>
            <p:cNvPr id="24616" name="Text Box 71"/>
            <p:cNvSpPr txBox="1">
              <a:spLocks noChangeArrowheads="1"/>
            </p:cNvSpPr>
            <p:nvPr/>
          </p:nvSpPr>
          <p:spPr bwMode="auto">
            <a:xfrm>
              <a:off x="662" y="768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zh-CN" sz="2400" b="0">
                  <a:latin typeface="Times New Roman" charset="0"/>
                  <a:ea typeface="SimSun" charset="0"/>
                  <a:cs typeface="SimSun" charset="0"/>
                </a:rPr>
                <a:t>i\W</a:t>
              </a:r>
            </a:p>
          </p:txBody>
        </p:sp>
      </p:grpSp>
      <p:sp>
        <p:nvSpPr>
          <p:cNvPr id="24585" name="Rectangle 7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0-1 Knapsack Problem</a:t>
            </a:r>
            <a:endParaRPr lang="en-US" altLang="zh-CN" dirty="0">
              <a:latin typeface="Times New Roman" charset="0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154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52" grpId="0" autoUpdateAnimBg="0"/>
      <p:bldP spid="137253" grpId="0" autoUpdateAnimBg="0"/>
      <p:bldP spid="137254" grpId="0" autoUpdateAnimBg="0"/>
      <p:bldP spid="13725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3"/>
          <p:cNvSpPr>
            <a:spLocks noChangeShapeType="1"/>
          </p:cNvSpPr>
          <p:nvPr/>
        </p:nvSpPr>
        <p:spPr bwMode="auto">
          <a:xfrm>
            <a:off x="4648200" y="1524000"/>
            <a:ext cx="0" cy="3657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7543800" y="76200"/>
            <a:ext cx="13208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800" b="0">
                <a:latin typeface="Times New Roman" charset="0"/>
                <a:ea typeface="SimSun" charset="0"/>
                <a:cs typeface="SimSun" charset="0"/>
              </a:rPr>
              <a:t>Items:</a:t>
            </a:r>
          </a:p>
          <a:p>
            <a:r>
              <a:rPr lang="en-US" altLang="zh-CN" sz="2800" b="0">
                <a:latin typeface="Times New Roman" charset="0"/>
                <a:ea typeface="SimSun" charset="0"/>
                <a:cs typeface="SimSun" charset="0"/>
              </a:rPr>
              <a:t>1: (2,3)</a:t>
            </a:r>
          </a:p>
          <a:p>
            <a:r>
              <a:rPr lang="en-US" altLang="zh-CN" sz="2800" b="0">
                <a:latin typeface="Times New Roman" charset="0"/>
                <a:ea typeface="SimSun" charset="0"/>
                <a:cs typeface="SimSun" charset="0"/>
              </a:rPr>
              <a:t>2: (3,4)</a:t>
            </a:r>
          </a:p>
          <a:p>
            <a:r>
              <a:rPr lang="en-US" altLang="zh-CN" sz="2800" b="0">
                <a:latin typeface="Times New Roman" charset="0"/>
                <a:ea typeface="SimSun" charset="0"/>
                <a:cs typeface="SimSun" charset="0"/>
              </a:rPr>
              <a:t>3: (4,5) </a:t>
            </a:r>
          </a:p>
          <a:p>
            <a:r>
              <a:rPr lang="en-US" altLang="zh-CN" sz="2800" b="0">
                <a:latin typeface="Times New Roman" charset="0"/>
                <a:ea typeface="SimSun" charset="0"/>
                <a:cs typeface="SimSun" charset="0"/>
              </a:rPr>
              <a:t>4: (5,6)</a:t>
            </a:r>
            <a:endParaRPr lang="en-US" altLang="zh-CN" sz="2400" b="0">
              <a:latin typeface="Times New Roman" charset="0"/>
              <a:ea typeface="SimSun" charset="0"/>
              <a:cs typeface="SimSun" charset="0"/>
            </a:endParaRPr>
          </a:p>
        </p:txBody>
      </p:sp>
      <p:grpSp>
        <p:nvGrpSpPr>
          <p:cNvPr id="39940" name="Group 5"/>
          <p:cNvGrpSpPr>
            <a:grpSpLocks/>
          </p:cNvGrpSpPr>
          <p:nvPr/>
        </p:nvGrpSpPr>
        <p:grpSpPr bwMode="auto">
          <a:xfrm>
            <a:off x="1035050" y="1676400"/>
            <a:ext cx="5441950" cy="2743200"/>
            <a:chOff x="652" y="768"/>
            <a:chExt cx="3428" cy="1728"/>
          </a:xfrm>
        </p:grpSpPr>
        <p:sp>
          <p:nvSpPr>
            <p:cNvPr id="39965" name="Text Box 6"/>
            <p:cNvSpPr txBox="1">
              <a:spLocks noChangeArrowheads="1"/>
            </p:cNvSpPr>
            <p:nvPr/>
          </p:nvSpPr>
          <p:spPr bwMode="auto">
            <a:xfrm>
              <a:off x="1584" y="134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2400" b="0">
                  <a:latin typeface="Times New Roman" charset="0"/>
                  <a:ea typeface="SimSun" charset="0"/>
                  <a:cs typeface="SimSun" charset="0"/>
                </a:rPr>
                <a:t>0</a:t>
              </a:r>
            </a:p>
          </p:txBody>
        </p:sp>
        <p:sp>
          <p:nvSpPr>
            <p:cNvPr id="39966" name="Text Box 7"/>
            <p:cNvSpPr txBox="1">
              <a:spLocks noChangeArrowheads="1"/>
            </p:cNvSpPr>
            <p:nvPr/>
          </p:nvSpPr>
          <p:spPr bwMode="auto">
            <a:xfrm>
              <a:off x="1104" y="134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2400" b="0">
                  <a:latin typeface="Times New Roman" charset="0"/>
                  <a:ea typeface="SimSun" charset="0"/>
                  <a:cs typeface="SimSun" charset="0"/>
                </a:rPr>
                <a:t>0</a:t>
              </a:r>
            </a:p>
          </p:txBody>
        </p:sp>
        <p:sp>
          <p:nvSpPr>
            <p:cNvPr id="39967" name="Text Box 8"/>
            <p:cNvSpPr txBox="1">
              <a:spLocks noChangeArrowheads="1"/>
            </p:cNvSpPr>
            <p:nvPr/>
          </p:nvSpPr>
          <p:spPr bwMode="auto">
            <a:xfrm>
              <a:off x="1104" y="163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2400" b="0">
                  <a:latin typeface="Times New Roman" charset="0"/>
                  <a:ea typeface="SimSun" charset="0"/>
                  <a:cs typeface="SimSun" charset="0"/>
                </a:rPr>
                <a:t>0</a:t>
              </a:r>
            </a:p>
          </p:txBody>
        </p:sp>
        <p:sp>
          <p:nvSpPr>
            <p:cNvPr id="39968" name="Text Box 9"/>
            <p:cNvSpPr txBox="1">
              <a:spLocks noChangeArrowheads="1"/>
            </p:cNvSpPr>
            <p:nvPr/>
          </p:nvSpPr>
          <p:spPr bwMode="auto">
            <a:xfrm>
              <a:off x="1104" y="1920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2400" b="0">
                  <a:latin typeface="Times New Roman" charset="0"/>
                  <a:ea typeface="SimSun" charset="0"/>
                  <a:cs typeface="SimSun" charset="0"/>
                </a:rPr>
                <a:t>0</a:t>
              </a:r>
            </a:p>
          </p:txBody>
        </p:sp>
        <p:sp>
          <p:nvSpPr>
            <p:cNvPr id="39969" name="Text Box 10"/>
            <p:cNvSpPr txBox="1">
              <a:spLocks noChangeArrowheads="1"/>
            </p:cNvSpPr>
            <p:nvPr/>
          </p:nvSpPr>
          <p:spPr bwMode="auto">
            <a:xfrm>
              <a:off x="1104" y="220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2400" b="0">
                  <a:latin typeface="Times New Roman" charset="0"/>
                  <a:ea typeface="SimSun" charset="0"/>
                  <a:cs typeface="SimSun" charset="0"/>
                </a:rPr>
                <a:t>0</a:t>
              </a:r>
            </a:p>
          </p:txBody>
        </p:sp>
        <p:grpSp>
          <p:nvGrpSpPr>
            <p:cNvPr id="39970" name="Group 11"/>
            <p:cNvGrpSpPr>
              <a:grpSpLocks/>
            </p:cNvGrpSpPr>
            <p:nvPr/>
          </p:nvGrpSpPr>
          <p:grpSpPr bwMode="auto">
            <a:xfrm>
              <a:off x="652" y="768"/>
              <a:ext cx="3428" cy="1728"/>
              <a:chOff x="652" y="768"/>
              <a:chExt cx="3428" cy="1728"/>
            </a:xfrm>
          </p:grpSpPr>
          <p:sp>
            <p:nvSpPr>
              <p:cNvPr id="39971" name="Line 12"/>
              <p:cNvSpPr>
                <a:spLocks noChangeShapeType="1"/>
              </p:cNvSpPr>
              <p:nvPr/>
            </p:nvSpPr>
            <p:spPr bwMode="auto">
              <a:xfrm>
                <a:off x="960" y="1056"/>
                <a:ext cx="0" cy="1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2" name="Line 13"/>
              <p:cNvSpPr>
                <a:spLocks noChangeShapeType="1"/>
              </p:cNvSpPr>
              <p:nvPr/>
            </p:nvSpPr>
            <p:spPr bwMode="auto">
              <a:xfrm>
                <a:off x="960" y="1056"/>
                <a:ext cx="31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3" name="Line 14"/>
              <p:cNvSpPr>
                <a:spLocks noChangeShapeType="1"/>
              </p:cNvSpPr>
              <p:nvPr/>
            </p:nvSpPr>
            <p:spPr bwMode="auto">
              <a:xfrm>
                <a:off x="1440" y="1056"/>
                <a:ext cx="0" cy="1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4" name="Line 15"/>
              <p:cNvSpPr>
                <a:spLocks noChangeShapeType="1"/>
              </p:cNvSpPr>
              <p:nvPr/>
            </p:nvSpPr>
            <p:spPr bwMode="auto">
              <a:xfrm>
                <a:off x="1968" y="1056"/>
                <a:ext cx="0" cy="1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5" name="Line 16"/>
              <p:cNvSpPr>
                <a:spLocks noChangeShapeType="1"/>
              </p:cNvSpPr>
              <p:nvPr/>
            </p:nvSpPr>
            <p:spPr bwMode="auto">
              <a:xfrm>
                <a:off x="2496" y="1056"/>
                <a:ext cx="0" cy="1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6" name="Line 17"/>
              <p:cNvSpPr>
                <a:spLocks noChangeShapeType="1"/>
              </p:cNvSpPr>
              <p:nvPr/>
            </p:nvSpPr>
            <p:spPr bwMode="auto">
              <a:xfrm>
                <a:off x="3024" y="1056"/>
                <a:ext cx="0" cy="1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7" name="Line 18"/>
              <p:cNvSpPr>
                <a:spLocks noChangeShapeType="1"/>
              </p:cNvSpPr>
              <p:nvPr/>
            </p:nvSpPr>
            <p:spPr bwMode="auto">
              <a:xfrm>
                <a:off x="3552" y="1056"/>
                <a:ext cx="0" cy="1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78" name="Text Box 19"/>
              <p:cNvSpPr txBox="1">
                <a:spLocks noChangeArrowheads="1"/>
              </p:cNvSpPr>
              <p:nvPr/>
            </p:nvSpPr>
            <p:spPr bwMode="auto">
              <a:xfrm>
                <a:off x="1104" y="105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zh-CN" sz="2400" b="0">
                    <a:latin typeface="Times New Roman" charset="0"/>
                    <a:ea typeface="SimSun" charset="0"/>
                    <a:cs typeface="SimSun" charset="0"/>
                  </a:rPr>
                  <a:t>0</a:t>
                </a:r>
              </a:p>
            </p:txBody>
          </p:sp>
          <p:sp>
            <p:nvSpPr>
              <p:cNvPr id="39979" name="Text Box 20"/>
              <p:cNvSpPr txBox="1">
                <a:spLocks noChangeArrowheads="1"/>
              </p:cNvSpPr>
              <p:nvPr/>
            </p:nvSpPr>
            <p:spPr bwMode="auto">
              <a:xfrm>
                <a:off x="1584" y="105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zh-CN" sz="2400" b="0">
                    <a:latin typeface="Times New Roman" charset="0"/>
                    <a:ea typeface="SimSun" charset="0"/>
                    <a:cs typeface="SimSun" charset="0"/>
                  </a:rPr>
                  <a:t>0</a:t>
                </a:r>
              </a:p>
            </p:txBody>
          </p:sp>
          <p:sp>
            <p:nvSpPr>
              <p:cNvPr id="39980" name="Text Box 21"/>
              <p:cNvSpPr txBox="1">
                <a:spLocks noChangeArrowheads="1"/>
              </p:cNvSpPr>
              <p:nvPr/>
            </p:nvSpPr>
            <p:spPr bwMode="auto">
              <a:xfrm>
                <a:off x="2112" y="105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zh-CN" sz="2400" b="0">
                    <a:latin typeface="Times New Roman" charset="0"/>
                    <a:ea typeface="SimSun" charset="0"/>
                    <a:cs typeface="SimSun" charset="0"/>
                  </a:rPr>
                  <a:t>0</a:t>
                </a:r>
              </a:p>
            </p:txBody>
          </p:sp>
          <p:sp>
            <p:nvSpPr>
              <p:cNvPr id="39981" name="Text Box 22"/>
              <p:cNvSpPr txBox="1">
                <a:spLocks noChangeArrowheads="1"/>
              </p:cNvSpPr>
              <p:nvPr/>
            </p:nvSpPr>
            <p:spPr bwMode="auto">
              <a:xfrm>
                <a:off x="2640" y="105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zh-CN" sz="2400" b="0">
                    <a:latin typeface="Times New Roman" charset="0"/>
                    <a:ea typeface="SimSun" charset="0"/>
                    <a:cs typeface="SimSun" charset="0"/>
                  </a:rPr>
                  <a:t>0</a:t>
                </a:r>
              </a:p>
            </p:txBody>
          </p:sp>
          <p:sp>
            <p:nvSpPr>
              <p:cNvPr id="39982" name="Text Box 23"/>
              <p:cNvSpPr txBox="1">
                <a:spLocks noChangeArrowheads="1"/>
              </p:cNvSpPr>
              <p:nvPr/>
            </p:nvSpPr>
            <p:spPr bwMode="auto">
              <a:xfrm>
                <a:off x="3696" y="105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zh-CN" sz="2400" b="0">
                    <a:latin typeface="Times New Roman" charset="0"/>
                    <a:ea typeface="SimSun" charset="0"/>
                    <a:cs typeface="SimSun" charset="0"/>
                  </a:rPr>
                  <a:t>0</a:t>
                </a:r>
              </a:p>
            </p:txBody>
          </p:sp>
          <p:sp>
            <p:nvSpPr>
              <p:cNvPr id="39983" name="Text Box 24"/>
              <p:cNvSpPr txBox="1">
                <a:spLocks noChangeArrowheads="1"/>
              </p:cNvSpPr>
              <p:nvPr/>
            </p:nvSpPr>
            <p:spPr bwMode="auto">
              <a:xfrm>
                <a:off x="3168" y="105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zh-CN" sz="2400" b="0">
                    <a:latin typeface="Times New Roman" charset="0"/>
                    <a:ea typeface="SimSun" charset="0"/>
                    <a:cs typeface="SimSun" charset="0"/>
                  </a:rPr>
                  <a:t>0</a:t>
                </a:r>
              </a:p>
            </p:txBody>
          </p:sp>
          <p:sp>
            <p:nvSpPr>
              <p:cNvPr id="39984" name="Line 25"/>
              <p:cNvSpPr>
                <a:spLocks noChangeShapeType="1"/>
              </p:cNvSpPr>
              <p:nvPr/>
            </p:nvSpPr>
            <p:spPr bwMode="auto">
              <a:xfrm>
                <a:off x="4080" y="1056"/>
                <a:ext cx="0" cy="1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5" name="Line 26"/>
              <p:cNvSpPr>
                <a:spLocks noChangeShapeType="1"/>
              </p:cNvSpPr>
              <p:nvPr/>
            </p:nvSpPr>
            <p:spPr bwMode="auto">
              <a:xfrm>
                <a:off x="960" y="1344"/>
                <a:ext cx="31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6" name="Line 27"/>
              <p:cNvSpPr>
                <a:spLocks noChangeShapeType="1"/>
              </p:cNvSpPr>
              <p:nvPr/>
            </p:nvSpPr>
            <p:spPr bwMode="auto">
              <a:xfrm>
                <a:off x="960" y="1632"/>
                <a:ext cx="31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7" name="Line 28"/>
              <p:cNvSpPr>
                <a:spLocks noChangeShapeType="1"/>
              </p:cNvSpPr>
              <p:nvPr/>
            </p:nvSpPr>
            <p:spPr bwMode="auto">
              <a:xfrm>
                <a:off x="960" y="1920"/>
                <a:ext cx="31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8" name="Line 29"/>
              <p:cNvSpPr>
                <a:spLocks noChangeShapeType="1"/>
              </p:cNvSpPr>
              <p:nvPr/>
            </p:nvSpPr>
            <p:spPr bwMode="auto">
              <a:xfrm>
                <a:off x="960" y="2208"/>
                <a:ext cx="31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9" name="Line 30"/>
              <p:cNvSpPr>
                <a:spLocks noChangeShapeType="1"/>
              </p:cNvSpPr>
              <p:nvPr/>
            </p:nvSpPr>
            <p:spPr bwMode="auto">
              <a:xfrm>
                <a:off x="960" y="2496"/>
                <a:ext cx="31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90" name="Text Box 31"/>
              <p:cNvSpPr txBox="1">
                <a:spLocks noChangeArrowheads="1"/>
              </p:cNvSpPr>
              <p:nvPr/>
            </p:nvSpPr>
            <p:spPr bwMode="auto">
              <a:xfrm>
                <a:off x="652" y="105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zh-CN" sz="2400" b="0">
                    <a:latin typeface="Times New Roman" charset="0"/>
                    <a:ea typeface="SimSun" charset="0"/>
                    <a:cs typeface="SimSun" charset="0"/>
                  </a:rPr>
                  <a:t>0</a:t>
                </a:r>
              </a:p>
            </p:txBody>
          </p:sp>
          <p:sp>
            <p:nvSpPr>
              <p:cNvPr id="39991" name="Text Box 32"/>
              <p:cNvSpPr txBox="1">
                <a:spLocks noChangeArrowheads="1"/>
              </p:cNvSpPr>
              <p:nvPr/>
            </p:nvSpPr>
            <p:spPr bwMode="auto">
              <a:xfrm>
                <a:off x="652" y="1344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zh-CN" sz="2400" b="0">
                    <a:latin typeface="Times New Roman" charset="0"/>
                    <a:ea typeface="SimSun" charset="0"/>
                    <a:cs typeface="SimSun" charset="0"/>
                  </a:rPr>
                  <a:t>1</a:t>
                </a:r>
              </a:p>
            </p:txBody>
          </p:sp>
          <p:sp>
            <p:nvSpPr>
              <p:cNvPr id="39992" name="Text Box 33"/>
              <p:cNvSpPr txBox="1">
                <a:spLocks noChangeArrowheads="1"/>
              </p:cNvSpPr>
              <p:nvPr/>
            </p:nvSpPr>
            <p:spPr bwMode="auto">
              <a:xfrm>
                <a:off x="652" y="1632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zh-CN" sz="2400" b="0">
                    <a:latin typeface="Times New Roman" charset="0"/>
                    <a:ea typeface="SimSun" charset="0"/>
                    <a:cs typeface="SimSun" charset="0"/>
                  </a:rPr>
                  <a:t>2</a:t>
                </a:r>
              </a:p>
            </p:txBody>
          </p:sp>
          <p:sp>
            <p:nvSpPr>
              <p:cNvPr id="39993" name="Text Box 34"/>
              <p:cNvSpPr txBox="1">
                <a:spLocks noChangeArrowheads="1"/>
              </p:cNvSpPr>
              <p:nvPr/>
            </p:nvSpPr>
            <p:spPr bwMode="auto">
              <a:xfrm>
                <a:off x="652" y="1920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zh-CN" sz="2400" b="0">
                    <a:latin typeface="Times New Roman" charset="0"/>
                    <a:ea typeface="SimSun" charset="0"/>
                    <a:cs typeface="SimSun" charset="0"/>
                  </a:rPr>
                  <a:t>3</a:t>
                </a:r>
              </a:p>
            </p:txBody>
          </p:sp>
          <p:sp>
            <p:nvSpPr>
              <p:cNvPr id="39994" name="Text Box 35"/>
              <p:cNvSpPr txBox="1">
                <a:spLocks noChangeArrowheads="1"/>
              </p:cNvSpPr>
              <p:nvPr/>
            </p:nvSpPr>
            <p:spPr bwMode="auto">
              <a:xfrm>
                <a:off x="3168" y="81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zh-CN" sz="2400" b="0">
                    <a:latin typeface="Times New Roman" charset="0"/>
                    <a:ea typeface="SimSun" charset="0"/>
                    <a:cs typeface="SimSun" charset="0"/>
                  </a:rPr>
                  <a:t>4</a:t>
                </a:r>
              </a:p>
            </p:txBody>
          </p:sp>
          <p:sp>
            <p:nvSpPr>
              <p:cNvPr id="39995" name="Text Box 36"/>
              <p:cNvSpPr txBox="1">
                <a:spLocks noChangeArrowheads="1"/>
              </p:cNvSpPr>
              <p:nvPr/>
            </p:nvSpPr>
            <p:spPr bwMode="auto">
              <a:xfrm>
                <a:off x="3696" y="81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zh-CN" sz="2400" b="0">
                    <a:latin typeface="Times New Roman" charset="0"/>
                    <a:ea typeface="SimSun" charset="0"/>
                    <a:cs typeface="SimSun" charset="0"/>
                  </a:rPr>
                  <a:t>5</a:t>
                </a:r>
              </a:p>
            </p:txBody>
          </p:sp>
          <p:sp>
            <p:nvSpPr>
              <p:cNvPr id="39996" name="Text Box 37"/>
              <p:cNvSpPr txBox="1">
                <a:spLocks noChangeArrowheads="1"/>
              </p:cNvSpPr>
              <p:nvPr/>
            </p:nvSpPr>
            <p:spPr bwMode="auto">
              <a:xfrm>
                <a:off x="1104" y="81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zh-CN" sz="2400" b="0">
                    <a:latin typeface="Times New Roman" charset="0"/>
                    <a:ea typeface="SimSun" charset="0"/>
                    <a:cs typeface="SimSun" charset="0"/>
                  </a:rPr>
                  <a:t>0</a:t>
                </a:r>
              </a:p>
            </p:txBody>
          </p:sp>
          <p:sp>
            <p:nvSpPr>
              <p:cNvPr id="39997" name="Text Box 38"/>
              <p:cNvSpPr txBox="1">
                <a:spLocks noChangeArrowheads="1"/>
              </p:cNvSpPr>
              <p:nvPr/>
            </p:nvSpPr>
            <p:spPr bwMode="auto">
              <a:xfrm>
                <a:off x="1584" y="81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zh-CN" sz="2400" b="0">
                    <a:latin typeface="Times New Roman" charset="0"/>
                    <a:ea typeface="SimSun" charset="0"/>
                    <a:cs typeface="SimSun" charset="0"/>
                  </a:rPr>
                  <a:t>1</a:t>
                </a:r>
              </a:p>
            </p:txBody>
          </p:sp>
          <p:sp>
            <p:nvSpPr>
              <p:cNvPr id="39998" name="Text Box 39"/>
              <p:cNvSpPr txBox="1">
                <a:spLocks noChangeArrowheads="1"/>
              </p:cNvSpPr>
              <p:nvPr/>
            </p:nvSpPr>
            <p:spPr bwMode="auto">
              <a:xfrm>
                <a:off x="2112" y="81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zh-CN" sz="2400" b="0">
                    <a:latin typeface="Times New Roman" charset="0"/>
                    <a:ea typeface="SimSun" charset="0"/>
                    <a:cs typeface="SimSun" charset="0"/>
                  </a:rPr>
                  <a:t>2</a:t>
                </a:r>
              </a:p>
            </p:txBody>
          </p:sp>
          <p:sp>
            <p:nvSpPr>
              <p:cNvPr id="39999" name="Text Box 40"/>
              <p:cNvSpPr txBox="1">
                <a:spLocks noChangeArrowheads="1"/>
              </p:cNvSpPr>
              <p:nvPr/>
            </p:nvSpPr>
            <p:spPr bwMode="auto">
              <a:xfrm>
                <a:off x="2640" y="81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zh-CN" sz="2400" b="0">
                    <a:latin typeface="Times New Roman" charset="0"/>
                    <a:ea typeface="SimSun" charset="0"/>
                    <a:cs typeface="SimSun" charset="0"/>
                  </a:rPr>
                  <a:t>3</a:t>
                </a:r>
              </a:p>
            </p:txBody>
          </p:sp>
          <p:sp>
            <p:nvSpPr>
              <p:cNvPr id="40000" name="Text Box 41"/>
              <p:cNvSpPr txBox="1">
                <a:spLocks noChangeArrowheads="1"/>
              </p:cNvSpPr>
              <p:nvPr/>
            </p:nvSpPr>
            <p:spPr bwMode="auto">
              <a:xfrm>
                <a:off x="652" y="2208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zh-CN" sz="2400" b="0">
                    <a:latin typeface="Times New Roman" charset="0"/>
                    <a:ea typeface="SimSun" charset="0"/>
                    <a:cs typeface="SimSun" charset="0"/>
                  </a:rPr>
                  <a:t>4</a:t>
                </a:r>
              </a:p>
            </p:txBody>
          </p:sp>
          <p:sp>
            <p:nvSpPr>
              <p:cNvPr id="40001" name="Text Box 42"/>
              <p:cNvSpPr txBox="1">
                <a:spLocks noChangeArrowheads="1"/>
              </p:cNvSpPr>
              <p:nvPr/>
            </p:nvSpPr>
            <p:spPr bwMode="auto">
              <a:xfrm>
                <a:off x="662" y="768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zh-CN" sz="2400" b="0">
                    <a:latin typeface="Times New Roman" charset="0"/>
                    <a:ea typeface="SimSun" charset="0"/>
                    <a:cs typeface="SimSun" charset="0"/>
                  </a:rPr>
                  <a:t>i\W</a:t>
                </a:r>
              </a:p>
            </p:txBody>
          </p:sp>
        </p:grpSp>
      </p:grpSp>
      <p:sp>
        <p:nvSpPr>
          <p:cNvPr id="39941" name="Text Box 43"/>
          <p:cNvSpPr txBox="1">
            <a:spLocks noChangeArrowheads="1"/>
          </p:cNvSpPr>
          <p:nvPr/>
        </p:nvSpPr>
        <p:spPr bwMode="auto">
          <a:xfrm>
            <a:off x="6607175" y="1752600"/>
            <a:ext cx="147002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800" b="0">
                <a:latin typeface="Times New Roman" charset="0"/>
                <a:ea typeface="SimSun" charset="0"/>
                <a:cs typeface="SimSun" charset="0"/>
              </a:rPr>
              <a:t>i=4</a:t>
            </a:r>
          </a:p>
          <a:p>
            <a:pPr>
              <a:lnSpc>
                <a:spcPct val="110000"/>
              </a:lnSpc>
            </a:pPr>
            <a:r>
              <a:rPr lang="en-US" altLang="zh-CN" sz="2800" b="0">
                <a:latin typeface="Times New Roman" charset="0"/>
                <a:ea typeface="SimSun" charset="0"/>
                <a:cs typeface="SimSun" charset="0"/>
              </a:rPr>
              <a:t>b</a:t>
            </a:r>
            <a:r>
              <a:rPr lang="en-US" altLang="zh-CN" sz="2800" b="0" baseline="-25000">
                <a:latin typeface="Times New Roman" charset="0"/>
                <a:ea typeface="SimSun" charset="0"/>
                <a:cs typeface="SimSun" charset="0"/>
              </a:rPr>
              <a:t>i</a:t>
            </a:r>
            <a:r>
              <a:rPr lang="en-US" altLang="zh-CN" sz="2800" b="0">
                <a:latin typeface="Times New Roman" charset="0"/>
                <a:ea typeface="SimSun" charset="0"/>
                <a:cs typeface="SimSun" charset="0"/>
              </a:rPr>
              <a:t>=6</a:t>
            </a:r>
          </a:p>
          <a:p>
            <a:pPr>
              <a:lnSpc>
                <a:spcPct val="110000"/>
              </a:lnSpc>
            </a:pPr>
            <a:r>
              <a:rPr lang="en-US" altLang="zh-CN" sz="2800" b="0">
                <a:latin typeface="Times New Roman" charset="0"/>
                <a:ea typeface="SimSun" charset="0"/>
                <a:cs typeface="SimSun" charset="0"/>
              </a:rPr>
              <a:t>w</a:t>
            </a:r>
            <a:r>
              <a:rPr lang="en-US" altLang="zh-CN" sz="2800" b="0" baseline="-25000">
                <a:latin typeface="Times New Roman" charset="0"/>
                <a:ea typeface="SimSun" charset="0"/>
                <a:cs typeface="SimSun" charset="0"/>
              </a:rPr>
              <a:t>i</a:t>
            </a:r>
            <a:r>
              <a:rPr lang="en-US" altLang="zh-CN" sz="2800" b="0">
                <a:latin typeface="Times New Roman" charset="0"/>
                <a:ea typeface="SimSun" charset="0"/>
                <a:cs typeface="SimSun" charset="0"/>
              </a:rPr>
              <a:t>=5</a:t>
            </a:r>
          </a:p>
          <a:p>
            <a:pPr>
              <a:lnSpc>
                <a:spcPct val="110000"/>
              </a:lnSpc>
            </a:pPr>
            <a:r>
              <a:rPr lang="en-US" altLang="zh-CN" sz="2800" b="0">
                <a:latin typeface="Times New Roman" charset="0"/>
                <a:ea typeface="SimSun" charset="0"/>
                <a:cs typeface="SimSun" charset="0"/>
              </a:rPr>
              <a:t>w= </a:t>
            </a:r>
            <a:r>
              <a:rPr lang="en-US" altLang="zh-CN" sz="2800" b="0">
                <a:solidFill>
                  <a:srgbClr val="FF0000"/>
                </a:solidFill>
                <a:latin typeface="Times New Roman" charset="0"/>
                <a:ea typeface="SimSun" charset="0"/>
                <a:cs typeface="SimSun" charset="0"/>
              </a:rPr>
              <a:t>5</a:t>
            </a:r>
          </a:p>
          <a:p>
            <a:pPr>
              <a:lnSpc>
                <a:spcPct val="110000"/>
              </a:lnSpc>
            </a:pPr>
            <a:r>
              <a:rPr lang="en-US" altLang="zh-CN" sz="2800" b="0">
                <a:latin typeface="Times New Roman" charset="0"/>
                <a:ea typeface="SimSun" charset="0"/>
                <a:cs typeface="SimSun" charset="0"/>
              </a:rPr>
              <a:t>w- w</a:t>
            </a:r>
            <a:r>
              <a:rPr lang="en-US" altLang="zh-CN" sz="2800" b="0" baseline="-25000">
                <a:latin typeface="Times New Roman" charset="0"/>
                <a:ea typeface="SimSun" charset="0"/>
                <a:cs typeface="SimSun" charset="0"/>
              </a:rPr>
              <a:t>i</a:t>
            </a:r>
            <a:r>
              <a:rPr lang="en-US" altLang="zh-CN" sz="2800" b="0">
                <a:latin typeface="Times New Roman" charset="0"/>
                <a:ea typeface="SimSun" charset="0"/>
                <a:cs typeface="SimSun" charset="0"/>
              </a:rPr>
              <a:t>=0</a:t>
            </a:r>
          </a:p>
        </p:txBody>
      </p:sp>
      <p:sp>
        <p:nvSpPr>
          <p:cNvPr id="39942" name="Text Box 44"/>
          <p:cNvSpPr txBox="1">
            <a:spLocks noChangeArrowheads="1"/>
          </p:cNvSpPr>
          <p:nvPr/>
        </p:nvSpPr>
        <p:spPr bwMode="auto">
          <a:xfrm>
            <a:off x="3352800" y="2590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3</a:t>
            </a:r>
          </a:p>
        </p:txBody>
      </p:sp>
      <p:sp>
        <p:nvSpPr>
          <p:cNvPr id="39943" name="Text Box 45"/>
          <p:cNvSpPr txBox="1">
            <a:spLocks noChangeArrowheads="1"/>
          </p:cNvSpPr>
          <p:nvPr/>
        </p:nvSpPr>
        <p:spPr bwMode="auto">
          <a:xfrm>
            <a:off x="4191000" y="2590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3</a:t>
            </a:r>
          </a:p>
        </p:txBody>
      </p:sp>
      <p:sp>
        <p:nvSpPr>
          <p:cNvPr id="39944" name="Text Box 46"/>
          <p:cNvSpPr txBox="1">
            <a:spLocks noChangeArrowheads="1"/>
          </p:cNvSpPr>
          <p:nvPr/>
        </p:nvSpPr>
        <p:spPr bwMode="auto">
          <a:xfrm>
            <a:off x="5029200" y="2590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3</a:t>
            </a:r>
          </a:p>
        </p:txBody>
      </p:sp>
      <p:sp>
        <p:nvSpPr>
          <p:cNvPr id="39945" name="Text Box 47"/>
          <p:cNvSpPr txBox="1">
            <a:spLocks noChangeArrowheads="1"/>
          </p:cNvSpPr>
          <p:nvPr/>
        </p:nvSpPr>
        <p:spPr bwMode="auto">
          <a:xfrm>
            <a:off x="5867400" y="2590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3</a:t>
            </a:r>
          </a:p>
        </p:txBody>
      </p:sp>
      <p:sp>
        <p:nvSpPr>
          <p:cNvPr id="39946" name="Text Box 48"/>
          <p:cNvSpPr txBox="1">
            <a:spLocks noChangeArrowheads="1"/>
          </p:cNvSpPr>
          <p:nvPr/>
        </p:nvSpPr>
        <p:spPr bwMode="auto">
          <a:xfrm>
            <a:off x="25146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0</a:t>
            </a:r>
          </a:p>
        </p:txBody>
      </p:sp>
      <p:sp>
        <p:nvSpPr>
          <p:cNvPr id="39947" name="Text Box 49"/>
          <p:cNvSpPr txBox="1">
            <a:spLocks noChangeArrowheads="1"/>
          </p:cNvSpPr>
          <p:nvPr/>
        </p:nvSpPr>
        <p:spPr bwMode="auto">
          <a:xfrm>
            <a:off x="33528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3</a:t>
            </a:r>
          </a:p>
        </p:txBody>
      </p:sp>
      <p:sp>
        <p:nvSpPr>
          <p:cNvPr id="39948" name="Text Box 50"/>
          <p:cNvSpPr txBox="1">
            <a:spLocks noChangeArrowheads="1"/>
          </p:cNvSpPr>
          <p:nvPr/>
        </p:nvSpPr>
        <p:spPr bwMode="auto">
          <a:xfrm>
            <a:off x="41910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4</a:t>
            </a:r>
          </a:p>
        </p:txBody>
      </p:sp>
      <p:sp>
        <p:nvSpPr>
          <p:cNvPr id="39949" name="Text Box 51"/>
          <p:cNvSpPr txBox="1">
            <a:spLocks noChangeArrowheads="1"/>
          </p:cNvSpPr>
          <p:nvPr/>
        </p:nvSpPr>
        <p:spPr bwMode="auto">
          <a:xfrm>
            <a:off x="50292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4</a:t>
            </a:r>
          </a:p>
        </p:txBody>
      </p:sp>
      <p:sp>
        <p:nvSpPr>
          <p:cNvPr id="39950" name="Text Box 53"/>
          <p:cNvSpPr txBox="1">
            <a:spLocks noChangeArrowheads="1"/>
          </p:cNvSpPr>
          <p:nvPr/>
        </p:nvSpPr>
        <p:spPr bwMode="auto">
          <a:xfrm>
            <a:off x="5867400" y="3048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7</a:t>
            </a:r>
          </a:p>
        </p:txBody>
      </p:sp>
      <p:sp>
        <p:nvSpPr>
          <p:cNvPr id="39951" name="Text Box 54"/>
          <p:cNvSpPr txBox="1">
            <a:spLocks noChangeArrowheads="1"/>
          </p:cNvSpPr>
          <p:nvPr/>
        </p:nvSpPr>
        <p:spPr bwMode="auto">
          <a:xfrm>
            <a:off x="2514600" y="3505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0</a:t>
            </a:r>
          </a:p>
        </p:txBody>
      </p:sp>
      <p:sp>
        <p:nvSpPr>
          <p:cNvPr id="39952" name="Text Box 55"/>
          <p:cNvSpPr txBox="1">
            <a:spLocks noChangeArrowheads="1"/>
          </p:cNvSpPr>
          <p:nvPr/>
        </p:nvSpPr>
        <p:spPr bwMode="auto">
          <a:xfrm>
            <a:off x="3352800" y="3505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3</a:t>
            </a:r>
          </a:p>
        </p:txBody>
      </p:sp>
      <p:sp>
        <p:nvSpPr>
          <p:cNvPr id="39953" name="Text Box 56"/>
          <p:cNvSpPr txBox="1">
            <a:spLocks noChangeArrowheads="1"/>
          </p:cNvSpPr>
          <p:nvPr/>
        </p:nvSpPr>
        <p:spPr bwMode="auto">
          <a:xfrm>
            <a:off x="4191000" y="3505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4</a:t>
            </a:r>
          </a:p>
        </p:txBody>
      </p:sp>
      <p:sp>
        <p:nvSpPr>
          <p:cNvPr id="39954" name="Text Box 57"/>
          <p:cNvSpPr txBox="1">
            <a:spLocks noChangeArrowheads="1"/>
          </p:cNvSpPr>
          <p:nvPr/>
        </p:nvSpPr>
        <p:spPr bwMode="auto">
          <a:xfrm>
            <a:off x="1752600" y="4556125"/>
            <a:ext cx="6934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Monotype Sorts" charset="0"/>
              <a:buNone/>
            </a:pPr>
            <a:r>
              <a:rPr lang="en-US" altLang="zh-CN" sz="2000" b="0" dirty="0">
                <a:latin typeface="Consolas"/>
                <a:ea typeface="SimSun" charset="0"/>
                <a:cs typeface="Consolas"/>
              </a:rPr>
              <a:t>if </a:t>
            </a:r>
            <a:r>
              <a:rPr lang="en-US" altLang="zh-CN" sz="2000" b="0" dirty="0" err="1">
                <a:latin typeface="Consolas"/>
                <a:ea typeface="SimSun" charset="0"/>
                <a:cs typeface="Consolas"/>
              </a:rPr>
              <a:t>w</a:t>
            </a:r>
            <a:r>
              <a:rPr lang="en-US" altLang="zh-CN" sz="2000" b="0" baseline="-25000" dirty="0" err="1">
                <a:latin typeface="Consolas"/>
                <a:ea typeface="SimSun" charset="0"/>
                <a:cs typeface="Consolas"/>
              </a:rPr>
              <a:t>i</a:t>
            </a:r>
            <a:r>
              <a:rPr lang="en-US" altLang="zh-CN" sz="2000" b="0" dirty="0">
                <a:latin typeface="Consolas"/>
                <a:ea typeface="SimSun" charset="0"/>
                <a:cs typeface="Consolas"/>
              </a:rPr>
              <a:t> ≤ w </a:t>
            </a:r>
            <a:r>
              <a:rPr lang="en-US" altLang="zh-CN" sz="2000" b="0" dirty="0">
                <a:solidFill>
                  <a:srgbClr val="000000"/>
                </a:solidFill>
                <a:latin typeface="Consolas"/>
                <a:ea typeface="SimSun" charset="0"/>
                <a:cs typeface="Consolas"/>
              </a:rPr>
              <a:t>// item </a:t>
            </a:r>
            <a:r>
              <a:rPr lang="en-US" altLang="zh-CN" sz="2000" b="0" dirty="0" err="1">
                <a:solidFill>
                  <a:srgbClr val="000000"/>
                </a:solidFill>
                <a:latin typeface="Consolas"/>
                <a:ea typeface="SimSun" charset="0"/>
                <a:cs typeface="Consolas"/>
              </a:rPr>
              <a:t>i</a:t>
            </a:r>
            <a:r>
              <a:rPr lang="en-US" altLang="zh-CN" sz="2000" b="0" dirty="0">
                <a:solidFill>
                  <a:srgbClr val="000000"/>
                </a:solidFill>
                <a:latin typeface="Consolas"/>
                <a:ea typeface="SimSun" charset="0"/>
                <a:cs typeface="Consolas"/>
              </a:rPr>
              <a:t> can be part of the solution</a:t>
            </a:r>
          </a:p>
          <a:p>
            <a:pPr>
              <a:buFont typeface="Monotype Sorts" charset="0"/>
              <a:buNone/>
            </a:pPr>
            <a:r>
              <a:rPr lang="en-US" altLang="zh-CN" sz="2000" b="0" dirty="0" smtClean="0">
                <a:latin typeface="Consolas"/>
                <a:ea typeface="SimSun" charset="0"/>
                <a:cs typeface="Consolas"/>
              </a:rPr>
              <a:t>	V</a:t>
            </a:r>
            <a:r>
              <a:rPr lang="en-US" altLang="zh-CN" sz="2000" b="0" dirty="0">
                <a:latin typeface="Consolas"/>
                <a:ea typeface="SimSun" charset="0"/>
                <a:cs typeface="Consolas"/>
              </a:rPr>
              <a:t>[</a:t>
            </a:r>
            <a:r>
              <a:rPr lang="en-US" altLang="zh-CN" sz="2000" b="0" dirty="0" err="1">
                <a:latin typeface="Consolas"/>
                <a:ea typeface="SimSun" charset="0"/>
                <a:cs typeface="Consolas"/>
              </a:rPr>
              <a:t>i,w</a:t>
            </a:r>
            <a:r>
              <a:rPr lang="en-US" altLang="zh-CN" sz="2000" b="0" dirty="0">
                <a:latin typeface="Consolas"/>
                <a:ea typeface="SimSun" charset="0"/>
                <a:cs typeface="Consolas"/>
              </a:rPr>
              <a:t>] = max{V[i-1,w], </a:t>
            </a:r>
            <a:r>
              <a:rPr lang="en-US" altLang="zh-CN" sz="2000" b="0" dirty="0" err="1">
                <a:latin typeface="Consolas"/>
                <a:ea typeface="SimSun" charset="0"/>
                <a:cs typeface="Consolas"/>
              </a:rPr>
              <a:t>b</a:t>
            </a:r>
            <a:r>
              <a:rPr lang="en-US" altLang="zh-CN" sz="2000" b="0" baseline="-25000" dirty="0" err="1">
                <a:latin typeface="Consolas"/>
                <a:ea typeface="SimSun" charset="0"/>
                <a:cs typeface="Consolas"/>
              </a:rPr>
              <a:t>i</a:t>
            </a:r>
            <a:r>
              <a:rPr lang="en-US" altLang="zh-CN" sz="2000" b="0" dirty="0" err="1">
                <a:latin typeface="Consolas"/>
                <a:ea typeface="SimSun" charset="0"/>
                <a:cs typeface="Consolas"/>
              </a:rPr>
              <a:t>+V</a:t>
            </a:r>
            <a:r>
              <a:rPr lang="en-US" altLang="zh-CN" sz="2000" b="0" dirty="0">
                <a:latin typeface="Consolas"/>
                <a:ea typeface="SimSun" charset="0"/>
                <a:cs typeface="Consolas"/>
              </a:rPr>
              <a:t>[i-1,w-w</a:t>
            </a:r>
            <a:r>
              <a:rPr lang="en-US" altLang="zh-CN" sz="2000" b="0" baseline="-25000" dirty="0">
                <a:latin typeface="Consolas"/>
                <a:ea typeface="SimSun" charset="0"/>
                <a:cs typeface="Consolas"/>
              </a:rPr>
              <a:t>i</a:t>
            </a:r>
            <a:r>
              <a:rPr lang="en-US" altLang="zh-CN" sz="2000" b="0" dirty="0">
                <a:latin typeface="Consolas"/>
                <a:ea typeface="SimSun" charset="0"/>
                <a:cs typeface="Consolas"/>
              </a:rPr>
              <a:t>]}</a:t>
            </a:r>
          </a:p>
          <a:p>
            <a:pPr>
              <a:buFont typeface="Monotype Sorts" charset="0"/>
              <a:buNone/>
            </a:pPr>
            <a:r>
              <a:rPr lang="en-US" altLang="zh-CN" sz="2000" b="0" dirty="0" smtClean="0">
                <a:latin typeface="Consolas"/>
                <a:ea typeface="SimSun" charset="0"/>
                <a:cs typeface="Consolas"/>
              </a:rPr>
              <a:t>else </a:t>
            </a:r>
            <a:endParaRPr lang="en-US" altLang="zh-CN" sz="2000" b="0" dirty="0">
              <a:latin typeface="Consolas"/>
              <a:ea typeface="SimSun" charset="0"/>
              <a:cs typeface="Consolas"/>
            </a:endParaRPr>
          </a:p>
          <a:p>
            <a:pPr>
              <a:buFont typeface="Monotype Sorts" charset="0"/>
              <a:buNone/>
            </a:pPr>
            <a:r>
              <a:rPr lang="en-US" altLang="zh-CN" sz="2000" b="0" dirty="0">
                <a:latin typeface="Consolas"/>
                <a:ea typeface="SimSun" charset="0"/>
                <a:cs typeface="Consolas"/>
              </a:rPr>
              <a:t>	</a:t>
            </a:r>
            <a:r>
              <a:rPr lang="en-US" altLang="zh-CN" sz="2000" b="0" dirty="0" smtClean="0">
                <a:latin typeface="Consolas"/>
                <a:ea typeface="SimSun" charset="0"/>
                <a:cs typeface="Consolas"/>
              </a:rPr>
              <a:t>V</a:t>
            </a:r>
            <a:r>
              <a:rPr lang="en-US" altLang="zh-CN" sz="2000" b="0" dirty="0">
                <a:latin typeface="Consolas"/>
                <a:ea typeface="SimSun" charset="0"/>
                <a:cs typeface="Consolas"/>
              </a:rPr>
              <a:t>[</a:t>
            </a:r>
            <a:r>
              <a:rPr lang="en-US" altLang="zh-CN" sz="2000" b="0" dirty="0" err="1">
                <a:latin typeface="Consolas"/>
                <a:ea typeface="SimSun" charset="0"/>
                <a:cs typeface="Consolas"/>
              </a:rPr>
              <a:t>i,w</a:t>
            </a:r>
            <a:r>
              <a:rPr lang="en-US" altLang="zh-CN" sz="2000" b="0" dirty="0">
                <a:latin typeface="Consolas"/>
                <a:ea typeface="SimSun" charset="0"/>
                <a:cs typeface="Consolas"/>
              </a:rPr>
              <a:t>] = V[i-1,w</a:t>
            </a:r>
            <a:r>
              <a:rPr lang="en-US" altLang="zh-CN" sz="2000" b="0" dirty="0" smtClean="0">
                <a:latin typeface="Consolas"/>
                <a:ea typeface="SimSun" charset="0"/>
                <a:cs typeface="Consolas"/>
              </a:rPr>
              <a:t>]  </a:t>
            </a:r>
            <a:r>
              <a:rPr lang="en-US" altLang="zh-CN" sz="2000" b="0" dirty="0" smtClean="0">
                <a:solidFill>
                  <a:srgbClr val="000000"/>
                </a:solidFill>
                <a:latin typeface="Consolas"/>
                <a:ea typeface="SimSun" charset="0"/>
                <a:cs typeface="Consolas"/>
              </a:rPr>
              <a:t>// </a:t>
            </a:r>
            <a:r>
              <a:rPr lang="en-US" altLang="zh-CN" sz="2000" b="0" dirty="0" err="1" smtClean="0">
                <a:solidFill>
                  <a:srgbClr val="000000"/>
                </a:solidFill>
                <a:latin typeface="Consolas"/>
                <a:ea typeface="SimSun" charset="0"/>
                <a:cs typeface="Consolas"/>
              </a:rPr>
              <a:t>w</a:t>
            </a:r>
            <a:r>
              <a:rPr lang="en-US" altLang="zh-CN" sz="2000" b="0" baseline="-25000" dirty="0" err="1" smtClean="0">
                <a:solidFill>
                  <a:srgbClr val="000000"/>
                </a:solidFill>
                <a:latin typeface="Consolas"/>
                <a:ea typeface="SimSun" charset="0"/>
                <a:cs typeface="Consolas"/>
              </a:rPr>
              <a:t>i</a:t>
            </a:r>
            <a:r>
              <a:rPr lang="en-US" altLang="zh-CN" sz="2000" b="0" dirty="0" smtClean="0">
                <a:solidFill>
                  <a:srgbClr val="000000"/>
                </a:solidFill>
                <a:latin typeface="Consolas"/>
                <a:ea typeface="SimSun" charset="0"/>
                <a:cs typeface="Consolas"/>
              </a:rPr>
              <a:t> &gt; w </a:t>
            </a:r>
            <a:endParaRPr lang="en-US" altLang="zh-CN" sz="2000" b="0" dirty="0">
              <a:solidFill>
                <a:srgbClr val="000000"/>
              </a:solidFill>
              <a:latin typeface="Consolas"/>
              <a:ea typeface="SimSun" charset="0"/>
              <a:cs typeface="Consolas"/>
            </a:endParaRPr>
          </a:p>
        </p:txBody>
      </p:sp>
      <p:sp>
        <p:nvSpPr>
          <p:cNvPr id="39955" name="Text Box 58"/>
          <p:cNvSpPr txBox="1">
            <a:spLocks noChangeArrowheads="1"/>
          </p:cNvSpPr>
          <p:nvPr/>
        </p:nvSpPr>
        <p:spPr bwMode="auto">
          <a:xfrm>
            <a:off x="5029200" y="3505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5</a:t>
            </a:r>
          </a:p>
        </p:txBody>
      </p:sp>
      <p:sp>
        <p:nvSpPr>
          <p:cNvPr id="204859" name="Line 59"/>
          <p:cNvSpPr>
            <a:spLocks noChangeShapeType="1"/>
          </p:cNvSpPr>
          <p:nvPr/>
        </p:nvSpPr>
        <p:spPr bwMode="auto">
          <a:xfrm>
            <a:off x="5899150" y="378618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0" name="Text Box 60"/>
          <p:cNvSpPr txBox="1">
            <a:spLocks noChangeArrowheads="1"/>
          </p:cNvSpPr>
          <p:nvPr/>
        </p:nvSpPr>
        <p:spPr bwMode="auto">
          <a:xfrm>
            <a:off x="58674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  <a:latin typeface="Times New Roman" charset="0"/>
                <a:ea typeface="SimSun" charset="0"/>
                <a:cs typeface="SimSun" charset="0"/>
              </a:rPr>
              <a:t>7</a:t>
            </a:r>
            <a:endParaRPr lang="en-US" altLang="zh-CN" sz="2400" b="0"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39958" name="Text Box 61"/>
          <p:cNvSpPr txBox="1">
            <a:spLocks noChangeArrowheads="1"/>
          </p:cNvSpPr>
          <p:nvPr/>
        </p:nvSpPr>
        <p:spPr bwMode="auto">
          <a:xfrm>
            <a:off x="5867400" y="3505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7</a:t>
            </a:r>
          </a:p>
        </p:txBody>
      </p:sp>
      <p:sp>
        <p:nvSpPr>
          <p:cNvPr id="39959" name="Text Box 62"/>
          <p:cNvSpPr txBox="1">
            <a:spLocks noChangeArrowheads="1"/>
          </p:cNvSpPr>
          <p:nvPr/>
        </p:nvSpPr>
        <p:spPr bwMode="auto">
          <a:xfrm>
            <a:off x="25146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0</a:t>
            </a:r>
          </a:p>
        </p:txBody>
      </p:sp>
      <p:sp>
        <p:nvSpPr>
          <p:cNvPr id="39960" name="Text Box 63"/>
          <p:cNvSpPr txBox="1">
            <a:spLocks noChangeArrowheads="1"/>
          </p:cNvSpPr>
          <p:nvPr/>
        </p:nvSpPr>
        <p:spPr bwMode="auto">
          <a:xfrm>
            <a:off x="33528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3</a:t>
            </a:r>
          </a:p>
        </p:txBody>
      </p:sp>
      <p:sp>
        <p:nvSpPr>
          <p:cNvPr id="39961" name="Text Box 64"/>
          <p:cNvSpPr txBox="1">
            <a:spLocks noChangeArrowheads="1"/>
          </p:cNvSpPr>
          <p:nvPr/>
        </p:nvSpPr>
        <p:spPr bwMode="auto">
          <a:xfrm>
            <a:off x="41910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4</a:t>
            </a:r>
          </a:p>
        </p:txBody>
      </p:sp>
      <p:sp>
        <p:nvSpPr>
          <p:cNvPr id="39962" name="Text Box 65"/>
          <p:cNvSpPr txBox="1">
            <a:spLocks noChangeArrowheads="1"/>
          </p:cNvSpPr>
          <p:nvPr/>
        </p:nvSpPr>
        <p:spPr bwMode="auto">
          <a:xfrm>
            <a:off x="50292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400" b="0">
                <a:latin typeface="Times New Roman" charset="0"/>
                <a:ea typeface="SimSun" charset="0"/>
                <a:cs typeface="SimSun" charset="0"/>
              </a:rPr>
              <a:t>5</a:t>
            </a:r>
          </a:p>
        </p:txBody>
      </p:sp>
      <p:sp>
        <p:nvSpPr>
          <p:cNvPr id="39963" name="Rectangle 66"/>
          <p:cNvSpPr>
            <a:spLocks noChangeArrowheads="1"/>
          </p:cNvSpPr>
          <p:nvPr/>
        </p:nvSpPr>
        <p:spPr bwMode="auto">
          <a:xfrm>
            <a:off x="7239000" y="533400"/>
            <a:ext cx="16764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zh-CN" altLang="en-US">
              <a:ea typeface="SimSun" charset="0"/>
              <a:cs typeface="SimSun" charset="0"/>
            </a:endParaRPr>
          </a:p>
        </p:txBody>
      </p:sp>
      <p:sp>
        <p:nvSpPr>
          <p:cNvPr id="39964" name="Rectangle 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0-1 Knapsack Problem</a:t>
            </a:r>
            <a:endParaRPr lang="en-US" altLang="zh-CN" dirty="0">
              <a:latin typeface="Times New Roman" charset="0"/>
              <a:ea typeface="SimSun" charset="0"/>
              <a:cs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9" grpId="0" animBg="1"/>
      <p:bldP spid="20486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0-1 Knapsack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charset="0"/>
                <a:ea typeface="SimSun" charset="0"/>
                <a:cs typeface="SimSun" charset="0"/>
              </a:rPr>
              <a:t>This algorithm only finds the </a:t>
            </a:r>
            <a:r>
              <a:rPr lang="en-US" altLang="zh-CN" dirty="0" smtClean="0">
                <a:latin typeface="Times New Roman" charset="0"/>
                <a:ea typeface="SimSun" charset="0"/>
                <a:cs typeface="SimSun" charset="0"/>
              </a:rPr>
              <a:t>maximum </a:t>
            </a:r>
            <a:r>
              <a:rPr lang="en-US" altLang="zh-CN" dirty="0">
                <a:latin typeface="Times New Roman" charset="0"/>
                <a:ea typeface="SimSun" charset="0"/>
                <a:cs typeface="SimSun" charset="0"/>
              </a:rPr>
              <a:t>possible value that can be carried in the knapsack</a:t>
            </a:r>
          </a:p>
          <a:p>
            <a:pPr lvl="1"/>
            <a:r>
              <a:rPr lang="en-US" altLang="zh-CN" dirty="0">
                <a:latin typeface="Times New Roman" charset="0"/>
                <a:ea typeface="SimSun" charset="0"/>
                <a:cs typeface="SimSun" charset="0"/>
              </a:rPr>
              <a:t>i.e., the value in V[</a:t>
            </a:r>
            <a:r>
              <a:rPr lang="en-US" altLang="zh-CN" dirty="0" err="1">
                <a:latin typeface="Times New Roman" charset="0"/>
                <a:ea typeface="SimSun" charset="0"/>
                <a:cs typeface="SimSun" charset="0"/>
              </a:rPr>
              <a:t>n,W</a:t>
            </a:r>
            <a:r>
              <a:rPr lang="en-US" altLang="zh-CN" dirty="0">
                <a:latin typeface="Times New Roman" charset="0"/>
                <a:ea typeface="SimSun" charset="0"/>
                <a:cs typeface="SimSun" charset="0"/>
              </a:rPr>
              <a:t>]</a:t>
            </a:r>
          </a:p>
          <a:p>
            <a:r>
              <a:rPr lang="en-US" altLang="zh-CN" dirty="0">
                <a:latin typeface="Times New Roman" charset="0"/>
                <a:ea typeface="SimSun" charset="0"/>
                <a:cs typeface="SimSun" charset="0"/>
              </a:rPr>
              <a:t>To know the items that make this maximum value, an addition to this algorithm is </a:t>
            </a:r>
            <a:r>
              <a:rPr lang="en-US" altLang="zh-CN" dirty="0" smtClean="0">
                <a:latin typeface="Times New Roman" charset="0"/>
                <a:ea typeface="SimSun" charset="0"/>
                <a:cs typeface="SimSun" charset="0"/>
              </a:rPr>
              <a:t>necessary</a:t>
            </a:r>
            <a:endParaRPr lang="en-US" altLang="zh-CN" dirty="0"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8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0-1 Knapsack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Question: </a:t>
            </a:r>
            <a:r>
              <a:rPr lang="en-US" dirty="0"/>
              <a:t>How do we use the values </a:t>
            </a:r>
            <a:r>
              <a:rPr lang="en-US" i="1" dirty="0" smtClean="0"/>
              <a:t>keep{</a:t>
            </a:r>
            <a:r>
              <a:rPr lang="en-US" i="1" dirty="0" err="1"/>
              <a:t>i</a:t>
            </a:r>
            <a:r>
              <a:rPr lang="en-US" i="1" dirty="0" err="1" smtClean="0"/>
              <a:t>,w</a:t>
            </a:r>
            <a:r>
              <a:rPr lang="en-US" i="1" dirty="0" smtClean="0"/>
              <a:t>}</a:t>
            </a:r>
            <a:r>
              <a:rPr lang="en-US" dirty="0" smtClean="0"/>
              <a:t> to determine </a:t>
            </a:r>
            <a:r>
              <a:rPr lang="en-US" dirty="0"/>
              <a:t>the subset </a:t>
            </a:r>
            <a:r>
              <a:rPr lang="en-US" i="1" dirty="0" smtClean="0"/>
              <a:t>T</a:t>
            </a:r>
            <a:r>
              <a:rPr lang="en-US" dirty="0" smtClean="0"/>
              <a:t> of items having the maximum computing </a:t>
            </a:r>
            <a:r>
              <a:rPr lang="en-US" dirty="0"/>
              <a:t>time? </a:t>
            </a:r>
            <a:endParaRPr lang="en-US" dirty="0" smtClean="0"/>
          </a:p>
          <a:p>
            <a:pPr lvl="1"/>
            <a:r>
              <a:rPr lang="en-US" dirty="0"/>
              <a:t>If </a:t>
            </a:r>
            <a:r>
              <a:rPr lang="en-US" i="1" dirty="0"/>
              <a:t>keep</a:t>
            </a:r>
            <a:r>
              <a:rPr lang="en-US" i="1" dirty="0" smtClean="0"/>
              <a:t>[</a:t>
            </a:r>
            <a:r>
              <a:rPr lang="en-US" i="1" dirty="0" err="1" smtClean="0"/>
              <a:t>n,W</a:t>
            </a:r>
            <a:r>
              <a:rPr lang="en-US" i="1" dirty="0" smtClean="0"/>
              <a:t>]</a:t>
            </a:r>
            <a:r>
              <a:rPr lang="en-US" dirty="0" smtClean="0"/>
              <a:t> </a:t>
            </a:r>
            <a:r>
              <a:rPr lang="en-US" dirty="0"/>
              <a:t>is 1, then </a:t>
            </a:r>
            <a:r>
              <a:rPr lang="en-US" i="1" dirty="0" smtClean="0"/>
              <a:t>n</a:t>
            </a:r>
            <a:r>
              <a:rPr lang="en-US" dirty="0" smtClean="0"/>
              <a:t> belongs to </a:t>
            </a:r>
            <a:r>
              <a:rPr lang="en-US" i="1" dirty="0" smtClean="0"/>
              <a:t>T</a:t>
            </a:r>
            <a:r>
              <a:rPr lang="en-US" dirty="0" smtClean="0"/>
              <a:t>. We can now repeat this </a:t>
            </a:r>
            <a:r>
              <a:rPr lang="en-US" dirty="0"/>
              <a:t>argument for </a:t>
            </a:r>
            <a:r>
              <a:rPr lang="en-US" i="1" dirty="0"/>
              <a:t>keep</a:t>
            </a:r>
            <a:r>
              <a:rPr lang="en-US" i="1" dirty="0" smtClean="0"/>
              <a:t>[n-1,W-w</a:t>
            </a:r>
            <a:r>
              <a:rPr lang="en-US" i="1" baseline="-25000" dirty="0" smtClean="0"/>
              <a:t>n</a:t>
            </a:r>
            <a:r>
              <a:rPr lang="en-US" i="1" dirty="0" smtClean="0"/>
              <a:t>]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/>
              <a:t>keep</a:t>
            </a:r>
            <a:r>
              <a:rPr lang="en-US" i="1" dirty="0" smtClean="0"/>
              <a:t>[</a:t>
            </a:r>
            <a:r>
              <a:rPr lang="en-US" i="1" dirty="0" err="1" smtClean="0"/>
              <a:t>n,W</a:t>
            </a:r>
            <a:r>
              <a:rPr lang="en-US" i="1" dirty="0" smtClean="0"/>
              <a:t>]</a:t>
            </a:r>
            <a:r>
              <a:rPr lang="en-US" dirty="0" smtClean="0"/>
              <a:t> </a:t>
            </a:r>
            <a:r>
              <a:rPr lang="en-US" dirty="0"/>
              <a:t>is 0, </a:t>
            </a:r>
            <a:r>
              <a:rPr lang="en-US" dirty="0" smtClean="0"/>
              <a:t>then </a:t>
            </a:r>
            <a:r>
              <a:rPr lang="en-US" i="1" dirty="0" smtClean="0"/>
              <a:t>n</a:t>
            </a:r>
            <a:r>
              <a:rPr lang="en-US" dirty="0" smtClean="0"/>
              <a:t> does not belong to </a:t>
            </a:r>
            <a:r>
              <a:rPr lang="en-US" i="1" dirty="0" smtClean="0"/>
              <a:t>T</a:t>
            </a:r>
            <a:r>
              <a:rPr lang="en-US" dirty="0" smtClean="0"/>
              <a:t> and we can repeat the argument </a:t>
            </a:r>
            <a:r>
              <a:rPr lang="en-US" dirty="0"/>
              <a:t>for </a:t>
            </a:r>
            <a:r>
              <a:rPr lang="en-US" i="1" dirty="0"/>
              <a:t>keep</a:t>
            </a:r>
            <a:r>
              <a:rPr lang="en-US" i="1" dirty="0" smtClean="0"/>
              <a:t>[n-1,</a:t>
            </a:r>
            <a:r>
              <a:rPr lang="en-US" i="1" dirty="0" smtClean="0"/>
              <a:t>W]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Now, the final algorithm becomes as follows: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51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0-1 Knapsack Problem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30504" r="-30504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39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Fractional Knapsack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have n objects and a </a:t>
            </a:r>
            <a:r>
              <a:rPr lang="en-US" dirty="0" smtClean="0"/>
              <a:t>knapsack. The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</a:t>
            </a:r>
            <a:r>
              <a:rPr lang="en-US" dirty="0"/>
              <a:t>object has positive weight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and positive unit value </a:t>
            </a:r>
            <a:r>
              <a:rPr lang="en-US" dirty="0" smtClean="0"/>
              <a:t>v</a:t>
            </a:r>
            <a:r>
              <a:rPr lang="en-US" baseline="-25000" dirty="0" smtClean="0"/>
              <a:t>i</a:t>
            </a:r>
            <a:r>
              <a:rPr lang="en-US" dirty="0" smtClean="0"/>
              <a:t>. The </a:t>
            </a:r>
            <a:r>
              <a:rPr lang="en-US" dirty="0"/>
              <a:t>knapsack capacity is </a:t>
            </a:r>
            <a:r>
              <a:rPr lang="en-US" dirty="0" smtClean="0"/>
              <a:t>C.</a:t>
            </a:r>
          </a:p>
          <a:p>
            <a:r>
              <a:rPr lang="en-US" dirty="0" smtClean="0"/>
              <a:t>We </a:t>
            </a:r>
            <a:r>
              <a:rPr lang="en-US" dirty="0"/>
              <a:t>wish to select a set of proportions of objects to put in the knapsack so that the total values is maximum and without breaking the knapsack.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1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Fractional Knapsack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Greedy-fractional-knapsack (</a:t>
            </a:r>
            <a:r>
              <a:rPr lang="en-US" sz="2000" b="1" i="1" dirty="0"/>
              <a:t>w, v, W</a:t>
            </a:r>
            <a:r>
              <a:rPr lang="en-US" sz="2000" b="1" dirty="0"/>
              <a:t>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FOR</a:t>
            </a:r>
            <a:r>
              <a:rPr lang="en-US" sz="2000" i="1" dirty="0"/>
              <a:t> </a:t>
            </a:r>
            <a:r>
              <a:rPr lang="en-US" sz="2000" i="1" dirty="0" err="1"/>
              <a:t>i</a:t>
            </a:r>
            <a:r>
              <a:rPr lang="en-US" sz="2000" i="1" dirty="0"/>
              <a:t> </a:t>
            </a:r>
            <a:r>
              <a:rPr lang="en-US" sz="2000" dirty="0"/>
              <a:t>=1 to </a:t>
            </a:r>
            <a:r>
              <a:rPr lang="en-US" sz="2000" i="1" dirty="0"/>
              <a:t>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   do </a:t>
            </a:r>
            <a:r>
              <a:rPr lang="en-US" sz="2000" i="1" dirty="0"/>
              <a:t>x</a:t>
            </a:r>
            <a:r>
              <a:rPr lang="en-US" sz="2000" dirty="0"/>
              <a:t>[</a:t>
            </a:r>
            <a:r>
              <a:rPr lang="en-US" sz="2000" i="1" dirty="0" err="1"/>
              <a:t>i</a:t>
            </a:r>
            <a:r>
              <a:rPr lang="en-US" sz="2000" dirty="0"/>
              <a:t>] =0</a:t>
            </a:r>
            <a:br>
              <a:rPr lang="en-US" sz="2000" dirty="0"/>
            </a:br>
            <a:r>
              <a:rPr lang="en-US" sz="2000" dirty="0"/>
              <a:t>weight = 0</a:t>
            </a:r>
            <a:br>
              <a:rPr lang="en-US" sz="2000" dirty="0"/>
            </a:br>
            <a:r>
              <a:rPr lang="en-US" sz="2000" dirty="0"/>
              <a:t>while weight &lt; </a:t>
            </a:r>
            <a:r>
              <a:rPr lang="en-US" sz="2000" i="1" dirty="0"/>
              <a:t>W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   do</a:t>
            </a:r>
            <a:r>
              <a:rPr lang="en-US" sz="2000" i="1" dirty="0"/>
              <a:t> </a:t>
            </a:r>
            <a:r>
              <a:rPr lang="en-US" sz="2000" i="1" dirty="0" err="1"/>
              <a:t>i</a:t>
            </a:r>
            <a:r>
              <a:rPr lang="en-US" sz="2000" dirty="0"/>
              <a:t> = best remaining item</a:t>
            </a:r>
            <a:br>
              <a:rPr lang="en-US" sz="2000" dirty="0"/>
            </a:br>
            <a:r>
              <a:rPr lang="en-US" sz="2000" dirty="0"/>
              <a:t>        IF weight + </a:t>
            </a:r>
            <a:r>
              <a:rPr lang="en-US" sz="2000" i="1" dirty="0"/>
              <a:t>w</a:t>
            </a:r>
            <a:r>
              <a:rPr lang="en-US" sz="2000" dirty="0"/>
              <a:t>[</a:t>
            </a:r>
            <a:r>
              <a:rPr lang="en-US" sz="2000" i="1" dirty="0" err="1"/>
              <a:t>i</a:t>
            </a:r>
            <a:r>
              <a:rPr lang="en-US" sz="2000" dirty="0"/>
              <a:t>] ≤ </a:t>
            </a:r>
            <a:r>
              <a:rPr lang="en-US" sz="2000" i="1" dirty="0"/>
              <a:t>W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           then </a:t>
            </a:r>
            <a:r>
              <a:rPr lang="en-US" sz="2000" i="1" dirty="0"/>
              <a:t>x</a:t>
            </a:r>
            <a:r>
              <a:rPr lang="en-US" sz="2000" dirty="0"/>
              <a:t>[</a:t>
            </a:r>
            <a:r>
              <a:rPr lang="en-US" sz="2000" i="1" dirty="0" err="1"/>
              <a:t>i</a:t>
            </a:r>
            <a:r>
              <a:rPr lang="en-US" sz="2000" dirty="0"/>
              <a:t>] = 1</a:t>
            </a:r>
            <a:br>
              <a:rPr lang="en-US" sz="2000" dirty="0"/>
            </a:br>
            <a:r>
              <a:rPr lang="en-US" sz="2000" dirty="0"/>
              <a:t>                weight = weight + </a:t>
            </a:r>
            <a:r>
              <a:rPr lang="en-US" sz="2000" i="1" dirty="0"/>
              <a:t>w</a:t>
            </a:r>
            <a:r>
              <a:rPr lang="en-US" sz="2000" dirty="0"/>
              <a:t>[</a:t>
            </a:r>
            <a:r>
              <a:rPr lang="en-US" sz="2000" i="1" dirty="0" err="1"/>
              <a:t>i</a:t>
            </a:r>
            <a:r>
              <a:rPr lang="en-US" sz="2000" dirty="0"/>
              <a:t>]</a:t>
            </a:r>
            <a:br>
              <a:rPr lang="en-US" sz="2000" dirty="0"/>
            </a:br>
            <a:r>
              <a:rPr lang="en-US" sz="2000" dirty="0"/>
              <a:t>            else</a:t>
            </a:r>
            <a:br>
              <a:rPr lang="en-US" sz="2000" dirty="0"/>
            </a:br>
            <a:r>
              <a:rPr lang="en-US" sz="2000" i="1" dirty="0"/>
              <a:t>                x</a:t>
            </a:r>
            <a:r>
              <a:rPr lang="en-US" sz="2000" dirty="0"/>
              <a:t>[</a:t>
            </a:r>
            <a:r>
              <a:rPr lang="en-US" sz="2000" i="1" dirty="0" err="1"/>
              <a:t>i</a:t>
            </a:r>
            <a:r>
              <a:rPr lang="en-US" sz="2000" dirty="0"/>
              <a:t>] = </a:t>
            </a:r>
            <a:r>
              <a:rPr lang="en-US" sz="2000" dirty="0" smtClean="0"/>
              <a:t>(</a:t>
            </a:r>
            <a:r>
              <a:rPr lang="en-US" sz="2000" i="1" dirty="0"/>
              <a:t>W</a:t>
            </a:r>
            <a:r>
              <a:rPr lang="en-US" sz="2000" dirty="0" smtClean="0"/>
              <a:t> </a:t>
            </a:r>
            <a:r>
              <a:rPr lang="en-US" sz="2000" dirty="0"/>
              <a:t>- weight) /</a:t>
            </a:r>
            <a:r>
              <a:rPr lang="en-US" sz="2000" i="1" dirty="0"/>
              <a:t> w</a:t>
            </a:r>
            <a:r>
              <a:rPr lang="en-US" sz="2000" dirty="0"/>
              <a:t>[</a:t>
            </a:r>
            <a:r>
              <a:rPr lang="en-US" sz="2000" i="1" dirty="0" err="1"/>
              <a:t>i</a:t>
            </a:r>
            <a:r>
              <a:rPr lang="en-US" sz="2000" dirty="0"/>
              <a:t>]</a:t>
            </a:r>
            <a:br>
              <a:rPr lang="en-US" sz="2000" dirty="0"/>
            </a:br>
            <a:r>
              <a:rPr lang="en-US" sz="2000" dirty="0"/>
              <a:t>                weight = </a:t>
            </a:r>
            <a:r>
              <a:rPr lang="en-US" sz="2000" i="1" dirty="0"/>
              <a:t>W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return </a:t>
            </a:r>
            <a:r>
              <a:rPr lang="en-US" sz="2000" i="1" dirty="0" smtClean="0"/>
              <a:t>x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6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Fractional Knapsack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latin typeface="Consolas"/>
                <a:cs typeface="Consolas"/>
              </a:rPr>
              <a:t>Example</a:t>
            </a:r>
            <a:r>
              <a:rPr lang="en-US" sz="2000" dirty="0" smtClean="0">
                <a:latin typeface="Consolas"/>
                <a:cs typeface="Consolas"/>
              </a:rPr>
              <a:t>:</a:t>
            </a: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 smtClean="0">
              <a:latin typeface="Consolas"/>
              <a:cs typeface="Consolas"/>
            </a:endParaRPr>
          </a:p>
          <a:p>
            <a:r>
              <a:rPr lang="en-US" sz="2000" dirty="0" smtClean="0"/>
              <a:t>Select </a:t>
            </a:r>
            <a:r>
              <a:rPr lang="en-US" sz="2000" dirty="0"/>
              <a:t>always the most valuable object </a:t>
            </a:r>
          </a:p>
          <a:p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endParaRPr lang="en-US" sz="2000" dirty="0">
              <a:latin typeface="Consolas"/>
              <a:cs typeface="Consolas"/>
            </a:endParaRPr>
          </a:p>
          <a:p>
            <a:pPr lvl="1"/>
            <a:r>
              <a:rPr lang="en-US" sz="2000" dirty="0" smtClean="0"/>
              <a:t>Total </a:t>
            </a:r>
            <a:r>
              <a:rPr lang="en-US" sz="2000" dirty="0"/>
              <a:t>selected weight 100 and total value 146. </a:t>
            </a:r>
          </a:p>
          <a:p>
            <a:r>
              <a:rPr lang="en-US" sz="2000" dirty="0"/>
              <a:t>Select always the lighter object </a:t>
            </a:r>
          </a:p>
          <a:p>
            <a:pPr lvl="1"/>
            <a:endParaRPr lang="en-US" sz="2000" dirty="0" smtClean="0">
              <a:latin typeface="Consolas"/>
              <a:cs typeface="Consolas"/>
            </a:endParaRPr>
          </a:p>
          <a:p>
            <a:pPr lvl="1"/>
            <a:endParaRPr lang="en-US" sz="2000" dirty="0">
              <a:latin typeface="Consolas"/>
              <a:cs typeface="Consolas"/>
            </a:endParaRPr>
          </a:p>
          <a:p>
            <a:pPr lvl="1"/>
            <a:r>
              <a:rPr lang="en-US" sz="2000" dirty="0"/>
              <a:t>Total selected weight 100 and total value 156.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018" y="1447800"/>
            <a:ext cx="2865964" cy="1258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588" y="3149702"/>
            <a:ext cx="2536825" cy="7364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872" y="4495800"/>
            <a:ext cx="2558256" cy="79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01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Edit </a:t>
            </a:r>
            <a:r>
              <a:rPr lang="en-US" b="1" dirty="0" smtClean="0"/>
              <a:t>Distance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5646" r="-5646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9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Fractional Knapsack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Select always the object with highest ratio value/weight 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Total selected weight 100 and total value 164. 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450" y="3962400"/>
            <a:ext cx="3721100" cy="1301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550" y="2057400"/>
            <a:ext cx="2882900" cy="123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7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Fractional Knapsack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greedy algorithm that always selects the most valuable object does not always find an optimal solution to the Fractional Knapsack problem. </a:t>
            </a:r>
          </a:p>
          <a:p>
            <a:r>
              <a:rPr lang="en-US" sz="2400" dirty="0"/>
              <a:t>The greedy algorithm that always selects the lighter object does not always find an optimal solution to the Fractional Knapsack problem. </a:t>
            </a:r>
          </a:p>
          <a:p>
            <a:r>
              <a:rPr lang="en-US" sz="2400" dirty="0"/>
              <a:t>The greedy algorithm that always selects the object with better ratio value/weight always finds an optimal solution to the Fractional Knapsack problem.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31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Edit </a:t>
            </a:r>
            <a:r>
              <a:rPr lang="en-US" b="1" dirty="0" smtClean="0"/>
              <a:t>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Problem:</a:t>
            </a:r>
            <a:r>
              <a:rPr lang="en-US" dirty="0"/>
              <a:t> Given two strings of size m, n and set of operations </a:t>
            </a:r>
            <a:r>
              <a:rPr lang="en-US" dirty="0" smtClean="0"/>
              <a:t>substitution (S), </a:t>
            </a:r>
            <a:r>
              <a:rPr lang="en-US" dirty="0"/>
              <a:t>insert (I) and delete (D) all at equal cost. Find minimum number of edits (operations) required to convert one string into another.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6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Minimum Edit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minimum edit distance between two strings is the minimum number of edit operations (insert, delete, substitution) needed to transform one string into another.</a:t>
            </a:r>
          </a:p>
          <a:p>
            <a:r>
              <a:rPr lang="en-US" sz="1800" dirty="0" smtClean="0"/>
              <a:t>For example the gap between “intention” and “execution” is 5 operations, which can be represented in three ways as follows: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4" descr="f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0300" y="3200400"/>
            <a:ext cx="4343400" cy="3014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535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Minimum Edit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dirty="0" smtClean="0"/>
              <a:t>Applications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could be used for multi-typo correction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used in Machine Translation Evaluation (</a:t>
            </a:r>
            <a:r>
              <a:rPr lang="en-US" sz="1800" dirty="0" err="1"/>
              <a:t>MTEval</a:t>
            </a:r>
            <a:r>
              <a:rPr lang="en-US" sz="1800" dirty="0" smtClean="0"/>
              <a:t>)</a:t>
            </a:r>
          </a:p>
          <a:p>
            <a:r>
              <a:rPr lang="en-US" sz="1800" b="1" dirty="0"/>
              <a:t>Cost and Weight models</a:t>
            </a:r>
          </a:p>
          <a:p>
            <a:pPr lvl="1"/>
            <a:r>
              <a:rPr lang="en-US" sz="1800" b="1" dirty="0" err="1"/>
              <a:t>Levenshtein</a:t>
            </a:r>
            <a:r>
              <a:rPr lang="en-US" sz="1800" b="1" dirty="0"/>
              <a:t> (Cost)</a:t>
            </a:r>
            <a:endParaRPr lang="en-US" sz="1800" dirty="0"/>
          </a:p>
          <a:p>
            <a:pPr lvl="2"/>
            <a:r>
              <a:rPr lang="en-US" sz="1800" dirty="0"/>
              <a:t>insertion, deletion and substitution all have unit cost</a:t>
            </a:r>
          </a:p>
          <a:p>
            <a:pPr lvl="1"/>
            <a:r>
              <a:rPr lang="en-US" sz="1800" b="1" dirty="0" err="1"/>
              <a:t>Levenshtein</a:t>
            </a:r>
            <a:r>
              <a:rPr lang="en-US" sz="1800" dirty="0"/>
              <a:t> (alternate) </a:t>
            </a:r>
            <a:r>
              <a:rPr lang="en-US" sz="1800" b="1" dirty="0"/>
              <a:t>(Cost)</a:t>
            </a:r>
          </a:p>
          <a:p>
            <a:pPr lvl="2"/>
            <a:r>
              <a:rPr lang="en-US" sz="1800" dirty="0"/>
              <a:t>insertion, deletion have unit cost</a:t>
            </a:r>
          </a:p>
          <a:p>
            <a:pPr lvl="2"/>
            <a:r>
              <a:rPr lang="en-US" sz="1800" dirty="0"/>
              <a:t>substitution is twice as expensive</a:t>
            </a:r>
          </a:p>
          <a:p>
            <a:pPr lvl="2"/>
            <a:r>
              <a:rPr lang="en-US" sz="1800" i="1" dirty="0"/>
              <a:t>substitution = one insert followed by one delete</a:t>
            </a:r>
            <a:endParaRPr lang="en-US" sz="1800" dirty="0"/>
          </a:p>
          <a:p>
            <a:pPr lvl="1"/>
            <a:r>
              <a:rPr lang="en-US" sz="1800" b="1" dirty="0"/>
              <a:t>Typewriter (Weight)</a:t>
            </a:r>
          </a:p>
          <a:p>
            <a:pPr lvl="2"/>
            <a:r>
              <a:rPr lang="en-US" sz="1800" dirty="0"/>
              <a:t>insertion, deletion and substitution all have unit cost</a:t>
            </a:r>
          </a:p>
          <a:p>
            <a:pPr lvl="2"/>
            <a:r>
              <a:rPr lang="en-US" sz="1800" dirty="0"/>
              <a:t>modified by key </a:t>
            </a:r>
            <a:r>
              <a:rPr lang="en-US" sz="1800" dirty="0" smtClean="0"/>
              <a:t>proximity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5562600"/>
            <a:ext cx="2857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7781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Minimum Edit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Dynamic Programming</a:t>
            </a:r>
          </a:p>
          <a:p>
            <a:pPr lvl="1"/>
            <a:r>
              <a:rPr lang="en-US" sz="2400" dirty="0"/>
              <a:t>divide-and-conquer</a:t>
            </a:r>
          </a:p>
          <a:p>
            <a:pPr lvl="2"/>
            <a:r>
              <a:rPr lang="en-US" sz="2000" dirty="0"/>
              <a:t>to solve a problem we divide it into sub-problems</a:t>
            </a:r>
          </a:p>
          <a:p>
            <a:pPr lvl="1"/>
            <a:r>
              <a:rPr lang="en-US" sz="2400" dirty="0"/>
              <a:t>sub-problems may be repeated</a:t>
            </a:r>
          </a:p>
          <a:p>
            <a:pPr lvl="2"/>
            <a:r>
              <a:rPr lang="en-US" sz="2000" dirty="0"/>
              <a:t>don’t want to re-solve a sub-problem the 2nd time around</a:t>
            </a:r>
          </a:p>
          <a:p>
            <a:pPr lvl="1"/>
            <a:r>
              <a:rPr lang="en-US" sz="2400" dirty="0"/>
              <a:t>idea: put solutions to sub-problems in a table</a:t>
            </a:r>
          </a:p>
          <a:p>
            <a:pPr lvl="2"/>
            <a:r>
              <a:rPr lang="en-US" sz="2000" dirty="0"/>
              <a:t>and just look up the solution 2nd time around, thereby saving time</a:t>
            </a:r>
          </a:p>
          <a:p>
            <a:pPr lvl="2"/>
            <a:r>
              <a:rPr lang="en-US" sz="2000" b="1" i="1" dirty="0" err="1" smtClean="0"/>
              <a:t>memoization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76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Minimum Edit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876800" cy="4449763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Levenshtein</a:t>
            </a:r>
            <a:r>
              <a:rPr lang="en-US" sz="2400" b="1" dirty="0" smtClean="0"/>
              <a:t> (1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Version)</a:t>
            </a:r>
            <a:endParaRPr lang="en-US" sz="2400" dirty="0" smtClean="0"/>
          </a:p>
          <a:p>
            <a:r>
              <a:rPr lang="en-US" sz="2400" dirty="0" smtClean="0"/>
              <a:t>D(</a:t>
            </a:r>
            <a:r>
              <a:rPr lang="en-US" sz="2400" dirty="0" err="1" smtClean="0"/>
              <a:t>i,j</a:t>
            </a:r>
            <a:r>
              <a:rPr lang="en-US" sz="2400" dirty="0" smtClean="0"/>
              <a:t>) = score of </a:t>
            </a:r>
            <a:r>
              <a:rPr lang="en-US" sz="2400" b="1" dirty="0" smtClean="0"/>
              <a:t>best </a:t>
            </a:r>
            <a:r>
              <a:rPr lang="en-US" sz="2400" dirty="0" smtClean="0"/>
              <a:t>alignment from </a:t>
            </a:r>
            <a:r>
              <a:rPr lang="en-US" sz="2400" i="1" dirty="0" smtClean="0"/>
              <a:t>s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..s</a:t>
            </a:r>
            <a:r>
              <a:rPr lang="en-US" sz="2400" i="1" baseline="-25000" dirty="0" smtClean="0"/>
              <a:t>i</a:t>
            </a:r>
            <a:r>
              <a:rPr lang="en-US" sz="2400" i="1" dirty="0" smtClean="0"/>
              <a:t> </a:t>
            </a:r>
            <a:r>
              <a:rPr lang="en-US" sz="2400" dirty="0" smtClean="0"/>
              <a:t>to </a:t>
            </a:r>
            <a:r>
              <a:rPr lang="en-US" sz="2400" i="1" dirty="0" smtClean="0"/>
              <a:t>t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..t</a:t>
            </a:r>
            <a:r>
              <a:rPr lang="en-US" sz="2400" i="1" baseline="-25000" dirty="0" smtClean="0"/>
              <a:t>j</a:t>
            </a:r>
            <a:r>
              <a:rPr lang="en-US" sz="2400" i="1" dirty="0" smtClean="0"/>
              <a:t> </a:t>
            </a:r>
            <a:endParaRPr lang="en-US" sz="24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</a:t>
            </a:r>
            <a:r>
              <a:rPr lang="hu-HU" dirty="0" smtClean="0"/>
              <a:t>in=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950" y="1762304"/>
            <a:ext cx="2889250" cy="24645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2294" y="53412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67400" y="1905000"/>
            <a:ext cx="0" cy="2133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38800" y="2819400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i</a:t>
            </a:r>
            <a:endParaRPr lang="en-US" i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1676400"/>
            <a:ext cx="2514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15200" y="1219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j</a:t>
            </a:r>
            <a:endParaRPr lang="en-US" i="1" dirty="0"/>
          </a:p>
        </p:txBody>
      </p:sp>
      <p:sp>
        <p:nvSpPr>
          <p:cNvPr id="16" name="Double Brace 15"/>
          <p:cNvSpPr/>
          <p:nvPr/>
        </p:nvSpPr>
        <p:spPr>
          <a:xfrm>
            <a:off x="1828800" y="3352800"/>
            <a:ext cx="3886200" cy="2209800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D</a:t>
            </a:r>
            <a:r>
              <a:rPr lang="hu-HU" sz="2000" dirty="0"/>
              <a:t>(i-1,j-1)+d(si,tj)</a:t>
            </a:r>
            <a:r>
              <a:rPr lang="hu-HU" sz="2000" i="1" dirty="0"/>
              <a:t> //</a:t>
            </a:r>
            <a:r>
              <a:rPr lang="hu-HU" sz="2000" i="1" dirty="0" smtClean="0"/>
              <a:t>substitute</a:t>
            </a:r>
            <a:r>
              <a:rPr lang="hu-HU" sz="2000" dirty="0" smtClean="0"/>
              <a:t> </a:t>
            </a:r>
          </a:p>
          <a:p>
            <a:pPr algn="ctr"/>
            <a:r>
              <a:rPr lang="hu-HU" sz="2000" dirty="0" smtClean="0"/>
              <a:t>D</a:t>
            </a:r>
            <a:r>
              <a:rPr lang="hu-HU" sz="2000" dirty="0"/>
              <a:t>(i-1,j)+1</a:t>
            </a:r>
            <a:r>
              <a:rPr lang="hu-HU" sz="2000" i="1" dirty="0"/>
              <a:t> //</a:t>
            </a:r>
            <a:r>
              <a:rPr lang="hu-HU" sz="2000" i="1" dirty="0" smtClean="0"/>
              <a:t>insert</a:t>
            </a:r>
            <a:endParaRPr lang="hu-HU" sz="2000" dirty="0"/>
          </a:p>
          <a:p>
            <a:pPr algn="ctr"/>
            <a:r>
              <a:rPr lang="hu-HU" sz="2000" dirty="0" smtClean="0"/>
              <a:t>D</a:t>
            </a:r>
            <a:r>
              <a:rPr lang="hu-HU" sz="2000" dirty="0"/>
              <a:t>(i,j-1)+1</a:t>
            </a:r>
            <a:r>
              <a:rPr lang="hu-HU" sz="2000" i="1" dirty="0"/>
              <a:t>//</a:t>
            </a:r>
            <a:r>
              <a:rPr lang="hu-HU" sz="2000" i="1" dirty="0" smtClean="0"/>
              <a:t>delete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0442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bracePair">
            <a:avLst/>
          </a:prstGeom>
        </p:spPr>
        <p:txBody>
          <a:bodyPr>
            <a:normAutofit/>
          </a:bodyPr>
          <a:lstStyle/>
          <a:p>
            <a:r>
              <a:rPr lang="en-US" b="1" dirty="0" smtClean="0"/>
              <a:t>Minimum Edit Distance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72294" y="53412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Content Placeholder 3" descr="Picture 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6058" r="-16058"/>
          <a:stretch>
            <a:fillRect/>
          </a:stretch>
        </p:blipFill>
        <p:spPr>
          <a:xfrm>
            <a:off x="457200" y="1676400"/>
            <a:ext cx="8382000" cy="4449763"/>
          </a:xfrm>
          <a:prstGeom prst="bracePair">
            <a:avLst/>
          </a:prstGeom>
        </p:spPr>
      </p:pic>
    </p:spTree>
    <p:extLst>
      <p:ext uri="{BB962C8B-B14F-4D97-AF65-F5344CB8AC3E}">
        <p14:creationId xmlns:p14="http://schemas.microsoft.com/office/powerpoint/2010/main" val="3035593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5027</TotalTime>
  <Words>1627</Words>
  <Application>Microsoft Macintosh PowerPoint</Application>
  <PresentationFormat>On-screen Show (4:3)</PresentationFormat>
  <Paragraphs>307</Paragraphs>
  <Slides>31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Equation</vt:lpstr>
      <vt:lpstr>Advanced Analysis of Algorithms</vt:lpstr>
      <vt:lpstr>Edit Distance</vt:lpstr>
      <vt:lpstr>Edit Distance</vt:lpstr>
      <vt:lpstr>Edit Distance</vt:lpstr>
      <vt:lpstr>Minimum Edit Distance</vt:lpstr>
      <vt:lpstr>Minimum Edit Distance</vt:lpstr>
      <vt:lpstr>Minimum Edit Distance</vt:lpstr>
      <vt:lpstr>Minimum Edit Distance</vt:lpstr>
      <vt:lpstr>Minimum Edit Distance</vt:lpstr>
      <vt:lpstr>Minimum Edit Distance</vt:lpstr>
      <vt:lpstr>Minimum Edit Distance</vt:lpstr>
      <vt:lpstr>Knapsack Problem</vt:lpstr>
      <vt:lpstr>Knapsack Problem</vt:lpstr>
      <vt:lpstr>Knapsack Problem</vt:lpstr>
      <vt:lpstr>0-1 Knapsack Problem</vt:lpstr>
      <vt:lpstr>0-1 Knapsack Problem</vt:lpstr>
      <vt:lpstr>0-1 Knapsack Problem</vt:lpstr>
      <vt:lpstr>0-1 Knapsack Problem</vt:lpstr>
      <vt:lpstr>0-1 Knapsack Problem</vt:lpstr>
      <vt:lpstr>0-1 Knapsack Problem</vt:lpstr>
      <vt:lpstr>0-1 Knapsack Problem</vt:lpstr>
      <vt:lpstr>0-1 Knapsack Problem</vt:lpstr>
      <vt:lpstr>0-1 Knapsack Problem</vt:lpstr>
      <vt:lpstr>0-1 Knapsack Problem</vt:lpstr>
      <vt:lpstr>0-1 Knapsack Problem</vt:lpstr>
      <vt:lpstr>0-1 Knapsack Problem</vt:lpstr>
      <vt:lpstr>Fractional Knapsack Problem</vt:lpstr>
      <vt:lpstr>Fractional Knapsack Problem</vt:lpstr>
      <vt:lpstr>Fractional Knapsack Problem</vt:lpstr>
      <vt:lpstr>Fractional Knapsack Problem</vt:lpstr>
      <vt:lpstr>Fractional Knapsack Problem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Analysis of Algorithms</dc:title>
  <dc:creator>Genius Computers</dc:creator>
  <cp:lastModifiedBy>Dr .Qaisar Abbas</cp:lastModifiedBy>
  <cp:revision>543</cp:revision>
  <dcterms:created xsi:type="dcterms:W3CDTF">2006-08-16T00:00:00Z</dcterms:created>
  <dcterms:modified xsi:type="dcterms:W3CDTF">2015-02-06T10:11:59Z</dcterms:modified>
</cp:coreProperties>
</file>