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9" r:id="rId9"/>
    <p:sldId id="264" r:id="rId10"/>
    <p:sldId id="265" r:id="rId11"/>
    <p:sldId id="266" r:id="rId12"/>
    <p:sldId id="268"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680" y="-6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1FD28F-72A1-4D53-9CB4-CC1BB95C1D57}"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28AB1-7C65-42F4-BFC9-F5B3CA461AA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1FD28F-72A1-4D53-9CB4-CC1BB95C1D57}"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28AB1-7C65-42F4-BFC9-F5B3CA461AA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1FD28F-72A1-4D53-9CB4-CC1BB95C1D57}"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28AB1-7C65-42F4-BFC9-F5B3CA461AA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1FD28F-72A1-4D53-9CB4-CC1BB95C1D57}"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28AB1-7C65-42F4-BFC9-F5B3CA461AA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1FD28F-72A1-4D53-9CB4-CC1BB95C1D57}"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128AB1-7C65-42F4-BFC9-F5B3CA461AA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1FD28F-72A1-4D53-9CB4-CC1BB95C1D57}"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28AB1-7C65-42F4-BFC9-F5B3CA461AA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1FD28F-72A1-4D53-9CB4-CC1BB95C1D57}"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128AB1-7C65-42F4-BFC9-F5B3CA461AA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1FD28F-72A1-4D53-9CB4-CC1BB95C1D57}"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128AB1-7C65-42F4-BFC9-F5B3CA461AA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1FD28F-72A1-4D53-9CB4-CC1BB95C1D57}"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128AB1-7C65-42F4-BFC9-F5B3CA461AA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1FD28F-72A1-4D53-9CB4-CC1BB95C1D57}"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28AB1-7C65-42F4-BFC9-F5B3CA461AA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1FD28F-72A1-4D53-9CB4-CC1BB95C1D57}"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128AB1-7C65-42F4-BFC9-F5B3CA461AA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1FD28F-72A1-4D53-9CB4-CC1BB95C1D57}" type="datetimeFigureOut">
              <a:rPr lang="en-US" smtClean="0"/>
              <a:t>5/2/2020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128AB1-7C65-42F4-BFC9-F5B3CA461AA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Organizational behavior </a:t>
            </a:r>
            <a:endParaRPr lang="en-US" dirty="0"/>
          </a:p>
        </p:txBody>
      </p:sp>
      <p:sp>
        <p:nvSpPr>
          <p:cNvPr id="3" name="Subtitle 2"/>
          <p:cNvSpPr>
            <a:spLocks noGrp="1"/>
          </p:cNvSpPr>
          <p:nvPr>
            <p:ph type="subTitle" idx="1"/>
          </p:nvPr>
        </p:nvSpPr>
        <p:spPr/>
        <p:txBody>
          <a:bodyPr/>
          <a:lstStyle/>
          <a:p>
            <a:r>
              <a:rPr lang="en-US" dirty="0" smtClean="0"/>
              <a:t>Sofia </a:t>
            </a:r>
            <a:r>
              <a:rPr lang="en-US" dirty="0" err="1" smtClean="0"/>
              <a:t>khakwani</a:t>
            </a:r>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High achievers aren't gamblers; they dislike succeeding by chance. They are motivated by and prefer the challenge of working at a problem and accepting the personal responsibility for success or failure. An important point is that high achievers avoid what they perceive to be very easy or very difficult tasks.</a:t>
            </a:r>
            <a:r>
              <a:rPr lang="en-US" dirty="0"/>
              <a:t> Also, a high need to achieve doesn't necessarily lead to being a good manager, especially in large organizations.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dirty="0"/>
              <a:t/>
            </a:r>
            <a:br>
              <a:rPr lang="en-US" dirty="0"/>
            </a:br>
            <a:r>
              <a:rPr lang="en-US" b="1" dirty="0"/>
              <a:t>5.3.3. Cognitive Evaluation theory</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This theory suggests that there are actually two </a:t>
            </a:r>
          </a:p>
          <a:p>
            <a:pPr algn="just">
              <a:buNone/>
            </a:pPr>
            <a:r>
              <a:rPr lang="en-US" dirty="0"/>
              <a:t>motivation systems: intrinsic and extrinsic that </a:t>
            </a:r>
          </a:p>
          <a:p>
            <a:pPr algn="just">
              <a:buNone/>
            </a:pPr>
            <a:r>
              <a:rPr lang="en-US" dirty="0"/>
              <a:t>correspond to two kinds of motivators :</a:t>
            </a:r>
          </a:p>
          <a:p>
            <a:pPr lvl="0" algn="just">
              <a:buNone/>
            </a:pPr>
            <a:r>
              <a:rPr lang="en-US" b="1" dirty="0" smtClean="0"/>
              <a:t> </a:t>
            </a:r>
            <a:r>
              <a:rPr lang="en-US" b="1" dirty="0"/>
              <a:t>Intrinsic motivators</a:t>
            </a:r>
            <a:r>
              <a:rPr lang="en-US" dirty="0"/>
              <a:t>: Achievement, responsibility </a:t>
            </a:r>
          </a:p>
          <a:p>
            <a:pPr algn="just">
              <a:buNone/>
            </a:pPr>
            <a:r>
              <a:rPr lang="en-US" dirty="0"/>
              <a:t>and competence. Motivators that come from the </a:t>
            </a:r>
          </a:p>
          <a:p>
            <a:pPr algn="just">
              <a:buNone/>
            </a:pPr>
            <a:r>
              <a:rPr lang="en-US" dirty="0"/>
              <a:t>actual performance of the task or job -the </a:t>
            </a:r>
            <a:r>
              <a:rPr lang="en-US" dirty="0" smtClean="0"/>
              <a:t>intrinsic </a:t>
            </a:r>
            <a:r>
              <a:rPr lang="en-US" dirty="0"/>
              <a:t>interest of the work. </a:t>
            </a:r>
          </a:p>
          <a:p>
            <a:pPr lvl="0" algn="just">
              <a:buNone/>
            </a:pPr>
            <a:r>
              <a:rPr lang="en-US" b="1" dirty="0" smtClean="0"/>
              <a:t>Extrinsic </a:t>
            </a:r>
            <a:r>
              <a:rPr lang="en-US" b="1" dirty="0"/>
              <a:t>motivators:</a:t>
            </a:r>
            <a:r>
              <a:rPr lang="en-US" dirty="0"/>
              <a:t> pay, promotion, feedback, </a:t>
            </a:r>
          </a:p>
          <a:p>
            <a:pPr algn="just">
              <a:buNone/>
            </a:pPr>
            <a:r>
              <a:rPr lang="en-US" dirty="0"/>
              <a:t>working conditions , controlled by others. </a:t>
            </a:r>
          </a:p>
          <a:p>
            <a:pPr algn="just">
              <a:buNone/>
            </a:pPr>
            <a:r>
              <a:rPr lang="en-US" dirty="0" smtClean="0"/>
              <a:t> </a:t>
            </a:r>
            <a:endParaRPr lang="en-US" dirty="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Ahmad laptops\Desktop\images\cognative evaluation theory.jpg"/>
          <p:cNvPicPr>
            <a:picLocks noGrp="1" noChangeAspect="1" noChangeArrowheads="1"/>
          </p:cNvPicPr>
          <p:nvPr>
            <p:ph idx="1"/>
          </p:nvPr>
        </p:nvPicPr>
        <p:blipFill>
          <a:blip r:embed="rId2"/>
          <a:srcRect/>
          <a:stretch>
            <a:fillRect/>
          </a:stretch>
        </p:blipFill>
        <p:spPr bwMode="auto">
          <a:xfrm>
            <a:off x="857224" y="1428736"/>
            <a:ext cx="7143800" cy="4714908"/>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CET</a:t>
            </a:r>
            <a:r>
              <a:rPr lang="en-US" dirty="0" smtClean="0"/>
              <a:t> </a:t>
            </a:r>
            <a:r>
              <a:rPr lang="en-US" dirty="0"/>
              <a:t>is designed to explain </a:t>
            </a:r>
          </a:p>
          <a:p>
            <a:pPr>
              <a:buNone/>
            </a:pPr>
            <a:r>
              <a:rPr lang="en-US" dirty="0"/>
              <a:t>the effects of external consequences on internal </a:t>
            </a:r>
            <a:r>
              <a:rPr lang="en-US" dirty="0" smtClean="0"/>
              <a:t>motivation</a:t>
            </a:r>
            <a:r>
              <a:rPr lang="en-US" dirty="0"/>
              <a:t>. </a:t>
            </a:r>
            <a:endParaRPr lang="en-US" dirty="0" smtClean="0"/>
          </a:p>
          <a:p>
            <a:pPr>
              <a:buNone/>
            </a:pPr>
            <a:r>
              <a:rPr lang="en-US" dirty="0" smtClean="0"/>
              <a:t>CET </a:t>
            </a:r>
            <a:r>
              <a:rPr lang="en-US" dirty="0"/>
              <a:t>Theory states that when extrinsic rewards are </a:t>
            </a:r>
            <a:r>
              <a:rPr lang="en-US" dirty="0" smtClean="0"/>
              <a:t>used by organizations </a:t>
            </a:r>
            <a:r>
              <a:rPr lang="en-US" dirty="0"/>
              <a:t>as payoffs for superior </a:t>
            </a:r>
            <a:r>
              <a:rPr lang="en-US" dirty="0" smtClean="0"/>
              <a:t>performance</a:t>
            </a:r>
            <a:r>
              <a:rPr lang="en-US" dirty="0"/>
              <a:t>, the intrinsic rewards which are derived </a:t>
            </a:r>
            <a:r>
              <a:rPr lang="en-US" dirty="0" smtClean="0"/>
              <a:t>from individuals </a:t>
            </a:r>
            <a:r>
              <a:rPr lang="en-US" dirty="0"/>
              <a:t>doing what they like are reduced. </a:t>
            </a:r>
            <a:endParaRPr lang="en-US" dirty="0" smtClean="0"/>
          </a:p>
          <a:p>
            <a:pPr>
              <a:buNone/>
            </a:pPr>
            <a:r>
              <a:rPr lang="en-US" dirty="0" smtClean="0"/>
              <a:t>Allocating </a:t>
            </a:r>
            <a:r>
              <a:rPr lang="en-US" dirty="0"/>
              <a:t>extrinsic rewards for behavior that </a:t>
            </a:r>
            <a:r>
              <a:rPr lang="en-US" dirty="0" smtClean="0"/>
              <a:t>had </a:t>
            </a:r>
            <a:r>
              <a:rPr lang="en-US" dirty="0"/>
              <a:t>been previously intrinsically rewarded tends to decrease the overall level of motivation.  </a:t>
            </a:r>
            <a:endParaRPr lang="en-US" dirty="0" smtClean="0"/>
          </a:p>
          <a:p>
            <a:pPr>
              <a:buNone/>
            </a:pPr>
            <a:r>
              <a:rPr lang="en-US" dirty="0" smtClean="0"/>
              <a:t>I</a:t>
            </a:r>
            <a:r>
              <a:rPr lang="en-US" b="1" dirty="0" smtClean="0"/>
              <a:t>ntrinsically </a:t>
            </a:r>
            <a:r>
              <a:rPr lang="en-US" b="1" dirty="0"/>
              <a:t>motivated</a:t>
            </a:r>
            <a:r>
              <a:rPr lang="en-US" dirty="0"/>
              <a:t> individuals perform for their own achievement and satisfaction. If they come to believe that they are doing some job because of the pay or the working conditions or some other extrinsic reason, they begin to lose motivation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Ahmad laptops\Desktop\images\Two-Factor-Theory-1.png"/>
          <p:cNvPicPr>
            <a:picLocks noGrp="1" noChangeAspect="1" noChangeArrowheads="1"/>
          </p:cNvPicPr>
          <p:nvPr>
            <p:ph idx="1"/>
          </p:nvPr>
        </p:nvPicPr>
        <p:blipFill>
          <a:blip r:embed="rId2"/>
          <a:srcRect/>
          <a:stretch>
            <a:fillRect/>
          </a:stretch>
        </p:blipFill>
        <p:spPr bwMode="auto">
          <a:xfrm>
            <a:off x="785786" y="785794"/>
            <a:ext cx="7643865" cy="5340369"/>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Herzberg Two Factor Theory of Motivation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This </a:t>
            </a:r>
            <a:r>
              <a:rPr lang="en-US" dirty="0"/>
              <a:t>theory, also called the Motivation-Hygiene Theory or the dual-factor theory, was penned by Frederick Herzberg in 1959. This American psychologist, who was very interested in people’s motivation and job satisfaction, came up with the theory. He conducted his research by asking a group of people about their good and bad experiences at work. He was surprised that the group answered questions about their good experiences very differently from the ones about their bad experiences.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Based on this, he developed the theory that people’s job satisfaction depends on two kinds of factors. Factors for satisfaction (motivators / satisfiers) and factors for dissatisfaction (hygiene factors / </a:t>
            </a:r>
            <a:r>
              <a:rPr lang="en-US" dirty="0" err="1"/>
              <a:t>dissatisfiers</a:t>
            </a:r>
            <a:r>
              <a:rPr lang="en-US" dirty="0"/>
              <a:t>).</a:t>
            </a:r>
          </a:p>
          <a:p>
            <a:pPr algn="just"/>
            <a:r>
              <a:rPr lang="en-US" dirty="0"/>
              <a:t>Performance, recognition, job status, responsibility and opportunities for growth all fall under motivators/ satisfiers.</a:t>
            </a:r>
          </a:p>
          <a:p>
            <a:pPr algn="just"/>
            <a:r>
              <a:rPr lang="en-US" dirty="0"/>
              <a:t>Hygiene factors/</a:t>
            </a:r>
            <a:r>
              <a:rPr lang="en-US" dirty="0" err="1"/>
              <a:t>dissatisfiers</a:t>
            </a:r>
            <a:r>
              <a:rPr lang="en-US" dirty="0"/>
              <a:t> are about salary, secondary working conditions, the relationship with colleagues, physical work place and the relationship between supervisor and employee.</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lgn="just"/>
            <a:r>
              <a:rPr lang="en-US" dirty="0"/>
              <a:t>In his theory, Herzberg claims these factors function on the same plane. In other words, satisfaction and dissatisfaction aren’t polar opposites. Taking away an employee’s dissatisfaction – for example by offering a higher salary – doesn’t necessarily mean the employee will then be satisfied. The employee is just no longer dissatisfied.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hmad laptops\Desktop\images\motivation-early-contemporary-theories-of-motivation-.jpg"/>
          <p:cNvPicPr>
            <a:picLocks noGrp="1" noChangeAspect="1" noChangeArrowheads="1"/>
          </p:cNvPicPr>
          <p:nvPr>
            <p:ph idx="1"/>
          </p:nvPr>
        </p:nvPicPr>
        <p:blipFill>
          <a:blip r:embed="rId2"/>
          <a:srcRect/>
          <a:stretch>
            <a:fillRect/>
          </a:stretch>
        </p:blipFill>
        <p:spPr bwMode="auto">
          <a:xfrm>
            <a:off x="1071538" y="1214422"/>
            <a:ext cx="7429552" cy="4929222"/>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5.3.1 ERG theory,</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Clayton </a:t>
            </a:r>
            <a:r>
              <a:rPr lang="en-US" dirty="0" err="1"/>
              <a:t>Alderfer’s</a:t>
            </a:r>
            <a:r>
              <a:rPr lang="en-US" dirty="0"/>
              <a:t> existence-relatedness-growth (ERG) theory is also a need theory of work motivation. </a:t>
            </a:r>
            <a:r>
              <a:rPr lang="en-US" dirty="0" err="1"/>
              <a:t>Alderfer</a:t>
            </a:r>
            <a:r>
              <a:rPr lang="en-US" dirty="0"/>
              <a:t> reduces the number of needs from five to three and states that needs at more than one level can be motivators at any time. </a:t>
            </a:r>
            <a:endParaRPr lang="en-US" dirty="0" smtClean="0"/>
          </a:p>
          <a:p>
            <a:pPr algn="just"/>
            <a:r>
              <a:rPr lang="en-US" dirty="0" smtClean="0"/>
              <a:t>Like </a:t>
            </a:r>
            <a:r>
              <a:rPr lang="en-US" dirty="0"/>
              <a:t>Maslow, </a:t>
            </a:r>
            <a:r>
              <a:rPr lang="en-US" dirty="0" err="1"/>
              <a:t>Alderfer</a:t>
            </a:r>
            <a:r>
              <a:rPr lang="en-US" dirty="0"/>
              <a:t> proposes a hierarchy of needs. Yet, he believes that when an individual has difficulty satisfying a higher-level need, motivation to satisfy lower-level needs increase A three-level hierarchical need theory of motivation that allows for movement up and down the hierarchy. </a:t>
            </a:r>
            <a:endParaRPr lang="en-US" dirty="0" smtClean="0"/>
          </a:p>
          <a:p>
            <a:pPr algn="just">
              <a:buNone/>
            </a:pPr>
            <a:r>
              <a:rPr lang="en-US" dirty="0" smtClean="0"/>
              <a:t>•</a:t>
            </a:r>
            <a:r>
              <a:rPr lang="en-US" dirty="0"/>
              <a:t>Existence Needs •Relatedness Needs •Growth Needs</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hmad laptops\Desktop\images\ERG-Theory-of-Motivation-1.png"/>
          <p:cNvPicPr>
            <a:picLocks noGrp="1" noChangeAspect="1" noChangeArrowheads="1"/>
          </p:cNvPicPr>
          <p:nvPr>
            <p:ph idx="1"/>
          </p:nvPr>
        </p:nvPicPr>
        <p:blipFill>
          <a:blip r:embed="rId2"/>
          <a:srcRect/>
          <a:stretch>
            <a:fillRect/>
          </a:stretch>
        </p:blipFill>
        <p:spPr bwMode="auto">
          <a:xfrm>
            <a:off x="1675383" y="1600200"/>
            <a:ext cx="5793233" cy="4525963"/>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 </a:t>
            </a:r>
            <a:r>
              <a:rPr lang="en-US" dirty="0"/>
              <a:t/>
            </a:r>
            <a:br>
              <a:rPr lang="en-US" dirty="0"/>
            </a:br>
            <a:r>
              <a:rPr lang="en-US" b="1" dirty="0"/>
              <a:t>5.3.2. McClelland’s theory of needs</a:t>
            </a:r>
            <a:endParaRPr lang="en-US" dirty="0"/>
          </a:p>
        </p:txBody>
      </p:sp>
      <p:sp>
        <p:nvSpPr>
          <p:cNvPr id="3" name="Content Placeholder 2"/>
          <p:cNvSpPr>
            <a:spLocks noGrp="1"/>
          </p:cNvSpPr>
          <p:nvPr>
            <p:ph idx="1"/>
          </p:nvPr>
        </p:nvSpPr>
        <p:spPr/>
        <p:txBody>
          <a:bodyPr>
            <a:normAutofit fontScale="85000" lnSpcReduction="10000"/>
          </a:bodyPr>
          <a:lstStyle/>
          <a:p>
            <a:pPr algn="just"/>
            <a:r>
              <a:rPr lang="en-US" dirty="0"/>
              <a:t>David McClelland’s Theory of Needs</a:t>
            </a:r>
          </a:p>
          <a:p>
            <a:pPr algn="just"/>
            <a:r>
              <a:rPr lang="en-US" dirty="0"/>
              <a:t> People with a high need for achievement are striving for personal achievement rather than for the trappings and rewards of success. They have a desire to do something</a:t>
            </a:r>
            <a:r>
              <a:rPr lang="en-US" b="1" dirty="0"/>
              <a:t> </a:t>
            </a:r>
            <a:r>
              <a:rPr lang="en-US" dirty="0"/>
              <a:t>better or more efficiently than it's been done before. They prefer jobs that offer personal responsibility for finding solutions to problems, in which they can receive rapid and unambiguous feedback on their performance in order to tell whether they're improving, and in which they can set moderately challenging goals.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TotalTime>
  <Words>682</Words>
  <Application>Microsoft Office PowerPoint</Application>
  <PresentationFormat>On-screen Show (4:3)</PresentationFormat>
  <Paragraphs>35</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Organizational behavior </vt:lpstr>
      <vt:lpstr>Slide 2</vt:lpstr>
      <vt:lpstr>Herzberg Two Factor Theory of Motivation </vt:lpstr>
      <vt:lpstr>Cont…</vt:lpstr>
      <vt:lpstr>Cont…</vt:lpstr>
      <vt:lpstr>Slide 6</vt:lpstr>
      <vt:lpstr>5.3.1 ERG theory,</vt:lpstr>
      <vt:lpstr>Slide 8</vt:lpstr>
      <vt:lpstr>  5.3.2. McClelland’s theory of needs</vt:lpstr>
      <vt:lpstr>Cont…</vt:lpstr>
      <vt:lpstr>  5.3.3. Cognitive Evaluation theory </vt:lpstr>
      <vt:lpstr>Slide 12</vt:lpstr>
      <vt:lpstr>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Organizational behavior </dc:title>
  <dc:creator>Ahmad laptops</dc:creator>
  <cp:lastModifiedBy>Ahmad laptops</cp:lastModifiedBy>
  <cp:revision>19</cp:revision>
  <dcterms:created xsi:type="dcterms:W3CDTF">2020-05-02T12:30:26Z</dcterms:created>
  <dcterms:modified xsi:type="dcterms:W3CDTF">2020-05-02T12:55:12Z</dcterms:modified>
</cp:coreProperties>
</file>