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0" r:id="rId19"/>
    <p:sldId id="274" r:id="rId20"/>
    <p:sldId id="279"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BE729C-CF81-442B-893F-543732549CBE}" type="datetimeFigureOut">
              <a:rPr lang="en-US" smtClean="0"/>
              <a:pPr/>
              <a:t>10/25/2020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D65CA0-B111-4CEE-9BDD-FD5600D7ED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F44402-9CCA-744B-8B99-6BC0117883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FB75368-819B-EC4B-9AF9-C1AA9EB029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A1BD7C2-275F-1649-9F05-481A9BEF655B}"/>
              </a:ext>
            </a:extLst>
          </p:cNvPr>
          <p:cNvSpPr>
            <a:spLocks noGrp="1"/>
          </p:cNvSpPr>
          <p:nvPr>
            <p:ph type="dt" sz="half" idx="10"/>
          </p:nvPr>
        </p:nvSpPr>
        <p:spPr/>
        <p:txBody>
          <a:bodyPr/>
          <a:lstStyle/>
          <a:p>
            <a:fld id="{C1937D3B-6BE0-C741-BAF7-8C7DF169DC22}" type="datetimeFigureOut">
              <a:rPr lang="en-US"/>
              <a:pPr/>
              <a:t>10/25/2020</a:t>
            </a:fld>
            <a:endParaRPr lang="en-US"/>
          </a:p>
        </p:txBody>
      </p:sp>
      <p:sp>
        <p:nvSpPr>
          <p:cNvPr id="5" name="Footer Placeholder 4">
            <a:extLst>
              <a:ext uri="{FF2B5EF4-FFF2-40B4-BE49-F238E27FC236}">
                <a16:creationId xmlns:a16="http://schemas.microsoft.com/office/drawing/2014/main" xmlns="" id="{79491F0F-7705-7F4D-B6A7-E28ACD16B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B386CD-5152-084B-A934-B8C9ECD66661}"/>
              </a:ext>
            </a:extLst>
          </p:cNvPr>
          <p:cNvSpPr>
            <a:spLocks noGrp="1"/>
          </p:cNvSpPr>
          <p:nvPr>
            <p:ph type="sldNum" sz="quarter" idx="12"/>
          </p:nvPr>
        </p:nvSpPr>
        <p:spPr/>
        <p:txBody>
          <a:bodyPr/>
          <a:lstStyle/>
          <a:p>
            <a:fld id="{204BBF34-F788-6D4F-9FAF-FCC39DAA7B30}" type="slidenum">
              <a:rPr lang="en-US"/>
              <a:pPr/>
              <a:t>‹#›</a:t>
            </a:fld>
            <a:endParaRPr lang="en-US"/>
          </a:p>
        </p:txBody>
      </p:sp>
    </p:spTree>
    <p:extLst>
      <p:ext uri="{BB962C8B-B14F-4D97-AF65-F5344CB8AC3E}">
        <p14:creationId xmlns:p14="http://schemas.microsoft.com/office/powerpoint/2010/main" xmlns="" val="63345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A3E7C-A93F-644E-9224-3779EEBC6A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B90000C-B23C-9B43-B906-EEA41769B3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3B7D30-6BB6-BF49-9F55-B7AB883BA98D}"/>
              </a:ext>
            </a:extLst>
          </p:cNvPr>
          <p:cNvSpPr>
            <a:spLocks noGrp="1"/>
          </p:cNvSpPr>
          <p:nvPr>
            <p:ph type="dt" sz="half" idx="10"/>
          </p:nvPr>
        </p:nvSpPr>
        <p:spPr/>
        <p:txBody>
          <a:bodyPr/>
          <a:lstStyle/>
          <a:p>
            <a:fld id="{C1937D3B-6BE0-C741-BAF7-8C7DF169DC22}" type="datetimeFigureOut">
              <a:rPr lang="en-US"/>
              <a:pPr/>
              <a:t>10/25/2020</a:t>
            </a:fld>
            <a:endParaRPr lang="en-US"/>
          </a:p>
        </p:txBody>
      </p:sp>
      <p:sp>
        <p:nvSpPr>
          <p:cNvPr id="5" name="Footer Placeholder 4">
            <a:extLst>
              <a:ext uri="{FF2B5EF4-FFF2-40B4-BE49-F238E27FC236}">
                <a16:creationId xmlns:a16="http://schemas.microsoft.com/office/drawing/2014/main" xmlns="" id="{9E3DFD12-0A82-B240-92EA-99FDE5431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AFF924-C13C-B446-96EF-A4FF058BB908}"/>
              </a:ext>
            </a:extLst>
          </p:cNvPr>
          <p:cNvSpPr>
            <a:spLocks noGrp="1"/>
          </p:cNvSpPr>
          <p:nvPr>
            <p:ph type="sldNum" sz="quarter" idx="12"/>
          </p:nvPr>
        </p:nvSpPr>
        <p:spPr/>
        <p:txBody>
          <a:bodyPr/>
          <a:lstStyle/>
          <a:p>
            <a:fld id="{204BBF34-F788-6D4F-9FAF-FCC39DAA7B30}" type="slidenum">
              <a:rPr lang="en-US"/>
              <a:pPr/>
              <a:t>‹#›</a:t>
            </a:fld>
            <a:endParaRPr lang="en-US"/>
          </a:p>
        </p:txBody>
      </p:sp>
    </p:spTree>
    <p:extLst>
      <p:ext uri="{BB962C8B-B14F-4D97-AF65-F5344CB8AC3E}">
        <p14:creationId xmlns:p14="http://schemas.microsoft.com/office/powerpoint/2010/main" xmlns="" val="428435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809B65B-16B0-6F4A-B278-9B4062DC20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3C7D635-2683-1E47-A0D0-399E9CEB7B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E149CC-80FF-1C45-98EF-634BC776FAEF}"/>
              </a:ext>
            </a:extLst>
          </p:cNvPr>
          <p:cNvSpPr>
            <a:spLocks noGrp="1"/>
          </p:cNvSpPr>
          <p:nvPr>
            <p:ph type="dt" sz="half" idx="10"/>
          </p:nvPr>
        </p:nvSpPr>
        <p:spPr/>
        <p:txBody>
          <a:bodyPr/>
          <a:lstStyle/>
          <a:p>
            <a:fld id="{C1937D3B-6BE0-C741-BAF7-8C7DF169DC22}" type="datetimeFigureOut">
              <a:rPr lang="en-US"/>
              <a:pPr/>
              <a:t>10/25/2020</a:t>
            </a:fld>
            <a:endParaRPr lang="en-US"/>
          </a:p>
        </p:txBody>
      </p:sp>
      <p:sp>
        <p:nvSpPr>
          <p:cNvPr id="5" name="Footer Placeholder 4">
            <a:extLst>
              <a:ext uri="{FF2B5EF4-FFF2-40B4-BE49-F238E27FC236}">
                <a16:creationId xmlns:a16="http://schemas.microsoft.com/office/drawing/2014/main" xmlns="" id="{F141FB29-5623-CC4D-B7F7-39A0C2B8C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8CD336-835C-8C43-B983-DFDF06154FB5}"/>
              </a:ext>
            </a:extLst>
          </p:cNvPr>
          <p:cNvSpPr>
            <a:spLocks noGrp="1"/>
          </p:cNvSpPr>
          <p:nvPr>
            <p:ph type="sldNum" sz="quarter" idx="12"/>
          </p:nvPr>
        </p:nvSpPr>
        <p:spPr/>
        <p:txBody>
          <a:bodyPr/>
          <a:lstStyle/>
          <a:p>
            <a:fld id="{204BBF34-F788-6D4F-9FAF-FCC39DAA7B30}" type="slidenum">
              <a:rPr lang="en-US"/>
              <a:pPr/>
              <a:t>‹#›</a:t>
            </a:fld>
            <a:endParaRPr lang="en-US"/>
          </a:p>
        </p:txBody>
      </p:sp>
    </p:spTree>
    <p:extLst>
      <p:ext uri="{BB962C8B-B14F-4D97-AF65-F5344CB8AC3E}">
        <p14:creationId xmlns:p14="http://schemas.microsoft.com/office/powerpoint/2010/main" xmlns="" val="8079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90BF38-8846-5144-9848-6DF5528EBE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531E2A-E113-D04C-BE20-DFBCCE6AB9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205339-C504-1E4B-8BA1-34D1BBFEEE9E}"/>
              </a:ext>
            </a:extLst>
          </p:cNvPr>
          <p:cNvSpPr>
            <a:spLocks noGrp="1"/>
          </p:cNvSpPr>
          <p:nvPr>
            <p:ph type="dt" sz="half" idx="10"/>
          </p:nvPr>
        </p:nvSpPr>
        <p:spPr/>
        <p:txBody>
          <a:bodyPr/>
          <a:lstStyle/>
          <a:p>
            <a:fld id="{C1937D3B-6BE0-C741-BAF7-8C7DF169DC22}" type="datetimeFigureOut">
              <a:rPr lang="en-US"/>
              <a:pPr/>
              <a:t>10/25/2020</a:t>
            </a:fld>
            <a:endParaRPr lang="en-US"/>
          </a:p>
        </p:txBody>
      </p:sp>
      <p:sp>
        <p:nvSpPr>
          <p:cNvPr id="5" name="Footer Placeholder 4">
            <a:extLst>
              <a:ext uri="{FF2B5EF4-FFF2-40B4-BE49-F238E27FC236}">
                <a16:creationId xmlns:a16="http://schemas.microsoft.com/office/drawing/2014/main" xmlns="" id="{1A76B1A8-9D31-B64A-ABEE-B70FCB909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6AEE72-4525-6749-BB0C-FA828B6218A6}"/>
              </a:ext>
            </a:extLst>
          </p:cNvPr>
          <p:cNvSpPr>
            <a:spLocks noGrp="1"/>
          </p:cNvSpPr>
          <p:nvPr>
            <p:ph type="sldNum" sz="quarter" idx="12"/>
          </p:nvPr>
        </p:nvSpPr>
        <p:spPr/>
        <p:txBody>
          <a:bodyPr/>
          <a:lstStyle/>
          <a:p>
            <a:fld id="{204BBF34-F788-6D4F-9FAF-FCC39DAA7B30}" type="slidenum">
              <a:rPr lang="en-US"/>
              <a:pPr/>
              <a:t>‹#›</a:t>
            </a:fld>
            <a:endParaRPr lang="en-US"/>
          </a:p>
        </p:txBody>
      </p:sp>
    </p:spTree>
    <p:extLst>
      <p:ext uri="{BB962C8B-B14F-4D97-AF65-F5344CB8AC3E}">
        <p14:creationId xmlns:p14="http://schemas.microsoft.com/office/powerpoint/2010/main" xmlns="" val="366142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F5D687-633A-AF42-BCF6-F5B5128A73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A1BC7CE-4367-5A4A-8BD8-11560868F8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6F862D8-3FBD-214C-BD0E-545D2514BB62}"/>
              </a:ext>
            </a:extLst>
          </p:cNvPr>
          <p:cNvSpPr>
            <a:spLocks noGrp="1"/>
          </p:cNvSpPr>
          <p:nvPr>
            <p:ph type="dt" sz="half" idx="10"/>
          </p:nvPr>
        </p:nvSpPr>
        <p:spPr/>
        <p:txBody>
          <a:bodyPr/>
          <a:lstStyle/>
          <a:p>
            <a:fld id="{C1937D3B-6BE0-C741-BAF7-8C7DF169DC22}" type="datetimeFigureOut">
              <a:rPr lang="en-US"/>
              <a:pPr/>
              <a:t>10/25/2020</a:t>
            </a:fld>
            <a:endParaRPr lang="en-US"/>
          </a:p>
        </p:txBody>
      </p:sp>
      <p:sp>
        <p:nvSpPr>
          <p:cNvPr id="5" name="Footer Placeholder 4">
            <a:extLst>
              <a:ext uri="{FF2B5EF4-FFF2-40B4-BE49-F238E27FC236}">
                <a16:creationId xmlns:a16="http://schemas.microsoft.com/office/drawing/2014/main" xmlns="" id="{C0E158C5-4B22-0947-AE2D-53931F90D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B6A506-AA98-1244-A6D1-1FD399601CBF}"/>
              </a:ext>
            </a:extLst>
          </p:cNvPr>
          <p:cNvSpPr>
            <a:spLocks noGrp="1"/>
          </p:cNvSpPr>
          <p:nvPr>
            <p:ph type="sldNum" sz="quarter" idx="12"/>
          </p:nvPr>
        </p:nvSpPr>
        <p:spPr/>
        <p:txBody>
          <a:bodyPr/>
          <a:lstStyle/>
          <a:p>
            <a:fld id="{204BBF34-F788-6D4F-9FAF-FCC39DAA7B30}" type="slidenum">
              <a:rPr lang="en-US"/>
              <a:pPr/>
              <a:t>‹#›</a:t>
            </a:fld>
            <a:endParaRPr lang="en-US"/>
          </a:p>
        </p:txBody>
      </p:sp>
    </p:spTree>
    <p:extLst>
      <p:ext uri="{BB962C8B-B14F-4D97-AF65-F5344CB8AC3E}">
        <p14:creationId xmlns:p14="http://schemas.microsoft.com/office/powerpoint/2010/main" xmlns="" val="180593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641745-2A45-D345-AFAD-1181B11BB1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938ED5-907B-3A4B-9D8A-D61163F955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7BAB679-871A-804A-A798-19DD7895BD6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258B4BC-8B81-E241-8387-C8B690F173CA}"/>
              </a:ext>
            </a:extLst>
          </p:cNvPr>
          <p:cNvSpPr>
            <a:spLocks noGrp="1"/>
          </p:cNvSpPr>
          <p:nvPr>
            <p:ph type="dt" sz="half" idx="10"/>
          </p:nvPr>
        </p:nvSpPr>
        <p:spPr/>
        <p:txBody>
          <a:bodyPr/>
          <a:lstStyle/>
          <a:p>
            <a:fld id="{C1937D3B-6BE0-C741-BAF7-8C7DF169DC22}" type="datetimeFigureOut">
              <a:rPr lang="en-US"/>
              <a:pPr/>
              <a:t>10/25/2020</a:t>
            </a:fld>
            <a:endParaRPr lang="en-US"/>
          </a:p>
        </p:txBody>
      </p:sp>
      <p:sp>
        <p:nvSpPr>
          <p:cNvPr id="6" name="Footer Placeholder 5">
            <a:extLst>
              <a:ext uri="{FF2B5EF4-FFF2-40B4-BE49-F238E27FC236}">
                <a16:creationId xmlns:a16="http://schemas.microsoft.com/office/drawing/2014/main" xmlns="" id="{58F92A72-D915-AE49-AE83-D302C9B0A1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E7A7F7-9B71-1945-9681-7D322DA58323}"/>
              </a:ext>
            </a:extLst>
          </p:cNvPr>
          <p:cNvSpPr>
            <a:spLocks noGrp="1"/>
          </p:cNvSpPr>
          <p:nvPr>
            <p:ph type="sldNum" sz="quarter" idx="12"/>
          </p:nvPr>
        </p:nvSpPr>
        <p:spPr/>
        <p:txBody>
          <a:bodyPr/>
          <a:lstStyle/>
          <a:p>
            <a:fld id="{204BBF34-F788-6D4F-9FAF-FCC39DAA7B30}" type="slidenum">
              <a:rPr lang="en-US"/>
              <a:pPr/>
              <a:t>‹#›</a:t>
            </a:fld>
            <a:endParaRPr lang="en-US"/>
          </a:p>
        </p:txBody>
      </p:sp>
    </p:spTree>
    <p:extLst>
      <p:ext uri="{BB962C8B-B14F-4D97-AF65-F5344CB8AC3E}">
        <p14:creationId xmlns:p14="http://schemas.microsoft.com/office/powerpoint/2010/main" xmlns="" val="310297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32023-3F92-C244-9545-A5C20B1BF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026A91E-65D9-3A40-A3D4-877AB361C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8EA1926-6374-3946-8C67-0161BDA4F9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75AE6FE-1A8E-5D46-BEBA-4AA68A3EF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8451CF2-BCE7-7749-826E-D7EC374ECE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7FB41AB-F077-5F45-A137-7D06D4C41A18}"/>
              </a:ext>
            </a:extLst>
          </p:cNvPr>
          <p:cNvSpPr>
            <a:spLocks noGrp="1"/>
          </p:cNvSpPr>
          <p:nvPr>
            <p:ph type="dt" sz="half" idx="10"/>
          </p:nvPr>
        </p:nvSpPr>
        <p:spPr/>
        <p:txBody>
          <a:bodyPr/>
          <a:lstStyle/>
          <a:p>
            <a:fld id="{C1937D3B-6BE0-C741-BAF7-8C7DF169DC22}" type="datetimeFigureOut">
              <a:rPr lang="en-US"/>
              <a:pPr/>
              <a:t>10/25/2020</a:t>
            </a:fld>
            <a:endParaRPr lang="en-US"/>
          </a:p>
        </p:txBody>
      </p:sp>
      <p:sp>
        <p:nvSpPr>
          <p:cNvPr id="8" name="Footer Placeholder 7">
            <a:extLst>
              <a:ext uri="{FF2B5EF4-FFF2-40B4-BE49-F238E27FC236}">
                <a16:creationId xmlns:a16="http://schemas.microsoft.com/office/drawing/2014/main" xmlns="" id="{B6F59DB1-0DB9-584C-B67E-470EAB9F04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B37836A-A819-CC44-B034-8DB88C48C64B}"/>
              </a:ext>
            </a:extLst>
          </p:cNvPr>
          <p:cNvSpPr>
            <a:spLocks noGrp="1"/>
          </p:cNvSpPr>
          <p:nvPr>
            <p:ph type="sldNum" sz="quarter" idx="12"/>
          </p:nvPr>
        </p:nvSpPr>
        <p:spPr/>
        <p:txBody>
          <a:bodyPr/>
          <a:lstStyle/>
          <a:p>
            <a:fld id="{204BBF34-F788-6D4F-9FAF-FCC39DAA7B30}" type="slidenum">
              <a:rPr lang="en-US"/>
              <a:pPr/>
              <a:t>‹#›</a:t>
            </a:fld>
            <a:endParaRPr lang="en-US"/>
          </a:p>
        </p:txBody>
      </p:sp>
    </p:spTree>
    <p:extLst>
      <p:ext uri="{BB962C8B-B14F-4D97-AF65-F5344CB8AC3E}">
        <p14:creationId xmlns:p14="http://schemas.microsoft.com/office/powerpoint/2010/main" xmlns="" val="63406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59DF2-88F5-7247-B2BA-B2555337D2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2BB2F01-F6DC-8C47-8D71-8181060FB7DF}"/>
              </a:ext>
            </a:extLst>
          </p:cNvPr>
          <p:cNvSpPr>
            <a:spLocks noGrp="1"/>
          </p:cNvSpPr>
          <p:nvPr>
            <p:ph type="dt" sz="half" idx="10"/>
          </p:nvPr>
        </p:nvSpPr>
        <p:spPr/>
        <p:txBody>
          <a:bodyPr/>
          <a:lstStyle/>
          <a:p>
            <a:fld id="{C1937D3B-6BE0-C741-BAF7-8C7DF169DC22}" type="datetimeFigureOut">
              <a:rPr lang="en-US"/>
              <a:pPr/>
              <a:t>10/25/2020</a:t>
            </a:fld>
            <a:endParaRPr lang="en-US"/>
          </a:p>
        </p:txBody>
      </p:sp>
      <p:sp>
        <p:nvSpPr>
          <p:cNvPr id="4" name="Footer Placeholder 3">
            <a:extLst>
              <a:ext uri="{FF2B5EF4-FFF2-40B4-BE49-F238E27FC236}">
                <a16:creationId xmlns:a16="http://schemas.microsoft.com/office/drawing/2014/main" xmlns="" id="{018C7761-5AE7-6C42-97F1-5658CAA6EA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179652-CF7E-AE4F-8363-B14B76B020F8}"/>
              </a:ext>
            </a:extLst>
          </p:cNvPr>
          <p:cNvSpPr>
            <a:spLocks noGrp="1"/>
          </p:cNvSpPr>
          <p:nvPr>
            <p:ph type="sldNum" sz="quarter" idx="12"/>
          </p:nvPr>
        </p:nvSpPr>
        <p:spPr/>
        <p:txBody>
          <a:bodyPr/>
          <a:lstStyle/>
          <a:p>
            <a:fld id="{204BBF34-F788-6D4F-9FAF-FCC39DAA7B30}" type="slidenum">
              <a:rPr lang="en-US"/>
              <a:pPr/>
              <a:t>‹#›</a:t>
            </a:fld>
            <a:endParaRPr lang="en-US"/>
          </a:p>
        </p:txBody>
      </p:sp>
    </p:spTree>
    <p:extLst>
      <p:ext uri="{BB962C8B-B14F-4D97-AF65-F5344CB8AC3E}">
        <p14:creationId xmlns:p14="http://schemas.microsoft.com/office/powerpoint/2010/main" xmlns="" val="231309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87E9680-A457-2D4C-8AAA-245B24F07123}"/>
              </a:ext>
            </a:extLst>
          </p:cNvPr>
          <p:cNvSpPr>
            <a:spLocks noGrp="1"/>
          </p:cNvSpPr>
          <p:nvPr>
            <p:ph type="dt" sz="half" idx="10"/>
          </p:nvPr>
        </p:nvSpPr>
        <p:spPr/>
        <p:txBody>
          <a:bodyPr/>
          <a:lstStyle/>
          <a:p>
            <a:fld id="{C1937D3B-6BE0-C741-BAF7-8C7DF169DC22}" type="datetimeFigureOut">
              <a:rPr lang="en-US"/>
              <a:pPr/>
              <a:t>10/25/2020</a:t>
            </a:fld>
            <a:endParaRPr lang="en-US"/>
          </a:p>
        </p:txBody>
      </p:sp>
      <p:sp>
        <p:nvSpPr>
          <p:cNvPr id="3" name="Footer Placeholder 2">
            <a:extLst>
              <a:ext uri="{FF2B5EF4-FFF2-40B4-BE49-F238E27FC236}">
                <a16:creationId xmlns:a16="http://schemas.microsoft.com/office/drawing/2014/main" xmlns="" id="{D4168714-FF51-754A-9186-64C33C4D05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5E97152-91B9-1F43-8E08-EECAEE7FB1A0}"/>
              </a:ext>
            </a:extLst>
          </p:cNvPr>
          <p:cNvSpPr>
            <a:spLocks noGrp="1"/>
          </p:cNvSpPr>
          <p:nvPr>
            <p:ph type="sldNum" sz="quarter" idx="12"/>
          </p:nvPr>
        </p:nvSpPr>
        <p:spPr/>
        <p:txBody>
          <a:bodyPr/>
          <a:lstStyle/>
          <a:p>
            <a:fld id="{204BBF34-F788-6D4F-9FAF-FCC39DAA7B30}" type="slidenum">
              <a:rPr lang="en-US"/>
              <a:pPr/>
              <a:t>‹#›</a:t>
            </a:fld>
            <a:endParaRPr lang="en-US"/>
          </a:p>
        </p:txBody>
      </p:sp>
    </p:spTree>
    <p:extLst>
      <p:ext uri="{BB962C8B-B14F-4D97-AF65-F5344CB8AC3E}">
        <p14:creationId xmlns:p14="http://schemas.microsoft.com/office/powerpoint/2010/main" xmlns="" val="389436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82D763-2064-C948-958E-FCE23027AF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E287CF8-83A7-EC43-A3A7-D61D3A563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647F06C-CCCA-4446-8CA3-72A9698B5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C4826E9-B28D-754A-AAD8-8273272D82A9}"/>
              </a:ext>
            </a:extLst>
          </p:cNvPr>
          <p:cNvSpPr>
            <a:spLocks noGrp="1"/>
          </p:cNvSpPr>
          <p:nvPr>
            <p:ph type="dt" sz="half" idx="10"/>
          </p:nvPr>
        </p:nvSpPr>
        <p:spPr/>
        <p:txBody>
          <a:bodyPr/>
          <a:lstStyle/>
          <a:p>
            <a:fld id="{C1937D3B-6BE0-C741-BAF7-8C7DF169DC22}" type="datetimeFigureOut">
              <a:rPr lang="en-US"/>
              <a:pPr/>
              <a:t>10/25/2020</a:t>
            </a:fld>
            <a:endParaRPr lang="en-US"/>
          </a:p>
        </p:txBody>
      </p:sp>
      <p:sp>
        <p:nvSpPr>
          <p:cNvPr id="6" name="Footer Placeholder 5">
            <a:extLst>
              <a:ext uri="{FF2B5EF4-FFF2-40B4-BE49-F238E27FC236}">
                <a16:creationId xmlns:a16="http://schemas.microsoft.com/office/drawing/2014/main" xmlns="" id="{37B13808-49EC-5B43-836F-90484A190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7AF502A-EDE2-C440-AF83-5CB5B71D5CDD}"/>
              </a:ext>
            </a:extLst>
          </p:cNvPr>
          <p:cNvSpPr>
            <a:spLocks noGrp="1"/>
          </p:cNvSpPr>
          <p:nvPr>
            <p:ph type="sldNum" sz="quarter" idx="12"/>
          </p:nvPr>
        </p:nvSpPr>
        <p:spPr/>
        <p:txBody>
          <a:bodyPr/>
          <a:lstStyle/>
          <a:p>
            <a:fld id="{204BBF34-F788-6D4F-9FAF-FCC39DAA7B30}" type="slidenum">
              <a:rPr lang="en-US"/>
              <a:pPr/>
              <a:t>‹#›</a:t>
            </a:fld>
            <a:endParaRPr lang="en-US"/>
          </a:p>
        </p:txBody>
      </p:sp>
    </p:spTree>
    <p:extLst>
      <p:ext uri="{BB962C8B-B14F-4D97-AF65-F5344CB8AC3E}">
        <p14:creationId xmlns:p14="http://schemas.microsoft.com/office/powerpoint/2010/main" xmlns="" val="240118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4407C-908F-5E4C-A942-425498E79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EEDB841-537E-1F44-BF89-2918FA28C8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DA6DE1C-CC06-DE49-B655-2C2A0E951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790A216-8EB7-C34C-9329-D878D2CD97FB}"/>
              </a:ext>
            </a:extLst>
          </p:cNvPr>
          <p:cNvSpPr>
            <a:spLocks noGrp="1"/>
          </p:cNvSpPr>
          <p:nvPr>
            <p:ph type="dt" sz="half" idx="10"/>
          </p:nvPr>
        </p:nvSpPr>
        <p:spPr/>
        <p:txBody>
          <a:bodyPr/>
          <a:lstStyle/>
          <a:p>
            <a:fld id="{C1937D3B-6BE0-C741-BAF7-8C7DF169DC22}" type="datetimeFigureOut">
              <a:rPr lang="en-US"/>
              <a:pPr/>
              <a:t>10/25/2020</a:t>
            </a:fld>
            <a:endParaRPr lang="en-US"/>
          </a:p>
        </p:txBody>
      </p:sp>
      <p:sp>
        <p:nvSpPr>
          <p:cNvPr id="6" name="Footer Placeholder 5">
            <a:extLst>
              <a:ext uri="{FF2B5EF4-FFF2-40B4-BE49-F238E27FC236}">
                <a16:creationId xmlns:a16="http://schemas.microsoft.com/office/drawing/2014/main" xmlns="" id="{C52FDE11-F498-A14B-AD79-DAFEDC7FC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082FC6D-4A98-174A-9935-CD17A702AD94}"/>
              </a:ext>
            </a:extLst>
          </p:cNvPr>
          <p:cNvSpPr>
            <a:spLocks noGrp="1"/>
          </p:cNvSpPr>
          <p:nvPr>
            <p:ph type="sldNum" sz="quarter" idx="12"/>
          </p:nvPr>
        </p:nvSpPr>
        <p:spPr/>
        <p:txBody>
          <a:bodyPr/>
          <a:lstStyle/>
          <a:p>
            <a:fld id="{204BBF34-F788-6D4F-9FAF-FCC39DAA7B30}" type="slidenum">
              <a:rPr lang="en-US"/>
              <a:pPr/>
              <a:t>‹#›</a:t>
            </a:fld>
            <a:endParaRPr lang="en-US"/>
          </a:p>
        </p:txBody>
      </p:sp>
    </p:spTree>
    <p:extLst>
      <p:ext uri="{BB962C8B-B14F-4D97-AF65-F5344CB8AC3E}">
        <p14:creationId xmlns:p14="http://schemas.microsoft.com/office/powerpoint/2010/main" xmlns="" val="219394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65D900D-7175-1442-BEE4-3372F96E84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9AD1988-9091-814D-ABA3-034647033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0AABBE-1BFA-454F-86F9-C58A7C3B6B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37D3B-6BE0-C741-BAF7-8C7DF169DC22}" type="datetimeFigureOut">
              <a:rPr lang="en-US"/>
              <a:pPr/>
              <a:t>10/25/2020</a:t>
            </a:fld>
            <a:endParaRPr lang="en-US"/>
          </a:p>
        </p:txBody>
      </p:sp>
      <p:sp>
        <p:nvSpPr>
          <p:cNvPr id="5" name="Footer Placeholder 4">
            <a:extLst>
              <a:ext uri="{FF2B5EF4-FFF2-40B4-BE49-F238E27FC236}">
                <a16:creationId xmlns:a16="http://schemas.microsoft.com/office/drawing/2014/main" xmlns="" id="{1F495BD1-69F7-C544-8ED1-80D5EA73D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AB19B1C-79BD-D34A-BDFD-2CE3735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BBF34-F788-6D4F-9FAF-FCC39DAA7B30}" type="slidenum">
              <a:rPr lang="en-US"/>
              <a:pPr/>
              <a:t>‹#›</a:t>
            </a:fld>
            <a:endParaRPr lang="en-US"/>
          </a:p>
        </p:txBody>
      </p:sp>
    </p:spTree>
    <p:extLst>
      <p:ext uri="{BB962C8B-B14F-4D97-AF65-F5344CB8AC3E}">
        <p14:creationId xmlns:p14="http://schemas.microsoft.com/office/powerpoint/2010/main" xmlns="" val="721554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BFD4F-F245-4C40-A3F4-1351D2CB8DF5}"/>
              </a:ext>
            </a:extLst>
          </p:cNvPr>
          <p:cNvSpPr>
            <a:spLocks noGrp="1"/>
          </p:cNvSpPr>
          <p:nvPr>
            <p:ph type="ctrTitle"/>
          </p:nvPr>
        </p:nvSpPr>
        <p:spPr>
          <a:xfrm>
            <a:off x="1178719" y="571500"/>
            <a:ext cx="10554890" cy="2684462"/>
          </a:xfrm>
        </p:spPr>
        <p:txBody>
          <a:bodyPr/>
          <a:lstStyle/>
          <a:p>
            <a:pPr algn="l"/>
            <a:r>
              <a:rPr lang="en-US" b="1" dirty="0" smtClean="0"/>
              <a:t>Seed </a:t>
            </a:r>
            <a:r>
              <a:rPr lang="en-US" b="1" dirty="0"/>
              <a:t>size </a:t>
            </a:r>
            <a:r>
              <a:rPr lang="en-US" b="1" dirty="0" err="1"/>
              <a:t>vs</a:t>
            </a:r>
            <a:r>
              <a:rPr lang="en-US" b="1" dirty="0"/>
              <a:t> Seed weight</a:t>
            </a:r>
          </a:p>
        </p:txBody>
      </p:sp>
    </p:spTree>
    <p:extLst>
      <p:ext uri="{BB962C8B-B14F-4D97-AF65-F5344CB8AC3E}">
        <p14:creationId xmlns:p14="http://schemas.microsoft.com/office/powerpoint/2010/main" xmlns="" val="3861580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5AD1CD9C-AD67-004C-80A4-9C848FE31D1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32234" y="-1"/>
            <a:ext cx="10679907" cy="3429001"/>
          </a:xfrm>
          <a:prstGeom prst="rect">
            <a:avLst/>
          </a:prstGeom>
        </p:spPr>
      </p:pic>
      <p:pic>
        <p:nvPicPr>
          <p:cNvPr id="6" name="Picture 6">
            <a:extLst>
              <a:ext uri="{FF2B5EF4-FFF2-40B4-BE49-F238E27FC236}">
                <a16:creationId xmlns:a16="http://schemas.microsoft.com/office/drawing/2014/main" xmlns="" id="{7A145DB6-0047-9748-9F14-A1CCBD0174D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2234" y="3429000"/>
            <a:ext cx="10727531" cy="3232547"/>
          </a:xfrm>
          <a:prstGeom prst="rect">
            <a:avLst/>
          </a:prstGeom>
        </p:spPr>
      </p:pic>
    </p:spTree>
    <p:extLst>
      <p:ext uri="{BB962C8B-B14F-4D97-AF65-F5344CB8AC3E}">
        <p14:creationId xmlns:p14="http://schemas.microsoft.com/office/powerpoint/2010/main" xmlns="" val="141843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CA9C98-8A95-F441-A0A9-BDCB46661DC9}"/>
              </a:ext>
            </a:extLst>
          </p:cNvPr>
          <p:cNvSpPr>
            <a:spLocks noGrp="1"/>
          </p:cNvSpPr>
          <p:nvPr>
            <p:ph idx="1"/>
          </p:nvPr>
        </p:nvSpPr>
        <p:spPr>
          <a:xfrm>
            <a:off x="285750" y="410766"/>
            <a:ext cx="11906250" cy="6447233"/>
          </a:xfrm>
        </p:spPr>
        <p:txBody>
          <a:bodyPr>
            <a:normAutofit/>
          </a:bodyPr>
          <a:lstStyle/>
          <a:p>
            <a:pPr marL="0" indent="0">
              <a:buNone/>
            </a:pPr>
            <a:r>
              <a:rPr lang="en-US" sz="3600" b="1"/>
              <a:t>What is seed size?</a:t>
            </a:r>
          </a:p>
          <a:p>
            <a:r>
              <a:rPr lang="en-US" sz="3600"/>
              <a:t>Seed size is a key determinant of evolutionary fitness, and is also one of the most important components of seed yield.</a:t>
            </a:r>
          </a:p>
          <a:p>
            <a:r>
              <a:rPr lang="en-US" sz="3600"/>
              <a:t>In angiosperms seed development begins with double fertilization which leads to the formation of a diploid embryo and a triploid sperm.</a:t>
            </a:r>
          </a:p>
          <a:p>
            <a:r>
              <a:rPr lang="en-US" sz="3600"/>
              <a:t>Seed size is often related to the relative growth speed; smaller seed develop more quickly than larger ones.</a:t>
            </a:r>
          </a:p>
          <a:p>
            <a:r>
              <a:rPr lang="en-US" sz="3600"/>
              <a:t>But not alwayes it was concluded that small seeded species only sometime possess additional adaptations for rapid growth over and above their general size advantage.</a:t>
            </a:r>
          </a:p>
        </p:txBody>
      </p:sp>
    </p:spTree>
    <p:extLst>
      <p:ext uri="{BB962C8B-B14F-4D97-AF65-F5344CB8AC3E}">
        <p14:creationId xmlns:p14="http://schemas.microsoft.com/office/powerpoint/2010/main" xmlns="" val="393409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B055E349-2B50-7647-B6B3-612ABE51995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1356" y="0"/>
            <a:ext cx="11510493" cy="6600423"/>
          </a:xfrm>
          <a:prstGeom prst="rect">
            <a:avLst/>
          </a:prstGeom>
        </p:spPr>
      </p:pic>
    </p:spTree>
    <p:extLst>
      <p:ext uri="{BB962C8B-B14F-4D97-AF65-F5344CB8AC3E}">
        <p14:creationId xmlns:p14="http://schemas.microsoft.com/office/powerpoint/2010/main" xmlns="" val="234951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4FA6CF-C610-FD47-887D-88E4F8055386}"/>
              </a:ext>
            </a:extLst>
          </p:cNvPr>
          <p:cNvSpPr>
            <a:spLocks noGrp="1"/>
          </p:cNvSpPr>
          <p:nvPr>
            <p:ph idx="1"/>
          </p:nvPr>
        </p:nvSpPr>
        <p:spPr>
          <a:xfrm>
            <a:off x="375047" y="357187"/>
            <a:ext cx="11532394" cy="6232922"/>
          </a:xfrm>
        </p:spPr>
        <p:txBody>
          <a:bodyPr>
            <a:normAutofit/>
          </a:bodyPr>
          <a:lstStyle/>
          <a:p>
            <a:r>
              <a:rPr lang="en-US" sz="3600"/>
              <a:t>The size of seed is known to affect the fitness of the plant growing from it; larger seeds  are often have the higher fitness</a:t>
            </a:r>
          </a:p>
          <a:p>
            <a:r>
              <a:rPr lang="en-US" sz="3600"/>
              <a:t>Based on the assumption that most seed size variation will be found among genotypes, reduction in the variance of seed size, due to selection towards seed of similar and larger sizes have been predicted but unfortunately,not observed.</a:t>
            </a:r>
          </a:p>
          <a:p>
            <a:r>
              <a:rPr lang="en-US" sz="3600"/>
              <a:t>Small seeded plants also tended to have shorter life spans with the rapid turnover linked to more rapid evolution</a:t>
            </a:r>
          </a:p>
        </p:txBody>
      </p:sp>
    </p:spTree>
    <p:extLst>
      <p:ext uri="{BB962C8B-B14F-4D97-AF65-F5344CB8AC3E}">
        <p14:creationId xmlns:p14="http://schemas.microsoft.com/office/powerpoint/2010/main" xmlns="" val="108141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5CC5DB2-1458-7C4F-ACD6-F53A241770F3}"/>
              </a:ext>
            </a:extLst>
          </p:cNvPr>
          <p:cNvSpPr>
            <a:spLocks noGrp="1"/>
          </p:cNvSpPr>
          <p:nvPr>
            <p:ph idx="1"/>
          </p:nvPr>
        </p:nvSpPr>
        <p:spPr>
          <a:xfrm>
            <a:off x="838200" y="688776"/>
            <a:ext cx="10515600" cy="5480447"/>
          </a:xfrm>
        </p:spPr>
        <p:txBody>
          <a:bodyPr>
            <a:normAutofit/>
          </a:bodyPr>
          <a:lstStyle/>
          <a:p>
            <a:r>
              <a:rPr lang="en-US" sz="3600"/>
              <a:t>Large seed are better able to support themselves intialy, while smaller seeds have a better chance for dispersal over a wide area, helping at least some seedlings survive.</a:t>
            </a:r>
          </a:p>
          <a:p>
            <a:r>
              <a:rPr lang="en-US" sz="3600"/>
              <a:t>Plants also have evolved different adaptations to their sprouting environment, helping some smaller seeds thrive in drier less nutritous soils, while larger seeds often are able to take advantage of richer soils that hold water better.</a:t>
            </a:r>
          </a:p>
        </p:txBody>
      </p:sp>
    </p:spTree>
    <p:extLst>
      <p:ext uri="{BB962C8B-B14F-4D97-AF65-F5344CB8AC3E}">
        <p14:creationId xmlns:p14="http://schemas.microsoft.com/office/powerpoint/2010/main" xmlns="" val="72857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5E75F379-015B-1445-B1D5-0CC89F5A882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5911453" cy="6858000"/>
          </a:xfrm>
          <a:prstGeom prst="rect">
            <a:avLst/>
          </a:prstGeom>
        </p:spPr>
      </p:pic>
      <p:pic>
        <p:nvPicPr>
          <p:cNvPr id="6" name="Picture 6">
            <a:extLst>
              <a:ext uri="{FF2B5EF4-FFF2-40B4-BE49-F238E27FC236}">
                <a16:creationId xmlns:a16="http://schemas.microsoft.com/office/drawing/2014/main" xmlns="" id="{8909C010-CE70-014D-B688-869406BB8CE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11452" y="0"/>
            <a:ext cx="6280547" cy="6858000"/>
          </a:xfrm>
          <a:prstGeom prst="rect">
            <a:avLst/>
          </a:prstGeom>
        </p:spPr>
      </p:pic>
    </p:spTree>
    <p:extLst>
      <p:ext uri="{BB962C8B-B14F-4D97-AF65-F5344CB8AC3E}">
        <p14:creationId xmlns:p14="http://schemas.microsoft.com/office/powerpoint/2010/main" xmlns="" val="399667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93DA20A-2B8B-184C-98B7-07008B26567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82267" y="375048"/>
            <a:ext cx="10590608" cy="6125766"/>
          </a:xfrm>
          <a:prstGeom prst="rect">
            <a:avLst/>
          </a:prstGeom>
        </p:spPr>
      </p:pic>
    </p:spTree>
    <p:extLst>
      <p:ext uri="{BB962C8B-B14F-4D97-AF65-F5344CB8AC3E}">
        <p14:creationId xmlns:p14="http://schemas.microsoft.com/office/powerpoint/2010/main" xmlns="" val="412963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EAA7DF90-0092-4141-80E8-F194D0EABC3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92906" y="178595"/>
            <a:ext cx="11430000" cy="6518672"/>
          </a:xfrm>
          <a:prstGeom prst="rect">
            <a:avLst/>
          </a:prstGeom>
        </p:spPr>
      </p:pic>
    </p:spTree>
    <p:extLst>
      <p:ext uri="{BB962C8B-B14F-4D97-AF65-F5344CB8AC3E}">
        <p14:creationId xmlns:p14="http://schemas.microsoft.com/office/powerpoint/2010/main" xmlns="" val="28746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xmlns="" id="{CE4CB2F2-9385-5049-8CE7-F95209FE0CD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5016" y="1"/>
            <a:ext cx="12066984" cy="6732984"/>
          </a:xfrm>
          <a:prstGeom prst="rect">
            <a:avLst/>
          </a:prstGeom>
        </p:spPr>
      </p:pic>
    </p:spTree>
    <p:extLst>
      <p:ext uri="{BB962C8B-B14F-4D97-AF65-F5344CB8AC3E}">
        <p14:creationId xmlns:p14="http://schemas.microsoft.com/office/powerpoint/2010/main" xmlns="" val="4120645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23244F-2B85-7146-8A18-462342BEAA5D}"/>
              </a:ext>
            </a:extLst>
          </p:cNvPr>
          <p:cNvSpPr>
            <a:spLocks noGrp="1"/>
          </p:cNvSpPr>
          <p:nvPr>
            <p:ph idx="1"/>
          </p:nvPr>
        </p:nvSpPr>
        <p:spPr>
          <a:xfrm>
            <a:off x="339328" y="553641"/>
            <a:ext cx="11662172" cy="5623322"/>
          </a:xfrm>
        </p:spPr>
        <p:txBody>
          <a:bodyPr>
            <a:normAutofit/>
          </a:bodyPr>
          <a:lstStyle/>
          <a:p>
            <a:r>
              <a:rPr lang="en-US" sz="3600"/>
              <a:t>Smaller seeds are quicker to ripen and can be dispersed sooner.so fall blooming plants often have small seeds.</a:t>
            </a:r>
          </a:p>
          <a:p>
            <a:r>
              <a:rPr lang="en-US" sz="3600"/>
              <a:t>Many annual plants produce graet quantities of smaller seeds this helps to ensure at least a few Will end in a favorable place for growth.</a:t>
            </a:r>
          </a:p>
          <a:p>
            <a:r>
              <a:rPr lang="en-US" sz="3600"/>
              <a:t>Herbaceous perennial and Woody plants often have larger seeds they can produce seeds over many years and larger seeds have more energy reserve for germination and seedlings, growth and produce larger,more established seedlings after germination.</a:t>
            </a:r>
          </a:p>
        </p:txBody>
      </p:sp>
    </p:spTree>
    <p:extLst>
      <p:ext uri="{BB962C8B-B14F-4D97-AF65-F5344CB8AC3E}">
        <p14:creationId xmlns:p14="http://schemas.microsoft.com/office/powerpoint/2010/main" xmlns="" val="227510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752EE8BA-7208-F749-BE3F-E8C2F87CAF8B}"/>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24710" b="-1"/>
          <a:stretch/>
        </p:blipFill>
        <p:spPr>
          <a:xfrm>
            <a:off x="321469" y="196453"/>
            <a:ext cx="11608594" cy="6393656"/>
          </a:xfrm>
          <a:prstGeom prst="rect">
            <a:avLst/>
          </a:prstGeom>
        </p:spPr>
      </p:pic>
    </p:spTree>
    <p:extLst>
      <p:ext uri="{BB962C8B-B14F-4D97-AF65-F5344CB8AC3E}">
        <p14:creationId xmlns:p14="http://schemas.microsoft.com/office/powerpoint/2010/main" xmlns="" val="399388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3DA4F99-A397-4A45-82EF-1FEAE44624C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6268642" cy="6858000"/>
          </a:xfrm>
          <a:prstGeom prst="rect">
            <a:avLst/>
          </a:prstGeom>
        </p:spPr>
      </p:pic>
      <p:pic>
        <p:nvPicPr>
          <p:cNvPr id="6" name="Picture 6">
            <a:extLst>
              <a:ext uri="{FF2B5EF4-FFF2-40B4-BE49-F238E27FC236}">
                <a16:creationId xmlns:a16="http://schemas.microsoft.com/office/drawing/2014/main" xmlns="" id="{46BB652F-33C8-4648-981A-12C9282B2B2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68642" y="0"/>
            <a:ext cx="5923358" cy="6858000"/>
          </a:xfrm>
          <a:prstGeom prst="rect">
            <a:avLst/>
          </a:prstGeom>
        </p:spPr>
      </p:pic>
    </p:spTree>
    <p:extLst>
      <p:ext uri="{BB962C8B-B14F-4D97-AF65-F5344CB8AC3E}">
        <p14:creationId xmlns:p14="http://schemas.microsoft.com/office/powerpoint/2010/main" xmlns="" val="2371655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9DAF41A-E4B7-AE42-9B31-5A55631C8923}"/>
              </a:ext>
            </a:extLst>
          </p:cNvPr>
          <p:cNvSpPr>
            <a:spLocks noGrp="1"/>
          </p:cNvSpPr>
          <p:nvPr>
            <p:ph idx="1"/>
          </p:nvPr>
        </p:nvSpPr>
        <p:spPr>
          <a:xfrm>
            <a:off x="838200" y="589359"/>
            <a:ext cx="10515600" cy="5587604"/>
          </a:xfrm>
        </p:spPr>
        <p:txBody>
          <a:bodyPr>
            <a:normAutofit lnSpcReduction="10000"/>
          </a:bodyPr>
          <a:lstStyle/>
          <a:p>
            <a:pPr marL="0" indent="0">
              <a:buNone/>
            </a:pPr>
            <a:r>
              <a:rPr lang="en-US" sz="4400" b="1"/>
              <a:t>Seed weight</a:t>
            </a:r>
          </a:p>
          <a:p>
            <a:pPr marL="0" indent="0">
              <a:buNone/>
            </a:pPr>
            <a:r>
              <a:rPr lang="en-US" sz="3600"/>
              <a:t>The moisture content of a seed sample is the loss in weight when it is dried </a:t>
            </a:r>
          </a:p>
          <a:p>
            <a:pPr marL="0" indent="0">
              <a:buNone/>
            </a:pPr>
            <a:r>
              <a:rPr lang="en-US" sz="3600"/>
              <a:t>It is expressed as a percentage of the weight of original sample.</a:t>
            </a:r>
          </a:p>
          <a:p>
            <a:pPr marL="0" indent="0">
              <a:buNone/>
            </a:pPr>
            <a:r>
              <a:rPr lang="en-US" sz="3600"/>
              <a:t>The 1000 kernal weight is a measure of seed size.It is a weight in grams of 1000 seeds</a:t>
            </a:r>
          </a:p>
          <a:p>
            <a:pPr marL="0" indent="0">
              <a:buNone/>
            </a:pPr>
            <a:r>
              <a:rPr lang="en-US" sz="3600"/>
              <a:t>Seed size and the 1000k weight can vary from one crop to another b/w varieties of the same crop and even from year to year or from field to field of the same variety</a:t>
            </a:r>
          </a:p>
          <a:p>
            <a:pPr marL="0" indent="0">
              <a:buNone/>
            </a:pPr>
            <a:endParaRPr lang="en-US" sz="4400"/>
          </a:p>
        </p:txBody>
      </p:sp>
    </p:spTree>
    <p:extLst>
      <p:ext uri="{BB962C8B-B14F-4D97-AF65-F5344CB8AC3E}">
        <p14:creationId xmlns:p14="http://schemas.microsoft.com/office/powerpoint/2010/main" xmlns="" val="3988128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209A43C-C27E-D848-A5EB-A09B32630DF1}"/>
              </a:ext>
            </a:extLst>
          </p:cNvPr>
          <p:cNvSpPr>
            <a:spLocks noGrp="1"/>
          </p:cNvSpPr>
          <p:nvPr>
            <p:ph idx="1"/>
          </p:nvPr>
        </p:nvSpPr>
        <p:spPr>
          <a:xfrm>
            <a:off x="838200" y="375046"/>
            <a:ext cx="10515600" cy="5965031"/>
          </a:xfrm>
        </p:spPr>
        <p:txBody>
          <a:bodyPr>
            <a:normAutofit lnSpcReduction="10000"/>
          </a:bodyPr>
          <a:lstStyle/>
          <a:p>
            <a:r>
              <a:rPr lang="en-US" sz="3600"/>
              <a:t>In periods of drought and moisture deficiency in the soil,undersize and lightweight seeds develop on plants</a:t>
            </a:r>
          </a:p>
          <a:p>
            <a:r>
              <a:rPr lang="en-US" sz="3600"/>
              <a:t>Variation in seed weight is common within and among plant species.</a:t>
            </a:r>
          </a:p>
          <a:p>
            <a:r>
              <a:rPr lang="en-US" sz="3600"/>
              <a:t>Seed traits, including seed weight and germination are critical characters of the life histories of higher plants and their importance to plant fitness is widely appreciated.</a:t>
            </a:r>
          </a:p>
          <a:p>
            <a:r>
              <a:rPr lang="en-US" sz="3600"/>
              <a:t>Seed weight within plant spp is considered to be a remarkable constant characteristic and selection was predicted to produce one optimal seed weight within maternal plant.</a:t>
            </a:r>
          </a:p>
        </p:txBody>
      </p:sp>
    </p:spTree>
    <p:extLst>
      <p:ext uri="{BB962C8B-B14F-4D97-AF65-F5344CB8AC3E}">
        <p14:creationId xmlns:p14="http://schemas.microsoft.com/office/powerpoint/2010/main" xmlns="" val="633704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B67303F-64C1-1B4D-8BCA-41DB8520A4C0}"/>
              </a:ext>
            </a:extLst>
          </p:cNvPr>
          <p:cNvSpPr>
            <a:spLocks noGrp="1"/>
          </p:cNvSpPr>
          <p:nvPr>
            <p:ph idx="1"/>
          </p:nvPr>
        </p:nvSpPr>
        <p:spPr>
          <a:xfrm>
            <a:off x="321469" y="660797"/>
            <a:ext cx="6286500" cy="5804297"/>
          </a:xfrm>
        </p:spPr>
        <p:txBody>
          <a:bodyPr>
            <a:normAutofit/>
          </a:bodyPr>
          <a:lstStyle/>
          <a:p>
            <a:r>
              <a:rPr lang="en-US" sz="3600"/>
              <a:t>The largest seed is produce by the </a:t>
            </a:r>
            <a:r>
              <a:rPr lang="en-US" sz="3600" b="1"/>
              <a:t>Coco de mer</a:t>
            </a:r>
            <a:r>
              <a:rPr lang="en-US" sz="3600"/>
              <a:t> or “</a:t>
            </a:r>
            <a:r>
              <a:rPr lang="en-US" sz="3600" b="1"/>
              <a:t>double coconut palm”</a:t>
            </a:r>
            <a:r>
              <a:rPr lang="en-US" sz="3600"/>
              <a:t> </a:t>
            </a:r>
            <a:r>
              <a:rPr lang="en-US" sz="3600" i="1"/>
              <a:t>Lodoicea maldivica</a:t>
            </a:r>
          </a:p>
          <a:p>
            <a:r>
              <a:rPr lang="en-US" sz="3600"/>
              <a:t>The entire fruit may weigh up 23kg (50pounds) and usually contain single seed.</a:t>
            </a:r>
          </a:p>
        </p:txBody>
      </p:sp>
      <p:pic>
        <p:nvPicPr>
          <p:cNvPr id="4" name="Picture 4">
            <a:extLst>
              <a:ext uri="{FF2B5EF4-FFF2-40B4-BE49-F238E27FC236}">
                <a16:creationId xmlns:a16="http://schemas.microsoft.com/office/drawing/2014/main" xmlns="" id="{FBF3DD87-A24C-7F44-9124-6040677EFC7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82953" y="232172"/>
            <a:ext cx="5250656" cy="6291791"/>
          </a:xfrm>
          <a:prstGeom prst="rect">
            <a:avLst/>
          </a:prstGeom>
        </p:spPr>
      </p:pic>
    </p:spTree>
    <p:extLst>
      <p:ext uri="{BB962C8B-B14F-4D97-AF65-F5344CB8AC3E}">
        <p14:creationId xmlns:p14="http://schemas.microsoft.com/office/powerpoint/2010/main" xmlns="" val="670462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6F7DBCF-F658-8E43-A47B-913D1432967F}"/>
              </a:ext>
            </a:extLst>
          </p:cNvPr>
          <p:cNvSpPr>
            <a:spLocks noGrp="1"/>
          </p:cNvSpPr>
          <p:nvPr>
            <p:ph idx="1"/>
          </p:nvPr>
        </p:nvSpPr>
        <p:spPr>
          <a:xfrm>
            <a:off x="838200" y="678656"/>
            <a:ext cx="10515600" cy="5498307"/>
          </a:xfrm>
        </p:spPr>
        <p:txBody>
          <a:bodyPr>
            <a:normAutofit/>
          </a:bodyPr>
          <a:lstStyle/>
          <a:p>
            <a:r>
              <a:rPr lang="en-US" sz="3600"/>
              <a:t>Smallest seeds are produced by epiphytic orchids.</a:t>
            </a:r>
          </a:p>
          <a:p>
            <a:r>
              <a:rPr lang="en-US" sz="3600"/>
              <a:t>They only 85micrometer long and weigh 0.81micro gram</a:t>
            </a:r>
          </a:p>
        </p:txBody>
      </p:sp>
    </p:spTree>
    <p:extLst>
      <p:ext uri="{BB962C8B-B14F-4D97-AF65-F5344CB8AC3E}">
        <p14:creationId xmlns:p14="http://schemas.microsoft.com/office/powerpoint/2010/main" xmlns="" val="194017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C6D0FA11-075D-D946-9CD4-A4D96644DF9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5750" y="714374"/>
            <a:ext cx="11572875" cy="5536407"/>
          </a:xfrm>
          <a:prstGeom prst="rect">
            <a:avLst/>
          </a:prstGeom>
        </p:spPr>
      </p:pic>
    </p:spTree>
    <p:extLst>
      <p:ext uri="{BB962C8B-B14F-4D97-AF65-F5344CB8AC3E}">
        <p14:creationId xmlns:p14="http://schemas.microsoft.com/office/powerpoint/2010/main" xmlns="" val="108385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D5010704-1B24-1C48-A598-4B5C30F3A70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32234" y="535781"/>
            <a:ext cx="10697765" cy="5786438"/>
          </a:xfrm>
          <a:prstGeom prst="rect">
            <a:avLst/>
          </a:prstGeom>
        </p:spPr>
      </p:pic>
    </p:spTree>
    <p:extLst>
      <p:ext uri="{BB962C8B-B14F-4D97-AF65-F5344CB8AC3E}">
        <p14:creationId xmlns:p14="http://schemas.microsoft.com/office/powerpoint/2010/main" xmlns="" val="329886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C5D97E91-F617-3D43-8C63-7ECAEEFE86F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07219" y="339329"/>
            <a:ext cx="11019234" cy="5965030"/>
          </a:xfrm>
          <a:prstGeom prst="rect">
            <a:avLst/>
          </a:prstGeom>
        </p:spPr>
      </p:pic>
    </p:spTree>
    <p:extLst>
      <p:ext uri="{BB962C8B-B14F-4D97-AF65-F5344CB8AC3E}">
        <p14:creationId xmlns:p14="http://schemas.microsoft.com/office/powerpoint/2010/main" xmlns="" val="62330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31348-5782-8742-82E2-61E88D9E75E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3248450D-39BA-9A4C-84A1-00F73F8577BF}"/>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03697" y="365125"/>
            <a:ext cx="11108027" cy="5812710"/>
          </a:xfrm>
          <a:prstGeom prst="rect">
            <a:avLst/>
          </a:prstGeom>
        </p:spPr>
      </p:pic>
    </p:spTree>
    <p:extLst>
      <p:ext uri="{BB962C8B-B14F-4D97-AF65-F5344CB8AC3E}">
        <p14:creationId xmlns:p14="http://schemas.microsoft.com/office/powerpoint/2010/main" xmlns="" val="3356738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716EBE01-F1B1-BE44-82FE-ABE66FCCC83B}"/>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15938" y="635000"/>
            <a:ext cx="10973593" cy="5541963"/>
          </a:xfrm>
          <a:prstGeom prst="rect">
            <a:avLst/>
          </a:prstGeom>
        </p:spPr>
      </p:pic>
    </p:spTree>
    <p:extLst>
      <p:ext uri="{BB962C8B-B14F-4D97-AF65-F5344CB8AC3E}">
        <p14:creationId xmlns:p14="http://schemas.microsoft.com/office/powerpoint/2010/main" xmlns="" val="192135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3A7E5B1C-3049-AC49-9F06-33F72AFC82DA}"/>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67891" y="492323"/>
            <a:ext cx="11126391" cy="5873354"/>
          </a:xfrm>
          <a:prstGeom prst="rect">
            <a:avLst/>
          </a:prstGeom>
        </p:spPr>
      </p:pic>
    </p:spTree>
    <p:extLst>
      <p:ext uri="{BB962C8B-B14F-4D97-AF65-F5344CB8AC3E}">
        <p14:creationId xmlns:p14="http://schemas.microsoft.com/office/powerpoint/2010/main" xmlns="" val="64015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126F1BC0-B1CD-E942-B4A1-161EF5818BB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60797" y="982266"/>
            <a:ext cx="10912079" cy="5194697"/>
          </a:xfrm>
          <a:prstGeom prst="rect">
            <a:avLst/>
          </a:prstGeom>
        </p:spPr>
      </p:pic>
    </p:spTree>
    <p:extLst>
      <p:ext uri="{BB962C8B-B14F-4D97-AF65-F5344CB8AC3E}">
        <p14:creationId xmlns:p14="http://schemas.microsoft.com/office/powerpoint/2010/main" xmlns="" val="1397976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553</Words>
  <Application>Microsoft Office PowerPoint</Application>
  <PresentationFormat>Custom</PresentationFormat>
  <Paragraphs>27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Seed size vs Seed weight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Seed size vs Seed weight</dc:title>
  <dc:creator>Chemistry</dc:creator>
  <cp:lastModifiedBy>Chemistry</cp:lastModifiedBy>
  <cp:revision>12</cp:revision>
  <dcterms:modified xsi:type="dcterms:W3CDTF">2020-10-25T14:22:39Z</dcterms:modified>
</cp:coreProperties>
</file>