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latin typeface="Times New Roman" panose="02020603050405020304" pitchFamily="18" charset="0"/>
                <a:cs typeface="Times New Roman" panose="02020603050405020304" pitchFamily="18" charset="0"/>
              </a:rPr>
              <a:t>MITOCHONDRIA AND NUCLEUS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590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575256"/>
          </a:xfrm>
        </p:spPr>
        <p:txBody>
          <a:bodyPr>
            <a:normAutofit/>
          </a:bodyPr>
          <a:lstStyle/>
          <a:p>
            <a:r>
              <a:rPr lang="en-US" sz="2400" dirty="0" smtClean="0">
                <a:latin typeface="Times New Roman" panose="02020603050405020304" pitchFamily="18" charset="0"/>
                <a:cs typeface="Times New Roman" panose="02020603050405020304" pitchFamily="18" charset="0"/>
              </a:rPr>
              <a:t>Size</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stretch>
            <a:fillRect/>
          </a:stretch>
        </p:blipFill>
        <p:spPr>
          <a:xfrm>
            <a:off x="5205949" y="1313645"/>
            <a:ext cx="5944115" cy="3584638"/>
          </a:xfrm>
          <a:prstGeom prst="rect">
            <a:avLst/>
          </a:prstGeom>
        </p:spPr>
      </p:pic>
      <p:sp>
        <p:nvSpPr>
          <p:cNvPr id="4" name="Text Placeholder 3"/>
          <p:cNvSpPr>
            <a:spLocks noGrp="1"/>
          </p:cNvSpPr>
          <p:nvPr>
            <p:ph type="body" sz="half" idx="2"/>
          </p:nvPr>
        </p:nvSpPr>
        <p:spPr>
          <a:xfrm>
            <a:off x="913774" y="1313645"/>
            <a:ext cx="3935689" cy="4477554"/>
          </a:xfrm>
        </p:spPr>
        <p:txBody>
          <a:bodyPr/>
          <a:lstStyle/>
          <a:p>
            <a:pPr marL="285750" indent="-285750" algn="just">
              <a:buFont typeface="Wingdings" panose="05000000000000000000" pitchFamily="2" charset="2"/>
              <a:buChar char="§"/>
            </a:pPr>
            <a:r>
              <a:rPr lang="en-US" cap="none" dirty="0" smtClean="0">
                <a:latin typeface="Times New Roman" panose="02020603050405020304" pitchFamily="18" charset="0"/>
                <a:cs typeface="Times New Roman" panose="02020603050405020304" pitchFamily="18" charset="0"/>
              </a:rPr>
              <a:t>Normally mitochondria vary in size from 0.5µm to 2.0 µm and, therefore, are not distinctly visible under the light microscope. </a:t>
            </a:r>
          </a:p>
          <a:p>
            <a:pPr marL="285750" indent="-285750" algn="just">
              <a:buFont typeface="Wingdings" panose="05000000000000000000" pitchFamily="2" charset="2"/>
              <a:buChar char="§"/>
            </a:pPr>
            <a:r>
              <a:rPr lang="en-US" cap="none" dirty="0" smtClean="0">
                <a:latin typeface="Times New Roman" panose="02020603050405020304" pitchFamily="18" charset="0"/>
                <a:cs typeface="Times New Roman" panose="02020603050405020304" pitchFamily="18" charset="0"/>
              </a:rPr>
              <a:t>Sometimes their length may reach up to 7 µm</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632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126417" cy="420710"/>
          </a:xfrm>
        </p:spPr>
        <p:txBody>
          <a:bodyPr>
            <a:normAutofit fontScale="90000"/>
          </a:bodyPr>
          <a:lstStyle/>
          <a:p>
            <a:r>
              <a:rPr lang="en-US" b="1" dirty="0" smtClean="0"/>
              <a:t>STRUCTURE</a:t>
            </a:r>
            <a:endParaRPr lang="en-US" b="1" dirty="0"/>
          </a:p>
        </p:txBody>
      </p:sp>
      <p:sp>
        <p:nvSpPr>
          <p:cNvPr id="3" name="Content Placeholder 2"/>
          <p:cNvSpPr>
            <a:spLocks noGrp="1"/>
          </p:cNvSpPr>
          <p:nvPr>
            <p:ph sz="quarter" idx="13"/>
          </p:nvPr>
        </p:nvSpPr>
        <p:spPr>
          <a:xfrm>
            <a:off x="6156101" y="609601"/>
            <a:ext cx="5688795" cy="5181599"/>
          </a:xfrm>
        </p:spPr>
        <p:txBody>
          <a:bodyPr/>
          <a:lstStyle/>
          <a:p>
            <a:r>
              <a:rPr lang="en-US" sz="1400" b="1" cap="none" dirty="0" smtClean="0">
                <a:latin typeface="Times New Roman" panose="02020603050405020304" pitchFamily="18" charset="0"/>
                <a:cs typeface="Times New Roman" panose="02020603050405020304" pitchFamily="18" charset="0"/>
              </a:rPr>
              <a:t>Outer membrane </a:t>
            </a:r>
          </a:p>
          <a:p>
            <a:r>
              <a:rPr lang="en-US" sz="1400" b="1" cap="none" dirty="0" smtClean="0">
                <a:latin typeface="Times New Roman" panose="02020603050405020304" pitchFamily="18" charset="0"/>
                <a:cs typeface="Times New Roman" panose="02020603050405020304" pitchFamily="18" charset="0"/>
              </a:rPr>
              <a:t>Inner membrane</a:t>
            </a:r>
          </a:p>
          <a:p>
            <a:r>
              <a:rPr lang="en-US" sz="1400" b="1" cap="none" dirty="0" smtClean="0">
                <a:latin typeface="Times New Roman" panose="02020603050405020304" pitchFamily="18" charset="0"/>
                <a:cs typeface="Times New Roman" panose="02020603050405020304" pitchFamily="18" charset="0"/>
              </a:rPr>
              <a:t>Intermembrane space </a:t>
            </a:r>
          </a:p>
          <a:p>
            <a:r>
              <a:rPr lang="en-US" sz="1400" b="1" cap="none" dirty="0" smtClean="0">
                <a:latin typeface="Times New Roman" panose="02020603050405020304" pitchFamily="18" charset="0"/>
                <a:cs typeface="Times New Roman" panose="02020603050405020304" pitchFamily="18" charset="0"/>
              </a:rPr>
              <a:t>Matrix</a:t>
            </a:r>
          </a:p>
          <a:p>
            <a:r>
              <a:rPr lang="en-US" sz="1400" b="1" cap="none" dirty="0" smtClean="0">
                <a:latin typeface="Times New Roman" panose="02020603050405020304" pitchFamily="18" charset="0"/>
                <a:cs typeface="Times New Roman" panose="02020603050405020304" pitchFamily="18" charset="0"/>
              </a:rPr>
              <a:t>Cristae</a:t>
            </a:r>
          </a:p>
          <a:p>
            <a:endParaRPr lang="en-US" dirty="0"/>
          </a:p>
        </p:txBody>
      </p:sp>
      <p:sp>
        <p:nvSpPr>
          <p:cNvPr id="4" name="Text Placeholder 3"/>
          <p:cNvSpPr>
            <a:spLocks noGrp="1"/>
          </p:cNvSpPr>
          <p:nvPr>
            <p:ph type="body" sz="half" idx="2"/>
          </p:nvPr>
        </p:nvSpPr>
        <p:spPr>
          <a:xfrm>
            <a:off x="913774" y="1223492"/>
            <a:ext cx="5126418" cy="4567707"/>
          </a:xfrm>
        </p:spPr>
        <p:txBody>
          <a:bodyPr>
            <a:noAutofit/>
          </a:bodyPr>
          <a:lstStyle/>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The mitochondrion is a double-membrane, rod-shaped structure found in both plant     and animal cell.</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Its size ranges from 0.5 to 1.0 micrometer in diameter.</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The structure comprises an outer membrane, an inner membrane, and a gel-like material called the matrix.</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The outer membrane and the inner membrane are made of proteins and phospholipid layers separated by the intermembrane space.</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The outer membrane covers the surface of the mitochondrion and has a large number of special proteins known as </a:t>
            </a:r>
            <a:r>
              <a:rPr lang="en-US" sz="1400" cap="none" dirty="0" err="1" smtClean="0">
                <a:latin typeface="Times New Roman" panose="02020603050405020304" pitchFamily="18" charset="0"/>
                <a:cs typeface="Times New Roman" panose="02020603050405020304" pitchFamily="18" charset="0"/>
              </a:rPr>
              <a:t>porins</a:t>
            </a:r>
            <a:r>
              <a:rPr lang="en-US" sz="1400" cap="none"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It is freely permeable to ions, nutrient molecules, energy molecules like the ADP and ATP molecules.</a:t>
            </a:r>
          </a:p>
          <a:p>
            <a:pPr marL="285750" indent="-285750" algn="just">
              <a:buFont typeface="Wingdings" panose="05000000000000000000" pitchFamily="2" charset="2"/>
              <a:buChar char="§"/>
            </a:pPr>
            <a:r>
              <a:rPr lang="en-US" sz="1400" cap="none" dirty="0" smtClean="0">
                <a:latin typeface="Times New Roman" panose="02020603050405020304" pitchFamily="18" charset="0"/>
                <a:cs typeface="Times New Roman" panose="02020603050405020304" pitchFamily="18" charset="0"/>
              </a:rPr>
              <a:t>Mitochondria stripped of their outer membrane are called mitoplasts.</a:t>
            </a:r>
            <a:endParaRPr lang="en-US" sz="1400" cap="none"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272011" y="2518721"/>
            <a:ext cx="5254580" cy="3272478"/>
          </a:xfrm>
          <a:prstGeom prst="rect">
            <a:avLst/>
          </a:prstGeom>
        </p:spPr>
      </p:pic>
    </p:spTree>
    <p:extLst>
      <p:ext uri="{BB962C8B-B14F-4D97-AF65-F5344CB8AC3E}">
        <p14:creationId xmlns:p14="http://schemas.microsoft.com/office/powerpoint/2010/main" val="246949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14069"/>
          </a:xfrm>
        </p:spPr>
        <p:txBody>
          <a:bodyPr>
            <a:normAutofit/>
          </a:bodyPr>
          <a:lstStyle/>
          <a:p>
            <a:r>
              <a:rPr lang="en-US" sz="2400" b="1" dirty="0">
                <a:latin typeface="Times New Roman" panose="02020603050405020304" pitchFamily="18" charset="0"/>
                <a:cs typeface="Times New Roman" panose="02020603050405020304" pitchFamily="18" charset="0"/>
              </a:rPr>
              <a:t>Mitochondria and Chloroplast as Transducing agent</a:t>
            </a:r>
          </a:p>
        </p:txBody>
      </p:sp>
      <p:sp>
        <p:nvSpPr>
          <p:cNvPr id="3" name="Content Placeholder 2"/>
          <p:cNvSpPr>
            <a:spLocks noGrp="1"/>
          </p:cNvSpPr>
          <p:nvPr>
            <p:ph sz="quarter" idx="13"/>
          </p:nvPr>
        </p:nvSpPr>
        <p:spPr>
          <a:xfrm>
            <a:off x="913775" y="1658754"/>
            <a:ext cx="10363826" cy="4368559"/>
          </a:xfrm>
        </p:spPr>
        <p:txBody>
          <a:bodyPr>
            <a:normAutofit/>
          </a:bodyPr>
          <a:lstStyle/>
          <a:p>
            <a:pPr algn="just"/>
            <a:r>
              <a:rPr lang="en-US" sz="1600" cap="none" dirty="0" smtClean="0">
                <a:latin typeface="Times New Roman" panose="02020603050405020304" pitchFamily="18" charset="0"/>
                <a:cs typeface="Times New Roman" panose="02020603050405020304" pitchFamily="18" charset="0"/>
              </a:rPr>
              <a:t>In cells, energy transformation takes place through the agency of two main transducing systems.</a:t>
            </a:r>
          </a:p>
          <a:p>
            <a:pPr algn="just"/>
            <a:r>
              <a:rPr lang="en-US" sz="1600" cap="none" dirty="0" smtClean="0">
                <a:latin typeface="Times New Roman" panose="02020603050405020304" pitchFamily="18" charset="0"/>
                <a:cs typeface="Times New Roman" panose="02020603050405020304" pitchFamily="18" charset="0"/>
              </a:rPr>
              <a:t> Systems that produce energy transformation) represented by mitochondria and chloroplasts. </a:t>
            </a:r>
          </a:p>
          <a:p>
            <a:pPr algn="just"/>
            <a:r>
              <a:rPr lang="en-US" sz="1600" cap="none" dirty="0" smtClean="0">
                <a:latin typeface="Times New Roman" panose="02020603050405020304" pitchFamily="18" charset="0"/>
                <a:cs typeface="Times New Roman" panose="02020603050405020304" pitchFamily="18" charset="0"/>
              </a:rPr>
              <a:t>These two organelles of eukaryotic cells in some respects operate in opposite directions.</a:t>
            </a:r>
          </a:p>
          <a:p>
            <a:pPr algn="just"/>
            <a:r>
              <a:rPr lang="en-US" sz="1600" cap="none" dirty="0" smtClean="0">
                <a:latin typeface="Times New Roman" panose="02020603050405020304" pitchFamily="18" charset="0"/>
                <a:cs typeface="Times New Roman" panose="02020603050405020304" pitchFamily="18" charset="0"/>
              </a:rPr>
              <a:t> For example, chloroplasts are present only in plant cells and especially adapted to capture light energy and to transduce it into chemical energy, which is stored in covalent bonds between atoms in the different nutrients or fuel molecules.</a:t>
            </a:r>
          </a:p>
          <a:p>
            <a:pPr algn="just"/>
            <a:r>
              <a:rPr lang="en-US" sz="1600" cap="none" dirty="0" smtClean="0">
                <a:latin typeface="Times New Roman" panose="02020603050405020304" pitchFamily="18" charset="0"/>
                <a:cs typeface="Times New Roman" panose="02020603050405020304" pitchFamily="18" charset="0"/>
              </a:rPr>
              <a:t> In contrast, the mitochondria are the “power plants” or “power houses” that by oxidation, release the energy contained in the fuel molecules and make other forms of chemical energy.  </a:t>
            </a:r>
          </a:p>
          <a:p>
            <a:pPr algn="just"/>
            <a:r>
              <a:rPr lang="en-US" sz="1600" cap="none" dirty="0" smtClean="0">
                <a:latin typeface="Times New Roman" panose="02020603050405020304" pitchFamily="18" charset="0"/>
                <a:cs typeface="Times New Roman" panose="02020603050405020304" pitchFamily="18" charset="0"/>
              </a:rPr>
              <a:t>The main function of chloroplasts is photosynthesis, while that of mitochondria is oxidative phosphorylation. </a:t>
            </a:r>
          </a:p>
          <a:p>
            <a:pPr algn="just"/>
            <a:r>
              <a:rPr lang="en-US" sz="1600" cap="none" dirty="0" smtClean="0">
                <a:latin typeface="Times New Roman" panose="02020603050405020304" pitchFamily="18" charset="0"/>
                <a:cs typeface="Times New Roman" panose="02020603050405020304" pitchFamily="18" charset="0"/>
              </a:rPr>
              <a:t>Finally, photosynthesis is an endergonic reaction, which means that it captures energy; oxidative phosphorylation is an exergonic reaction, meaning that it releases energy. </a:t>
            </a: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82249"/>
          </a:xfrm>
        </p:spPr>
        <p:txBody>
          <a:bodyPr>
            <a:normAutofit/>
          </a:bodyPr>
          <a:lstStyle/>
          <a:p>
            <a:r>
              <a:rPr lang="en-US" sz="2400" b="1" dirty="0">
                <a:latin typeface="Times New Roman" panose="02020603050405020304" pitchFamily="18" charset="0"/>
                <a:cs typeface="Times New Roman" panose="02020603050405020304" pitchFamily="18" charset="0"/>
              </a:rPr>
              <a:t>FUNCTION OF MITOCHONDRIA</a:t>
            </a:r>
          </a:p>
        </p:txBody>
      </p:sp>
      <p:sp>
        <p:nvSpPr>
          <p:cNvPr id="3" name="Content Placeholder 2"/>
          <p:cNvSpPr>
            <a:spLocks noGrp="1"/>
          </p:cNvSpPr>
          <p:nvPr>
            <p:ph sz="quarter" idx="13"/>
          </p:nvPr>
        </p:nvSpPr>
        <p:spPr>
          <a:xfrm>
            <a:off x="913774" y="1442434"/>
            <a:ext cx="10363826" cy="4700789"/>
          </a:xfrm>
        </p:spPr>
        <p:txBody>
          <a:bodyPr>
            <a:normAutofit fontScale="92500" lnSpcReduction="10000"/>
          </a:bodyPr>
          <a:lstStyle/>
          <a:p>
            <a:pPr algn="just"/>
            <a:r>
              <a:rPr lang="en-US" sz="1800" cap="none" dirty="0" smtClean="0">
                <a:latin typeface="Times New Roman" panose="02020603050405020304" pitchFamily="18" charset="0"/>
                <a:cs typeface="Times New Roman" panose="02020603050405020304" pitchFamily="18" charset="0"/>
              </a:rPr>
              <a:t>The mitochondria perform most important functions such as oxidation, dehydrogenation, oxidative phosphorylation and respiratory chain of the cell. </a:t>
            </a:r>
          </a:p>
          <a:p>
            <a:pPr algn="just"/>
            <a:r>
              <a:rPr lang="en-US" sz="1800" cap="none" dirty="0" smtClean="0">
                <a:latin typeface="Times New Roman" panose="02020603050405020304" pitchFamily="18" charset="0"/>
                <a:cs typeface="Times New Roman" panose="02020603050405020304" pitchFamily="18" charset="0"/>
              </a:rPr>
              <a:t>Their structure and enzymatic system are fully adapted for their different functions. </a:t>
            </a:r>
          </a:p>
          <a:p>
            <a:pPr algn="just"/>
            <a:r>
              <a:rPr lang="en-US" sz="1800" cap="none" dirty="0" smtClean="0">
                <a:latin typeface="Times New Roman" panose="02020603050405020304" pitchFamily="18" charset="0"/>
                <a:cs typeface="Times New Roman" panose="02020603050405020304" pitchFamily="18" charset="0"/>
              </a:rPr>
              <a:t>They are the actual respiratory organs of the cells </a:t>
            </a:r>
          </a:p>
          <a:p>
            <a:pPr algn="just"/>
            <a:r>
              <a:rPr lang="en-US" sz="1800" cap="none" dirty="0">
                <a:latin typeface="Times New Roman" panose="02020603050405020304" pitchFamily="18" charset="0"/>
                <a:cs typeface="Times New Roman" panose="02020603050405020304" pitchFamily="18" charset="0"/>
              </a:rPr>
              <a:t>The main job of mitochondria is to perform cellular respiration. </a:t>
            </a:r>
            <a:endParaRPr lang="en-US" sz="1800" cap="none" dirty="0" smtClean="0">
              <a:latin typeface="Times New Roman" panose="02020603050405020304" pitchFamily="18" charset="0"/>
              <a:cs typeface="Times New Roman" panose="02020603050405020304" pitchFamily="18" charset="0"/>
            </a:endParaRPr>
          </a:p>
          <a:p>
            <a:pPr algn="just"/>
            <a:r>
              <a:rPr lang="en-US" sz="1800" cap="none" dirty="0" smtClean="0">
                <a:latin typeface="Times New Roman" panose="02020603050405020304" pitchFamily="18" charset="0"/>
                <a:cs typeface="Times New Roman" panose="02020603050405020304" pitchFamily="18" charset="0"/>
              </a:rPr>
              <a:t>This </a:t>
            </a:r>
            <a:r>
              <a:rPr lang="en-US" sz="1800" cap="none" dirty="0">
                <a:latin typeface="Times New Roman" panose="02020603050405020304" pitchFamily="18" charset="0"/>
                <a:cs typeface="Times New Roman" panose="02020603050405020304" pitchFamily="18" charset="0"/>
              </a:rPr>
              <a:t>means it takes in nutrients from the cell, breaks it down, and turns it into energy. This energy is then in turn used by the cell to carry out various </a:t>
            </a:r>
            <a:r>
              <a:rPr lang="en-US" sz="1800" cap="none" dirty="0" smtClean="0">
                <a:latin typeface="Times New Roman" panose="02020603050405020304" pitchFamily="18" charset="0"/>
                <a:cs typeface="Times New Roman" panose="02020603050405020304" pitchFamily="18" charset="0"/>
              </a:rPr>
              <a:t>functions.</a:t>
            </a:r>
          </a:p>
          <a:p>
            <a:pPr algn="just"/>
            <a:r>
              <a:rPr lang="en-US" sz="1800" cap="none" dirty="0" smtClean="0">
                <a:latin typeface="Times New Roman" panose="02020603050405020304" pitchFamily="18" charset="0"/>
                <a:cs typeface="Times New Roman" panose="02020603050405020304" pitchFamily="18" charset="0"/>
              </a:rPr>
              <a:t>Each </a:t>
            </a:r>
            <a:r>
              <a:rPr lang="en-US" sz="1800" cap="none" dirty="0">
                <a:latin typeface="Times New Roman" panose="02020603050405020304" pitchFamily="18" charset="0"/>
                <a:cs typeface="Times New Roman" panose="02020603050405020304" pitchFamily="18" charset="0"/>
              </a:rPr>
              <a:t>cell contains a different number of mitochondria</a:t>
            </a:r>
            <a:r>
              <a:rPr lang="en-US" sz="1800" cap="none" dirty="0" smtClean="0">
                <a:latin typeface="Times New Roman" panose="02020603050405020304" pitchFamily="18" charset="0"/>
                <a:cs typeface="Times New Roman" panose="02020603050405020304" pitchFamily="18" charset="0"/>
              </a:rPr>
              <a:t>.</a:t>
            </a:r>
          </a:p>
          <a:p>
            <a:pPr algn="just"/>
            <a:r>
              <a:rPr lang="en-US" sz="1800" cap="none" dirty="0" smtClean="0">
                <a:latin typeface="Times New Roman" panose="02020603050405020304" pitchFamily="18" charset="0"/>
                <a:cs typeface="Times New Roman" panose="02020603050405020304" pitchFamily="18" charset="0"/>
              </a:rPr>
              <a:t> </a:t>
            </a:r>
            <a:r>
              <a:rPr lang="en-US" sz="1800" cap="none" dirty="0">
                <a:latin typeface="Times New Roman" panose="02020603050405020304" pitchFamily="18" charset="0"/>
                <a:cs typeface="Times New Roman" panose="02020603050405020304" pitchFamily="18" charset="0"/>
              </a:rPr>
              <a:t>The number present is dependent upon how much energy the cell requires. </a:t>
            </a:r>
            <a:endParaRPr lang="en-US" sz="1800" cap="none" dirty="0" smtClean="0">
              <a:latin typeface="Times New Roman" panose="02020603050405020304" pitchFamily="18" charset="0"/>
              <a:cs typeface="Times New Roman" panose="02020603050405020304" pitchFamily="18" charset="0"/>
            </a:endParaRPr>
          </a:p>
          <a:p>
            <a:pPr algn="just"/>
            <a:r>
              <a:rPr lang="en-US" sz="1800" cap="none" dirty="0" smtClean="0">
                <a:latin typeface="Times New Roman" panose="02020603050405020304" pitchFamily="18" charset="0"/>
                <a:cs typeface="Times New Roman" panose="02020603050405020304" pitchFamily="18" charset="0"/>
              </a:rPr>
              <a:t>The </a:t>
            </a:r>
            <a:r>
              <a:rPr lang="en-US" sz="1800" cap="none" dirty="0">
                <a:latin typeface="Times New Roman" panose="02020603050405020304" pitchFamily="18" charset="0"/>
                <a:cs typeface="Times New Roman" panose="02020603050405020304" pitchFamily="18" charset="0"/>
              </a:rPr>
              <a:t>more energy a cell needs the more mitochondria that will be present. </a:t>
            </a:r>
            <a:endParaRPr lang="en-US" sz="1800" cap="none" dirty="0" smtClean="0">
              <a:latin typeface="Times New Roman" panose="02020603050405020304" pitchFamily="18" charset="0"/>
              <a:cs typeface="Times New Roman" panose="02020603050405020304" pitchFamily="18" charset="0"/>
            </a:endParaRPr>
          </a:p>
          <a:p>
            <a:pPr algn="just"/>
            <a:r>
              <a:rPr lang="en-US" sz="1800" cap="none" dirty="0" smtClean="0">
                <a:latin typeface="Times New Roman" panose="02020603050405020304" pitchFamily="18" charset="0"/>
                <a:cs typeface="Times New Roman" panose="02020603050405020304" pitchFamily="18" charset="0"/>
              </a:rPr>
              <a:t>Cells </a:t>
            </a:r>
            <a:r>
              <a:rPr lang="en-US" sz="1800" cap="none" dirty="0">
                <a:latin typeface="Times New Roman" panose="02020603050405020304" pitchFamily="18" charset="0"/>
                <a:cs typeface="Times New Roman" panose="02020603050405020304" pitchFamily="18" charset="0"/>
              </a:rPr>
              <a:t>have the ability to produce more mitochondria as needed. </a:t>
            </a:r>
            <a:endParaRPr lang="en-US" sz="1800" cap="none" dirty="0" smtClean="0">
              <a:latin typeface="Times New Roman" panose="02020603050405020304" pitchFamily="18" charset="0"/>
              <a:cs typeface="Times New Roman" panose="02020603050405020304" pitchFamily="18" charset="0"/>
            </a:endParaRPr>
          </a:p>
          <a:p>
            <a:pPr algn="just"/>
            <a:r>
              <a:rPr lang="en-US" sz="1800" cap="none" dirty="0" smtClean="0">
                <a:latin typeface="Times New Roman" panose="02020603050405020304" pitchFamily="18" charset="0"/>
                <a:cs typeface="Times New Roman" panose="02020603050405020304" pitchFamily="18" charset="0"/>
              </a:rPr>
              <a:t>They </a:t>
            </a:r>
            <a:r>
              <a:rPr lang="en-US" sz="1800" cap="none" dirty="0">
                <a:latin typeface="Times New Roman" panose="02020603050405020304" pitchFamily="18" charset="0"/>
                <a:cs typeface="Times New Roman" panose="02020603050405020304" pitchFamily="18" charset="0"/>
              </a:rPr>
              <a:t>also can combine mitochondria to make larger ones.</a:t>
            </a:r>
          </a:p>
          <a:p>
            <a:pPr algn="just"/>
            <a:endParaRPr lang="en-US" sz="1800" b="1" cap="none" dirty="0" smtClean="0">
              <a:latin typeface="Times New Roman" panose="02020603050405020304" pitchFamily="18" charset="0"/>
              <a:cs typeface="Times New Roman" panose="02020603050405020304" pitchFamily="18" charset="0"/>
            </a:endParaRPr>
          </a:p>
          <a:p>
            <a:pPr marL="0" indent="0" algn="just">
              <a:buNone/>
            </a:pPr>
            <a:endParaRPr lang="en-US" sz="18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18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92427"/>
            <a:ext cx="10364451" cy="759855"/>
          </a:xfrm>
        </p:spPr>
        <p:txBody>
          <a:bodyPr>
            <a:normAutofit/>
          </a:bodyPr>
          <a:lstStyle/>
          <a:p>
            <a:r>
              <a:rPr lang="en-US" sz="2400" b="1" dirty="0" smtClean="0">
                <a:latin typeface="Times New Roman" panose="02020603050405020304" pitchFamily="18" charset="0"/>
                <a:cs typeface="Times New Roman" panose="02020603050405020304" pitchFamily="18" charset="0"/>
              </a:rPr>
              <a:t>Common function of mitochondria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455314"/>
            <a:ext cx="10363826" cy="4335886"/>
          </a:xfrm>
        </p:spPr>
        <p:txBody>
          <a:bodyPr>
            <a:normAutofit/>
          </a:bodyPr>
          <a:lstStyle/>
          <a:p>
            <a:r>
              <a:rPr lang="en-US" sz="1800" cap="none" dirty="0" smtClean="0">
                <a:latin typeface="Times New Roman" panose="02020603050405020304" pitchFamily="18" charset="0"/>
                <a:cs typeface="Times New Roman" panose="02020603050405020304" pitchFamily="18" charset="0"/>
              </a:rPr>
              <a:t>Production of atp(power house of cell)</a:t>
            </a:r>
          </a:p>
          <a:p>
            <a:r>
              <a:rPr lang="en-US" sz="1800" cap="none" dirty="0" smtClean="0">
                <a:latin typeface="Times New Roman" panose="02020603050405020304" pitchFamily="18" charset="0"/>
                <a:cs typeface="Times New Roman" panose="02020603050405020304" pitchFamily="18" charset="0"/>
              </a:rPr>
              <a:t>Cell death</a:t>
            </a:r>
          </a:p>
          <a:p>
            <a:r>
              <a:rPr lang="en-US" sz="1800" cap="none" dirty="0" smtClean="0">
                <a:latin typeface="Times New Roman" panose="02020603050405020304" pitchFamily="18" charset="0"/>
                <a:cs typeface="Times New Roman" panose="02020603050405020304" pitchFamily="18" charset="0"/>
              </a:rPr>
              <a:t>Calcium homeostasis</a:t>
            </a:r>
          </a:p>
          <a:p>
            <a:r>
              <a:rPr lang="en-US" sz="1800" cap="none" dirty="0" smtClean="0">
                <a:latin typeface="Times New Roman" panose="02020603050405020304" pitchFamily="18" charset="0"/>
                <a:cs typeface="Times New Roman" panose="02020603050405020304" pitchFamily="18" charset="0"/>
              </a:rPr>
              <a:t>Mitochondria play a central role in many other metabolic tasks, such as:</a:t>
            </a:r>
          </a:p>
          <a:p>
            <a:r>
              <a:rPr lang="en-US" sz="1800" cap="none" dirty="0" smtClean="0">
                <a:latin typeface="Times New Roman" panose="02020603050405020304" pitchFamily="18" charset="0"/>
                <a:cs typeface="Times New Roman" panose="02020603050405020304" pitchFamily="18" charset="0"/>
              </a:rPr>
              <a:t>Signaling through mitochondrial reactive oxygen species </a:t>
            </a:r>
          </a:p>
          <a:p>
            <a:r>
              <a:rPr lang="en-US" sz="1800" cap="none" dirty="0" smtClean="0">
                <a:latin typeface="Times New Roman" panose="02020603050405020304" pitchFamily="18" charset="0"/>
                <a:cs typeface="Times New Roman" panose="02020603050405020304" pitchFamily="18" charset="0"/>
              </a:rPr>
              <a:t>Regulation of the membrane potential </a:t>
            </a:r>
          </a:p>
          <a:p>
            <a:r>
              <a:rPr lang="en-US" sz="1800" cap="none" dirty="0" smtClean="0">
                <a:latin typeface="Times New Roman" panose="02020603050405020304" pitchFamily="18" charset="0"/>
                <a:cs typeface="Times New Roman" panose="02020603050405020304" pitchFamily="18" charset="0"/>
              </a:rPr>
              <a:t>Apoptosis-programmed cell death </a:t>
            </a:r>
          </a:p>
          <a:p>
            <a:r>
              <a:rPr lang="en-US" sz="1800" cap="none" dirty="0" smtClean="0">
                <a:latin typeface="Times New Roman" panose="02020603050405020304" pitchFamily="18" charset="0"/>
                <a:cs typeface="Times New Roman" panose="02020603050405020304" pitchFamily="18" charset="0"/>
              </a:rPr>
              <a:t>Regulation of cellular metabolism </a:t>
            </a: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4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08338"/>
            <a:ext cx="10364451" cy="837128"/>
          </a:xfrm>
        </p:spPr>
        <p:txBody>
          <a:bodyPr>
            <a:normAutofit/>
          </a:bodyPr>
          <a:lstStyle/>
          <a:p>
            <a:r>
              <a:rPr lang="en-US" sz="3200" b="1" dirty="0" smtClean="0">
                <a:latin typeface="Times New Roman" panose="02020603050405020304" pitchFamily="18" charset="0"/>
                <a:cs typeface="Times New Roman" panose="02020603050405020304" pitchFamily="18" charset="0"/>
              </a:rPr>
              <a:t>nucleus</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stretch>
            <a:fillRect/>
          </a:stretch>
        </p:blipFill>
        <p:spPr>
          <a:xfrm>
            <a:off x="2949262" y="1363865"/>
            <a:ext cx="5756856" cy="3491470"/>
          </a:xfrm>
          <a:prstGeom prst="rect">
            <a:avLst/>
          </a:prstGeom>
        </p:spPr>
      </p:pic>
      <p:sp>
        <p:nvSpPr>
          <p:cNvPr id="5" name="Rectangle 4"/>
          <p:cNvSpPr/>
          <p:nvPr/>
        </p:nvSpPr>
        <p:spPr>
          <a:xfrm>
            <a:off x="2610118" y="5071684"/>
            <a:ext cx="6096000" cy="1200329"/>
          </a:xfrm>
          <a:prstGeom prst="rect">
            <a:avLst/>
          </a:prstGeom>
        </p:spPr>
        <p:txBody>
          <a:bodyPr>
            <a:spAutoFit/>
          </a:bodyPr>
          <a:lstStyle/>
          <a:p>
            <a:pPr marL="285750" indent="-285750" algn="just">
              <a:buFont typeface="Wingdings" panose="05000000000000000000" pitchFamily="2" charset="2"/>
              <a:buChar char="q"/>
            </a:pPr>
            <a:r>
              <a:rPr lang="en-US" dirty="0"/>
              <a:t>The nucleus is a membrane-bound organelle that contains genetic material (DNA) of eukaryotic organisms. As such, it serves to maintain the integrity of the cell by facilitating transcription and replication processes.</a:t>
            </a:r>
          </a:p>
        </p:txBody>
      </p:sp>
    </p:spTree>
    <p:extLst>
      <p:ext uri="{BB962C8B-B14F-4D97-AF65-F5344CB8AC3E}">
        <p14:creationId xmlns:p14="http://schemas.microsoft.com/office/powerpoint/2010/main" val="1260866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811369"/>
            <a:ext cx="10364451" cy="656824"/>
          </a:xfrm>
        </p:spPr>
        <p:txBody>
          <a:bodyPr>
            <a:normAutofit/>
          </a:bodyPr>
          <a:lstStyle/>
          <a:p>
            <a:r>
              <a:rPr lang="en-US" sz="2400" b="1" dirty="0" smtClean="0">
                <a:latin typeface="Times New Roman" panose="02020603050405020304" pitchFamily="18" charset="0"/>
                <a:cs typeface="Times New Roman" panose="02020603050405020304" pitchFamily="18" charset="0"/>
              </a:rPr>
              <a:t>history</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931831"/>
            <a:ext cx="10363826" cy="3859368"/>
          </a:xfrm>
        </p:spPr>
        <p:txBody>
          <a:bodyPr>
            <a:normAutofit/>
          </a:bodyPr>
          <a:lstStyle/>
          <a:p>
            <a:r>
              <a:rPr lang="en-US" sz="1800" cap="none" dirty="0" smtClean="0">
                <a:latin typeface="Times New Roman" panose="02020603050405020304" pitchFamily="18" charset="0"/>
                <a:cs typeface="Times New Roman" panose="02020603050405020304" pitchFamily="18" charset="0"/>
              </a:rPr>
              <a:t>Nuclei were first discovered and named by Robert brown in 1833 in the plant cells and animal cells. </a:t>
            </a:r>
          </a:p>
          <a:p>
            <a:r>
              <a:rPr lang="en-US" sz="1800" cap="none" dirty="0" smtClean="0">
                <a:latin typeface="Times New Roman" panose="02020603050405020304" pitchFamily="18" charset="0"/>
                <a:cs typeface="Times New Roman" panose="02020603050405020304" pitchFamily="18" charset="0"/>
              </a:rPr>
              <a:t>Nucleoli were described by M.J. Schleiden in 1838, although first noted by Fontana (1781). </a:t>
            </a:r>
          </a:p>
          <a:p>
            <a:r>
              <a:rPr lang="en-US" sz="1800" cap="none" dirty="0" smtClean="0">
                <a:latin typeface="Times New Roman" panose="02020603050405020304" pitchFamily="18" charset="0"/>
                <a:cs typeface="Times New Roman" panose="02020603050405020304" pitchFamily="18" charset="0"/>
              </a:rPr>
              <a:t>The term nucleolus was coined by bowman in 1840.</a:t>
            </a:r>
          </a:p>
          <a:p>
            <a:r>
              <a:rPr lang="en-US" sz="1800" cap="none" dirty="0" smtClean="0">
                <a:latin typeface="Times New Roman" panose="02020603050405020304" pitchFamily="18" charset="0"/>
                <a:cs typeface="Times New Roman" panose="02020603050405020304" pitchFamily="18" charset="0"/>
              </a:rPr>
              <a:t> In 1879, W. Flemming coined the term chromatin for chromosomal meshwork. </a:t>
            </a:r>
          </a:p>
          <a:p>
            <a:r>
              <a:rPr lang="en-US" sz="1800" cap="none" dirty="0" smtClean="0">
                <a:latin typeface="Times New Roman" panose="02020603050405020304" pitchFamily="18" charset="0"/>
                <a:cs typeface="Times New Roman" panose="02020603050405020304" pitchFamily="18" charset="0"/>
              </a:rPr>
              <a:t>Strasburger (1882) introduced the terms cytoplasm and nucleoplasm.</a:t>
            </a:r>
          </a:p>
          <a:p>
            <a:r>
              <a:rPr lang="en-US" sz="1800" cap="none" dirty="0" smtClean="0">
                <a:latin typeface="Times New Roman" panose="02020603050405020304" pitchFamily="18" charset="0"/>
                <a:cs typeface="Times New Roman" panose="02020603050405020304" pitchFamily="18" charset="0"/>
              </a:rPr>
              <a:t> In 1950, Callan and Tomlin, first observed the nucleopores in the nuclei of amphibian oocytes. </a:t>
            </a: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654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12125"/>
            <a:ext cx="10364451" cy="528033"/>
          </a:xfrm>
        </p:spPr>
        <p:txBody>
          <a:bodyPr>
            <a:normAutofit fontScale="90000"/>
          </a:bodyPr>
          <a:lstStyle/>
          <a:p>
            <a:r>
              <a:rPr lang="en-US" dirty="0" smtClean="0"/>
              <a:t>Occurrence and position</a:t>
            </a:r>
            <a:endParaRPr lang="en-US" dirty="0"/>
          </a:p>
        </p:txBody>
      </p:sp>
      <p:sp>
        <p:nvSpPr>
          <p:cNvPr id="3" name="Content Placeholder 2"/>
          <p:cNvSpPr>
            <a:spLocks noGrp="1"/>
          </p:cNvSpPr>
          <p:nvPr>
            <p:ph sz="quarter" idx="13"/>
          </p:nvPr>
        </p:nvSpPr>
        <p:spPr>
          <a:xfrm>
            <a:off x="913774" y="940158"/>
            <a:ext cx="10363826" cy="5460642"/>
          </a:xfrm>
        </p:spPr>
        <p:txBody>
          <a:bodyPr>
            <a:normAutofit fontScale="92500" lnSpcReduction="10000"/>
          </a:bodyPr>
          <a:lstStyle/>
          <a:p>
            <a:pPr algn="just"/>
            <a:r>
              <a:rPr lang="en-US" sz="1800" cap="none" dirty="0" smtClean="0">
                <a:latin typeface="Times New Roman" panose="02020603050405020304" pitchFamily="18" charset="0"/>
                <a:cs typeface="Times New Roman" panose="02020603050405020304" pitchFamily="18" charset="0"/>
              </a:rPr>
              <a:t>The nucleus is found in all the eukaryotic cells of the plants and animals. </a:t>
            </a:r>
          </a:p>
          <a:p>
            <a:pPr algn="just"/>
            <a:r>
              <a:rPr lang="en-US" sz="1800" cap="none" dirty="0" smtClean="0">
                <a:latin typeface="Times New Roman" panose="02020603050405020304" pitchFamily="18" charset="0"/>
                <a:cs typeface="Times New Roman" panose="02020603050405020304" pitchFamily="18" charset="0"/>
              </a:rPr>
              <a:t>However, certain eukaryotic cells such as the mature sieve tubes of higher plants and mammalian erythrocytes contain no nucleus. In such cells nuclei are present during the early stages of development. </a:t>
            </a:r>
          </a:p>
          <a:p>
            <a:pPr algn="just"/>
            <a:r>
              <a:rPr lang="en-US" sz="1800" cap="none" dirty="0" smtClean="0">
                <a:latin typeface="Times New Roman" panose="02020603050405020304" pitchFamily="18" charset="0"/>
                <a:cs typeface="Times New Roman" panose="02020603050405020304" pitchFamily="18" charset="0"/>
              </a:rPr>
              <a:t>Since mature mammalian red blood cells are without any nuclei, they are called red blood “corpuscles” rather than cells. </a:t>
            </a:r>
          </a:p>
          <a:p>
            <a:pPr algn="just"/>
            <a:r>
              <a:rPr lang="en-US" sz="1800" cap="none" dirty="0" smtClean="0">
                <a:latin typeface="Times New Roman" panose="02020603050405020304" pitchFamily="18" charset="0"/>
                <a:cs typeface="Times New Roman" panose="02020603050405020304" pitchFamily="18" charset="0"/>
              </a:rPr>
              <a:t>The prokaryotic cells of the bacteria do not have true nucleus, </a:t>
            </a:r>
          </a:p>
          <a:p>
            <a:pPr algn="just"/>
            <a:r>
              <a:rPr lang="en-US" sz="1800" cap="none" dirty="0" smtClean="0">
                <a:latin typeface="Times New Roman" panose="02020603050405020304" pitchFamily="18" charset="0"/>
                <a:cs typeface="Times New Roman" panose="02020603050405020304" pitchFamily="18" charset="0"/>
              </a:rPr>
              <a:t>i.e., The single, circular and large DNA molecule remains in direct contact with the cytoplasm.</a:t>
            </a:r>
          </a:p>
          <a:p>
            <a:pPr algn="just"/>
            <a:r>
              <a:rPr lang="en-US" sz="1800" cap="none" dirty="0" smtClean="0">
                <a:latin typeface="Times New Roman" panose="02020603050405020304" pitchFamily="18" charset="0"/>
                <a:cs typeface="Times New Roman" panose="02020603050405020304" pitchFamily="18" charset="0"/>
              </a:rPr>
              <a:t> The position or location of the nucleus in a cell is usually the characteristic of the cell type and it is often variable. </a:t>
            </a:r>
          </a:p>
          <a:p>
            <a:pPr algn="just"/>
            <a:r>
              <a:rPr lang="en-US" sz="1800" cap="none" dirty="0" smtClean="0">
                <a:latin typeface="Times New Roman" panose="02020603050405020304" pitchFamily="18" charset="0"/>
                <a:cs typeface="Times New Roman" panose="02020603050405020304" pitchFamily="18" charset="0"/>
              </a:rPr>
              <a:t>Usually the nucleus remains located in the center. </a:t>
            </a:r>
          </a:p>
          <a:p>
            <a:pPr algn="just"/>
            <a:r>
              <a:rPr lang="en-US" sz="1800" cap="none" dirty="0" smtClean="0">
                <a:latin typeface="Times New Roman" panose="02020603050405020304" pitchFamily="18" charset="0"/>
                <a:cs typeface="Times New Roman" panose="02020603050405020304" pitchFamily="18" charset="0"/>
              </a:rPr>
              <a:t>But its position may change from time to time according to the metabolic states of the cell. </a:t>
            </a:r>
          </a:p>
          <a:p>
            <a:pPr algn="just"/>
            <a:r>
              <a:rPr lang="en-US" sz="1800" cap="none" dirty="0" smtClean="0">
                <a:latin typeface="Times New Roman" panose="02020603050405020304" pitchFamily="18" charset="0"/>
                <a:cs typeface="Times New Roman" panose="02020603050405020304" pitchFamily="18" charset="0"/>
              </a:rPr>
              <a:t>For example, in the embryonic cells the nucleus generally occupies the geometric center of the cell but as the cells start to differentiate and the rate of the metabolic activities increases, the displacement in the position of the nucleus takes place. </a:t>
            </a:r>
          </a:p>
          <a:p>
            <a:pPr algn="just"/>
            <a:r>
              <a:rPr lang="en-US" sz="1800" cap="none" dirty="0" smtClean="0">
                <a:latin typeface="Times New Roman" panose="02020603050405020304" pitchFamily="18" charset="0"/>
                <a:cs typeface="Times New Roman" panose="02020603050405020304" pitchFamily="18" charset="0"/>
              </a:rPr>
              <a:t>In certain cells such as the glandular cells the nucleus remains located in the basal portion of the cell. </a:t>
            </a:r>
          </a:p>
          <a:p>
            <a:endParaRPr lang="en-US" dirty="0"/>
          </a:p>
        </p:txBody>
      </p:sp>
    </p:spTree>
    <p:extLst>
      <p:ext uri="{BB962C8B-B14F-4D97-AF65-F5344CB8AC3E}">
        <p14:creationId xmlns:p14="http://schemas.microsoft.com/office/powerpoint/2010/main" val="172067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02608"/>
            <a:ext cx="10364451" cy="811038"/>
          </a:xfrm>
        </p:spPr>
        <p:txBody>
          <a:bodyPr/>
          <a:lstStyle/>
          <a:p>
            <a:r>
              <a:rPr lang="en-US" dirty="0" smtClean="0"/>
              <a:t>number</a:t>
            </a:r>
            <a:endParaRPr lang="en-US" dirty="0"/>
          </a:p>
        </p:txBody>
      </p:sp>
      <p:sp>
        <p:nvSpPr>
          <p:cNvPr id="3" name="Content Placeholder 2"/>
          <p:cNvSpPr>
            <a:spLocks noGrp="1"/>
          </p:cNvSpPr>
          <p:nvPr>
            <p:ph sz="quarter" idx="13"/>
          </p:nvPr>
        </p:nvSpPr>
        <p:spPr>
          <a:xfrm>
            <a:off x="913774" y="1661376"/>
            <a:ext cx="10363826" cy="4129824"/>
          </a:xfrm>
        </p:spPr>
        <p:txBody>
          <a:bodyPr>
            <a:noAutofit/>
          </a:bodyPr>
          <a:lstStyle/>
          <a:p>
            <a:r>
              <a:rPr lang="en-US" sz="1800" cap="none" dirty="0" smtClean="0">
                <a:latin typeface="Times New Roman" panose="02020603050405020304" pitchFamily="18" charset="0"/>
                <a:cs typeface="Times New Roman" panose="02020603050405020304" pitchFamily="18" charset="0"/>
              </a:rPr>
              <a:t>Usually the cells contain single nucleus but the number of the nucleus may vary from cell to cell. </a:t>
            </a:r>
          </a:p>
          <a:p>
            <a:r>
              <a:rPr lang="en-US" sz="1800" cap="none" dirty="0" smtClean="0">
                <a:latin typeface="Times New Roman" panose="02020603050405020304" pitchFamily="18" charset="0"/>
                <a:cs typeface="Times New Roman" panose="02020603050405020304" pitchFamily="18" charset="0"/>
              </a:rPr>
              <a:t>According to the number of the nuclei following types of cells have been recognised : </a:t>
            </a:r>
          </a:p>
          <a:p>
            <a:endParaRPr lang="en-US" sz="1800" cap="none"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800" cap="none" dirty="0" smtClean="0">
                <a:latin typeface="Times New Roman" panose="02020603050405020304" pitchFamily="18" charset="0"/>
                <a:cs typeface="Times New Roman" panose="02020603050405020304" pitchFamily="18" charset="0"/>
              </a:rPr>
              <a:t>Mononucleate.     </a:t>
            </a:r>
          </a:p>
          <a:p>
            <a:pPr marL="0" indent="0">
              <a:buNone/>
            </a:pPr>
            <a:r>
              <a:rPr lang="en-US" sz="1800" cap="none" dirty="0" smtClean="0">
                <a:latin typeface="Times New Roman" panose="02020603050405020304" pitchFamily="18" charset="0"/>
                <a:cs typeface="Times New Roman" panose="02020603050405020304" pitchFamily="18" charset="0"/>
              </a:rPr>
              <a:t>               Most plant and animal cells contain single nucleus, such cells are known as mononucleate cells</a:t>
            </a:r>
          </a:p>
          <a:p>
            <a:pPr>
              <a:buFont typeface="Wingdings" panose="05000000000000000000" pitchFamily="2" charset="2"/>
              <a:buChar char="q"/>
            </a:pPr>
            <a:r>
              <a:rPr lang="en-US" sz="1800" cap="none" dirty="0" smtClean="0">
                <a:latin typeface="Times New Roman" panose="02020603050405020304" pitchFamily="18" charset="0"/>
                <a:cs typeface="Times New Roman" panose="02020603050405020304" pitchFamily="18" charset="0"/>
              </a:rPr>
              <a:t>Binucleate cells.  </a:t>
            </a:r>
          </a:p>
          <a:p>
            <a:pPr marL="0" indent="0">
              <a:buNone/>
            </a:pPr>
            <a:r>
              <a:rPr lang="en-US" sz="1800" cap="none" dirty="0" smtClean="0">
                <a:latin typeface="Times New Roman" panose="02020603050405020304" pitchFamily="18" charset="0"/>
                <a:cs typeface="Times New Roman" panose="02020603050405020304" pitchFamily="18" charset="0"/>
              </a:rPr>
              <a:t>                 The cells which contain two nuclei are known as binucleate cells. Such cells occur in certain protozoans such as paramecium    and cells of cartilage and liver. </a:t>
            </a:r>
          </a:p>
          <a:p>
            <a:endParaRPr lang="en-US"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453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82466" flipH="1">
            <a:off x="12116400" y="1175792"/>
            <a:ext cx="67752" cy="566592"/>
          </a:xfrm>
        </p:spPr>
        <p:txBody>
          <a:bodyPr>
            <a:normAutofit fontScale="90000"/>
          </a:bodyPr>
          <a:lstStyle/>
          <a:p>
            <a:endParaRPr lang="en-US" dirty="0"/>
          </a:p>
        </p:txBody>
      </p:sp>
      <p:sp>
        <p:nvSpPr>
          <p:cNvPr id="3" name="Content Placeholder 2"/>
          <p:cNvSpPr>
            <a:spLocks noGrp="1"/>
          </p:cNvSpPr>
          <p:nvPr>
            <p:ph sz="quarter" idx="13"/>
          </p:nvPr>
        </p:nvSpPr>
        <p:spPr>
          <a:xfrm>
            <a:off x="913774" y="1173968"/>
            <a:ext cx="10363826" cy="4840466"/>
          </a:xfrm>
        </p:spPr>
        <p:txBody>
          <a:bodyPr>
            <a:normAutofit/>
          </a:bodyPr>
          <a:lstStyle/>
          <a:p>
            <a:pPr>
              <a:buFont typeface="Wingdings" panose="05000000000000000000" pitchFamily="2" charset="2"/>
              <a:buChar char="q"/>
            </a:pPr>
            <a:r>
              <a:rPr lang="en-US" sz="1800" cap="none" dirty="0" smtClean="0">
                <a:latin typeface="Times New Roman" panose="02020603050405020304" pitchFamily="18" charset="0"/>
                <a:cs typeface="Times New Roman" panose="02020603050405020304" pitchFamily="18" charset="0"/>
              </a:rPr>
              <a:t>Polynucleate cells. </a:t>
            </a:r>
          </a:p>
          <a:p>
            <a:pPr marL="0" indent="0">
              <a:buNone/>
            </a:pPr>
            <a:r>
              <a:rPr lang="en-US" sz="1800" cap="none" dirty="0" smtClean="0">
                <a:latin typeface="Times New Roman" panose="02020603050405020304" pitchFamily="18" charset="0"/>
                <a:cs typeface="Times New Roman" panose="02020603050405020304" pitchFamily="18" charset="0"/>
              </a:rPr>
              <a:t>             The cells which contain many (from 3 to 100) nuclei are known as polynucleate cells. </a:t>
            </a:r>
          </a:p>
          <a:p>
            <a:pPr>
              <a:buFont typeface="Wingdings" panose="05000000000000000000" pitchFamily="2" charset="2"/>
              <a:buChar char="§"/>
            </a:pPr>
            <a:r>
              <a:rPr lang="en-US" sz="1800" cap="none" dirty="0" smtClean="0">
                <a:latin typeface="Times New Roman" panose="02020603050405020304" pitchFamily="18" charset="0"/>
                <a:cs typeface="Times New Roman" panose="02020603050405020304" pitchFamily="18" charset="0"/>
              </a:rPr>
              <a:t>  The polynucleate cells of the animals are termed as syncytial cells,  </a:t>
            </a:r>
          </a:p>
          <a:p>
            <a:r>
              <a:rPr lang="en-US" sz="1800" cap="none" dirty="0" smtClean="0">
                <a:latin typeface="Times New Roman" panose="02020603050405020304" pitchFamily="18" charset="0"/>
                <a:cs typeface="Times New Roman" panose="02020603050405020304" pitchFamily="18" charset="0"/>
              </a:rPr>
              <a:t> Example of the syncytial cells </a:t>
            </a:r>
          </a:p>
          <a:p>
            <a:r>
              <a:rPr lang="en-US" sz="1800" cap="none" dirty="0" smtClean="0">
                <a:latin typeface="Times New Roman" panose="02020603050405020304" pitchFamily="18" charset="0"/>
                <a:cs typeface="Times New Roman" panose="02020603050405020304" pitchFamily="18" charset="0"/>
              </a:rPr>
              <a:t> are the osteoblast (polykaryocytes of the bone morrow) which contain about 100 nuclei per cell and striated muscle fibers each of which contains many hundred nuclei.</a:t>
            </a:r>
            <a:r>
              <a:rPr lang="en-US" sz="1800" cap="none" dirty="0">
                <a:latin typeface="Times New Roman" panose="02020603050405020304" pitchFamily="18" charset="0"/>
                <a:cs typeface="Times New Roman" panose="02020603050405020304" pitchFamily="18" charset="0"/>
              </a:rPr>
              <a:t> </a:t>
            </a:r>
            <a:endParaRPr lang="en-US" sz="1800" cap="none"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800" cap="none" dirty="0" smtClean="0">
                <a:latin typeface="Times New Roman" panose="02020603050405020304" pitchFamily="18" charset="0"/>
                <a:cs typeface="Times New Roman" panose="02020603050405020304" pitchFamily="18" charset="0"/>
              </a:rPr>
              <a:t>  The  polynucleate </a:t>
            </a:r>
            <a:r>
              <a:rPr lang="en-US" sz="1800" cap="none" dirty="0">
                <a:latin typeface="Times New Roman" panose="02020603050405020304" pitchFamily="18" charset="0"/>
                <a:cs typeface="Times New Roman" panose="02020603050405020304" pitchFamily="18" charset="0"/>
              </a:rPr>
              <a:t>cells of the plants are known as coenocytes</a:t>
            </a:r>
            <a:endParaRPr lang="en-US" sz="1800" cap="none" dirty="0" smtClean="0">
              <a:latin typeface="Times New Roman" panose="02020603050405020304" pitchFamily="18" charset="0"/>
              <a:cs typeface="Times New Roman" panose="02020603050405020304" pitchFamily="18" charset="0"/>
            </a:endParaRPr>
          </a:p>
          <a:p>
            <a:r>
              <a:rPr lang="en-US" sz="1800" cap="none" dirty="0" smtClean="0">
                <a:latin typeface="Times New Roman" panose="02020603050405020304" pitchFamily="18" charset="0"/>
                <a:cs typeface="Times New Roman" panose="02020603050405020304" pitchFamily="18" charset="0"/>
              </a:rPr>
              <a:t>Example of coenocytes plant cells</a:t>
            </a:r>
          </a:p>
          <a:p>
            <a:r>
              <a:rPr lang="en-US" sz="1800" cap="none" dirty="0" smtClean="0">
                <a:latin typeface="Times New Roman" panose="02020603050405020304" pitchFamily="18" charset="0"/>
                <a:cs typeface="Times New Roman" panose="02020603050405020304" pitchFamily="18" charset="0"/>
              </a:rPr>
              <a:t>             The siphonal algae vaucheria contains hundreds of nuclei and certain fungi.</a:t>
            </a:r>
          </a:p>
          <a:p>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136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MITOCHONDRIA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prstGeom prst="snipRoundRect">
            <a:avLst/>
          </a:prstGeom>
        </p:spPr>
        <p:txBody>
          <a:bodyPr/>
          <a:lstStyle/>
          <a:p>
            <a:r>
              <a:rPr lang="en-US" cap="none" dirty="0" smtClean="0"/>
              <a:t>W</a:t>
            </a:r>
            <a:r>
              <a:rPr lang="en-US" b="1" cap="none" dirty="0" smtClean="0"/>
              <a:t>hat is mitochondria</a:t>
            </a:r>
            <a:r>
              <a:rPr lang="en-US" b="1" dirty="0" smtClean="0"/>
              <a:t>?</a:t>
            </a:r>
            <a:endParaRPr lang="en-US" dirty="0"/>
          </a:p>
          <a:p>
            <a:endParaRPr lang="en-US" dirty="0"/>
          </a:p>
        </p:txBody>
      </p:sp>
      <p:sp>
        <p:nvSpPr>
          <p:cNvPr id="6" name="Rectangle 5"/>
          <p:cNvSpPr/>
          <p:nvPr/>
        </p:nvSpPr>
        <p:spPr>
          <a:xfrm>
            <a:off x="1469035" y="2890219"/>
            <a:ext cx="9398833" cy="1441420"/>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Times New Roman" panose="02020603050405020304" pitchFamily="18" charset="0"/>
              </a:rPr>
              <a:t>A spherical or rod-shaped </a:t>
            </a:r>
            <a:r>
              <a:rPr lang="en-US"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organelle</a:t>
            </a:r>
            <a:r>
              <a:rPr lang="en-US" dirty="0">
                <a:latin typeface="Times New Roman" panose="02020603050405020304" pitchFamily="18" charset="0"/>
                <a:ea typeface="Calibri" panose="020F0502020204030204" pitchFamily="34" charset="0"/>
                <a:cs typeface="Times New Roman" panose="02020603050405020304" pitchFamily="18" charset="0"/>
              </a:rPr>
              <a:t> with its own </a:t>
            </a:r>
            <a:r>
              <a:rPr lang="en-US"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genome</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and is responsible for the generation of most of the cell’s supply of adenosine </a:t>
            </a:r>
            <a:r>
              <a:rPr lang="en-US" dirty="0" smtClean="0">
                <a:latin typeface="Times New Roman" panose="02020603050405020304" pitchFamily="18" charset="0"/>
                <a:ea typeface="Calibri" panose="020F0502020204030204" pitchFamily="34" charset="0"/>
                <a:cs typeface="Times New Roman" panose="02020603050405020304" pitchFamily="18" charset="0"/>
              </a:rPr>
              <a:t>triphosphate</a:t>
            </a:r>
            <a:r>
              <a:rPr lang="en-US" dirty="0">
                <a:latin typeface="Times New Roman" panose="02020603050405020304" pitchFamily="18" charset="0"/>
                <a:ea typeface="Calibri" panose="020F0502020204030204" pitchFamily="34" charset="0"/>
                <a:cs typeface="Times New Roman" panose="02020603050405020304" pitchFamily="18" charset="0"/>
              </a:rPr>
              <a:t> through the process of respiration.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q"/>
            </a:pPr>
            <a:r>
              <a:rPr lang="en-US" dirty="0" smtClean="0">
                <a:latin typeface="Times New Roman" panose="02020603050405020304" pitchFamily="18" charset="0"/>
                <a:ea typeface="Calibri" panose="020F0502020204030204" pitchFamily="34" charset="0"/>
                <a:cs typeface="Times New Roman" panose="02020603050405020304" pitchFamily="18" charset="0"/>
              </a:rPr>
              <a:t>It </a:t>
            </a:r>
            <a:r>
              <a:rPr lang="en-US" dirty="0">
                <a:latin typeface="Times New Roman" panose="02020603050405020304" pitchFamily="18" charset="0"/>
                <a:ea typeface="Calibri" panose="020F0502020204030204" pitchFamily="34" charset="0"/>
                <a:cs typeface="Times New Roman" panose="02020603050405020304" pitchFamily="18" charset="0"/>
              </a:rPr>
              <a:t>is commonly known as power house of cell.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67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88311"/>
          </a:xfrm>
        </p:spPr>
        <p:txBody>
          <a:bodyPr/>
          <a:lstStyle/>
          <a:p>
            <a:r>
              <a:rPr lang="en-US" dirty="0" smtClean="0"/>
              <a:t>shape</a:t>
            </a:r>
            <a:endParaRPr lang="en-US" dirty="0"/>
          </a:p>
        </p:txBody>
      </p:sp>
      <p:sp>
        <p:nvSpPr>
          <p:cNvPr id="3" name="Content Placeholder 2"/>
          <p:cNvSpPr>
            <a:spLocks noGrp="1"/>
          </p:cNvSpPr>
          <p:nvPr>
            <p:ph sz="quarter" idx="13"/>
          </p:nvPr>
        </p:nvSpPr>
        <p:spPr>
          <a:xfrm>
            <a:off x="926654" y="1983347"/>
            <a:ext cx="10363826" cy="3872247"/>
          </a:xfrm>
        </p:spPr>
        <p:txBody>
          <a:bodyPr>
            <a:normAutofit/>
          </a:bodyPr>
          <a:lstStyle/>
          <a:p>
            <a:r>
              <a:rPr lang="en-US" sz="1800" cap="none" dirty="0" smtClean="0">
                <a:latin typeface="Times New Roman" panose="02020603050405020304" pitchFamily="18" charset="0"/>
                <a:cs typeface="Times New Roman" panose="02020603050405020304" pitchFamily="18" charset="0"/>
              </a:rPr>
              <a:t>The shape of the nucleus normally remains related with the shape of the cell, but certain nuclei are almost irregular in shape. </a:t>
            </a:r>
          </a:p>
          <a:p>
            <a:r>
              <a:rPr lang="en-US" sz="1800" cap="none" dirty="0" smtClean="0">
                <a:latin typeface="Times New Roman" panose="02020603050405020304" pitchFamily="18" charset="0"/>
                <a:cs typeface="Times New Roman" panose="02020603050405020304" pitchFamily="18" charset="0"/>
              </a:rPr>
              <a:t>The spheroid, cuboid or polyhedral cells (isodiametrical cells) contain the </a:t>
            </a:r>
            <a:r>
              <a:rPr lang="en-US" sz="1800" b="1" cap="none" dirty="0" smtClean="0">
                <a:latin typeface="Times New Roman" panose="02020603050405020304" pitchFamily="18" charset="0"/>
                <a:cs typeface="Times New Roman" panose="02020603050405020304" pitchFamily="18" charset="0"/>
              </a:rPr>
              <a:t>spheroid nuclei</a:t>
            </a:r>
            <a:r>
              <a:rPr lang="en-US" sz="1800" cap="none" dirty="0" smtClean="0">
                <a:latin typeface="Times New Roman" panose="02020603050405020304" pitchFamily="18" charset="0"/>
                <a:cs typeface="Times New Roman" panose="02020603050405020304" pitchFamily="18" charset="0"/>
              </a:rPr>
              <a:t>. </a:t>
            </a:r>
          </a:p>
          <a:p>
            <a:r>
              <a:rPr lang="en-US" sz="1800" cap="none" dirty="0" smtClean="0">
                <a:latin typeface="Times New Roman" panose="02020603050405020304" pitchFamily="18" charset="0"/>
                <a:cs typeface="Times New Roman" panose="02020603050405020304" pitchFamily="18" charset="0"/>
              </a:rPr>
              <a:t>The nuclei of the cylindrical, prismatic or fusiform cells are </a:t>
            </a:r>
            <a:r>
              <a:rPr lang="en-US" sz="1800" b="1" cap="none" dirty="0" smtClean="0">
                <a:latin typeface="Times New Roman" panose="02020603050405020304" pitchFamily="18" charset="0"/>
                <a:cs typeface="Times New Roman" panose="02020603050405020304" pitchFamily="18" charset="0"/>
              </a:rPr>
              <a:t>ellipsoid</a:t>
            </a:r>
            <a:r>
              <a:rPr lang="en-US" sz="1800" cap="none" dirty="0" smtClean="0">
                <a:latin typeface="Times New Roman" panose="02020603050405020304" pitchFamily="18" charset="0"/>
                <a:cs typeface="Times New Roman" panose="02020603050405020304" pitchFamily="18" charset="0"/>
              </a:rPr>
              <a:t> in shape. </a:t>
            </a:r>
          </a:p>
          <a:p>
            <a:r>
              <a:rPr lang="en-US" sz="1800" cap="none" dirty="0" smtClean="0">
                <a:latin typeface="Times New Roman" panose="02020603050405020304" pitchFamily="18" charset="0"/>
                <a:cs typeface="Times New Roman" panose="02020603050405020304" pitchFamily="18" charset="0"/>
              </a:rPr>
              <a:t>The cells of the squamous epithelium contain the </a:t>
            </a:r>
            <a:r>
              <a:rPr lang="en-US" sz="1800" b="1" cap="none" dirty="0" smtClean="0">
                <a:latin typeface="Times New Roman" panose="02020603050405020304" pitchFamily="18" charset="0"/>
                <a:cs typeface="Times New Roman" panose="02020603050405020304" pitchFamily="18" charset="0"/>
              </a:rPr>
              <a:t>discoidal</a:t>
            </a:r>
            <a:r>
              <a:rPr lang="en-US" sz="1800" cap="none" dirty="0" smtClean="0">
                <a:latin typeface="Times New Roman" panose="02020603050405020304" pitchFamily="18" charset="0"/>
                <a:cs typeface="Times New Roman" panose="02020603050405020304" pitchFamily="18" charset="0"/>
              </a:rPr>
              <a:t> nuclei. </a:t>
            </a:r>
          </a:p>
          <a:p>
            <a:r>
              <a:rPr lang="en-US" sz="1800" cap="none" dirty="0" smtClean="0">
                <a:latin typeface="Times New Roman" panose="02020603050405020304" pitchFamily="18" charset="0"/>
                <a:cs typeface="Times New Roman" panose="02020603050405020304" pitchFamily="18" charset="0"/>
              </a:rPr>
              <a:t>The leukocytes, certain infusoria, glandular cells of some insects and spermatozoa contain the irregular shaped nuclei. </a:t>
            </a: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6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46644"/>
          </a:xfrm>
        </p:spPr>
        <p:txBody>
          <a:bodyPr/>
          <a:lstStyle/>
          <a:p>
            <a:r>
              <a:rPr lang="en-US" dirty="0" smtClean="0"/>
              <a:t>size</a:t>
            </a:r>
            <a:endParaRPr lang="en-US" dirty="0"/>
          </a:p>
        </p:txBody>
      </p:sp>
      <p:sp>
        <p:nvSpPr>
          <p:cNvPr id="3" name="Content Placeholder 2"/>
          <p:cNvSpPr>
            <a:spLocks noGrp="1"/>
          </p:cNvSpPr>
          <p:nvPr>
            <p:ph sz="quarter" idx="13"/>
          </p:nvPr>
        </p:nvSpPr>
        <p:spPr>
          <a:xfrm>
            <a:off x="913774" y="1558344"/>
            <a:ext cx="10363826" cy="4404574"/>
          </a:xfrm>
        </p:spPr>
        <p:txBody>
          <a:bodyPr/>
          <a:lstStyle/>
          <a:p>
            <a:r>
              <a:rPr lang="en-US" dirty="0"/>
              <a:t> </a:t>
            </a:r>
            <a:r>
              <a:rPr lang="en-US" sz="1800" cap="none" dirty="0" smtClean="0">
                <a:latin typeface="Times New Roman" panose="02020603050405020304" pitchFamily="18" charset="0"/>
                <a:cs typeface="Times New Roman" panose="02020603050405020304" pitchFamily="18" charset="0"/>
              </a:rPr>
              <a:t>Generally nucleus occupies about 10 per cent of the total cell volume. </a:t>
            </a:r>
          </a:p>
          <a:p>
            <a:r>
              <a:rPr lang="en-US" sz="1800" cap="none" dirty="0" smtClean="0">
                <a:latin typeface="Times New Roman" panose="02020603050405020304" pitchFamily="18" charset="0"/>
                <a:cs typeface="Times New Roman" panose="02020603050405020304" pitchFamily="18" charset="0"/>
              </a:rPr>
              <a:t>Nuclei vary in size from about 3 µm to 25 µm in diameter. </a:t>
            </a:r>
          </a:p>
          <a:p>
            <a:r>
              <a:rPr lang="en-US" sz="1800" cap="none" dirty="0" smtClean="0">
                <a:latin typeface="Times New Roman" panose="02020603050405020304" pitchFamily="18" charset="0"/>
                <a:cs typeface="Times New Roman" panose="02020603050405020304" pitchFamily="18" charset="0"/>
              </a:rPr>
              <a:t>The size of the nucleus is directly proportional to that of the cytoplasm.</a:t>
            </a:r>
          </a:p>
          <a:p>
            <a:r>
              <a:rPr lang="en-US" sz="1800" cap="none" dirty="0" smtClean="0">
                <a:latin typeface="Times New Roman" panose="02020603050405020304" pitchFamily="18" charset="0"/>
                <a:cs typeface="Times New Roman" panose="02020603050405020304" pitchFamily="18" charset="0"/>
              </a:rPr>
              <a:t> R. </a:t>
            </a:r>
            <a:r>
              <a:rPr lang="en-US" sz="1800" cap="none" dirty="0" err="1" smtClean="0">
                <a:latin typeface="Times New Roman" panose="02020603050405020304" pitchFamily="18" charset="0"/>
                <a:cs typeface="Times New Roman" panose="02020603050405020304" pitchFamily="18" charset="0"/>
              </a:rPr>
              <a:t>Hertwig</a:t>
            </a:r>
            <a:r>
              <a:rPr lang="en-US" sz="1800" cap="none" dirty="0" smtClean="0">
                <a:latin typeface="Times New Roman" panose="02020603050405020304" pitchFamily="18" charset="0"/>
                <a:cs typeface="Times New Roman" panose="02020603050405020304" pitchFamily="18" charset="0"/>
              </a:rPr>
              <a:t> has given the following formula for the deduction of the size of the nucleus of a particular cell </a:t>
            </a:r>
          </a:p>
          <a:p>
            <a:r>
              <a:rPr lang="en-US" sz="1800" cap="none" dirty="0" err="1" smtClean="0">
                <a:latin typeface="Times New Roman" panose="02020603050405020304" pitchFamily="18" charset="0"/>
                <a:cs typeface="Times New Roman" panose="02020603050405020304" pitchFamily="18" charset="0"/>
              </a:rPr>
              <a:t>Np</a:t>
            </a:r>
            <a:r>
              <a:rPr lang="en-US" sz="1800" cap="none" dirty="0" smtClean="0">
                <a:latin typeface="Times New Roman" panose="02020603050405020304" pitchFamily="18" charset="0"/>
                <a:cs typeface="Times New Roman" panose="02020603050405020304" pitchFamily="18" charset="0"/>
              </a:rPr>
              <a:t>=</a:t>
            </a:r>
            <a:r>
              <a:rPr lang="en-US" sz="1800" cap="none" dirty="0" err="1" smtClean="0">
                <a:latin typeface="Times New Roman" panose="02020603050405020304" pitchFamily="18" charset="0"/>
                <a:cs typeface="Times New Roman" panose="02020603050405020304" pitchFamily="18" charset="0"/>
              </a:rPr>
              <a:t>vn</a:t>
            </a:r>
            <a:r>
              <a:rPr lang="en-US" sz="1800" cap="none" dirty="0" smtClean="0">
                <a:latin typeface="Times New Roman" panose="02020603050405020304" pitchFamily="18" charset="0"/>
                <a:cs typeface="Times New Roman" panose="02020603050405020304" pitchFamily="18" charset="0"/>
              </a:rPr>
              <a:t>/(</a:t>
            </a:r>
            <a:r>
              <a:rPr lang="en-US" sz="1800" cap="none" dirty="0" err="1" smtClean="0">
                <a:latin typeface="Times New Roman" panose="02020603050405020304" pitchFamily="18" charset="0"/>
                <a:cs typeface="Times New Roman" panose="02020603050405020304" pitchFamily="18" charset="0"/>
              </a:rPr>
              <a:t>vc-vn</a:t>
            </a:r>
            <a:r>
              <a:rPr lang="en-US" sz="1800" cap="none" dirty="0" smtClean="0">
                <a:latin typeface="Times New Roman" panose="02020603050405020304" pitchFamily="18" charset="0"/>
                <a:cs typeface="Times New Roman" panose="02020603050405020304" pitchFamily="18" charset="0"/>
              </a:rPr>
              <a:t>)</a:t>
            </a:r>
          </a:p>
          <a:p>
            <a:r>
              <a:rPr lang="en-US" sz="1800" cap="none" dirty="0" smtClean="0">
                <a:latin typeface="Times New Roman" panose="02020603050405020304" pitchFamily="18" charset="0"/>
                <a:cs typeface="Times New Roman" panose="02020603050405020304" pitchFamily="18" charset="0"/>
              </a:rPr>
              <a:t>Where NP is the nucleoprotein index, </a:t>
            </a:r>
          </a:p>
          <a:p>
            <a:r>
              <a:rPr lang="en-US" sz="1800" cap="none" dirty="0" err="1" smtClean="0">
                <a:latin typeface="Times New Roman" panose="02020603050405020304" pitchFamily="18" charset="0"/>
                <a:cs typeface="Times New Roman" panose="02020603050405020304" pitchFamily="18" charset="0"/>
              </a:rPr>
              <a:t>vn</a:t>
            </a:r>
            <a:r>
              <a:rPr lang="en-US" sz="1800" cap="none" dirty="0" smtClean="0">
                <a:latin typeface="Times New Roman" panose="02020603050405020304" pitchFamily="18" charset="0"/>
                <a:cs typeface="Times New Roman" panose="02020603050405020304" pitchFamily="18" charset="0"/>
              </a:rPr>
              <a:t> is the volume of the nucleus and </a:t>
            </a:r>
          </a:p>
          <a:p>
            <a:r>
              <a:rPr lang="en-US" sz="1800" cap="none" dirty="0" err="1" smtClean="0">
                <a:latin typeface="Times New Roman" panose="02020603050405020304" pitchFamily="18" charset="0"/>
                <a:cs typeface="Times New Roman" panose="02020603050405020304" pitchFamily="18" charset="0"/>
              </a:rPr>
              <a:t>vc</a:t>
            </a:r>
            <a:r>
              <a:rPr lang="en-US" sz="1800" cap="none" dirty="0" smtClean="0">
                <a:latin typeface="Times New Roman" panose="02020603050405020304" pitchFamily="18" charset="0"/>
                <a:cs typeface="Times New Roman" panose="02020603050405020304" pitchFamily="18" charset="0"/>
              </a:rPr>
              <a:t> is the volume of the cell. </a:t>
            </a: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35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86698"/>
            <a:ext cx="10364451" cy="991342"/>
          </a:xfrm>
        </p:spPr>
        <p:txBody>
          <a:bodyPr>
            <a:normAutofit/>
          </a:bodyPr>
          <a:lstStyle/>
          <a:p>
            <a:r>
              <a:rPr lang="en-US" sz="2800" b="1" dirty="0" smtClean="0">
                <a:latin typeface="Times New Roman" panose="02020603050405020304" pitchFamily="18" charset="0"/>
                <a:cs typeface="Times New Roman" panose="02020603050405020304" pitchFamily="18" charset="0"/>
              </a:rPr>
              <a:t>Structure of nucleus</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04159" y="1777284"/>
            <a:ext cx="4762500" cy="3540773"/>
          </a:xfrm>
        </p:spPr>
      </p:pic>
      <p:sp>
        <p:nvSpPr>
          <p:cNvPr id="6" name="Rectangle 5"/>
          <p:cNvSpPr/>
          <p:nvPr/>
        </p:nvSpPr>
        <p:spPr>
          <a:xfrm>
            <a:off x="1863144" y="2226697"/>
            <a:ext cx="6096000" cy="1846659"/>
          </a:xfrm>
          <a:prstGeom prst="rect">
            <a:avLst/>
          </a:prstGeom>
        </p:spPr>
        <p:txBody>
          <a:bodyPr>
            <a:spAutoFit/>
          </a:bodyPr>
          <a:lstStyle/>
          <a:p>
            <a:r>
              <a:rPr lang="en-US" dirty="0"/>
              <a:t>	</a:t>
            </a:r>
            <a:r>
              <a:rPr lang="en-US" sz="2400" dirty="0">
                <a:latin typeface="Times New Roman" panose="02020603050405020304" pitchFamily="18" charset="0"/>
                <a:cs typeface="Times New Roman" panose="02020603050405020304" pitchFamily="18" charset="0"/>
              </a:rPr>
              <a:t>Nuclear envelope</a:t>
            </a:r>
          </a:p>
          <a:p>
            <a:r>
              <a:rPr lang="en-US" sz="2400" dirty="0">
                <a:latin typeface="Times New Roman" panose="02020603050405020304" pitchFamily="18" charset="0"/>
                <a:cs typeface="Times New Roman" panose="02020603050405020304" pitchFamily="18" charset="0"/>
              </a:rPr>
              <a:t>	Nucleoplasm </a:t>
            </a:r>
          </a:p>
          <a:p>
            <a:r>
              <a:rPr lang="en-US" sz="2400" dirty="0">
                <a:latin typeface="Times New Roman" panose="02020603050405020304" pitchFamily="18" charset="0"/>
                <a:cs typeface="Times New Roman" panose="02020603050405020304" pitchFamily="18" charset="0"/>
              </a:rPr>
              <a:t>	Chromatin fiber </a:t>
            </a:r>
          </a:p>
          <a:p>
            <a:r>
              <a:rPr lang="en-US" sz="2400" dirty="0">
                <a:latin typeface="Times New Roman" panose="02020603050405020304" pitchFamily="18" charset="0"/>
                <a:cs typeface="Times New Roman" panose="02020603050405020304" pitchFamily="18" charset="0"/>
              </a:rPr>
              <a:t>	Nucleolus </a:t>
            </a:r>
          </a:p>
          <a:p>
            <a:endParaRPr lang="en-US" dirty="0"/>
          </a:p>
        </p:txBody>
      </p:sp>
    </p:spTree>
    <p:extLst>
      <p:ext uri="{BB962C8B-B14F-4D97-AF65-F5344CB8AC3E}">
        <p14:creationId xmlns:p14="http://schemas.microsoft.com/office/powerpoint/2010/main" val="2685028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2003110" y="785610"/>
            <a:ext cx="77273" cy="51516"/>
          </a:xfrm>
        </p:spPr>
        <p:txBody>
          <a:bodyPr>
            <a:noAutofit/>
          </a:bodyPr>
          <a:lstStyle/>
          <a:p>
            <a:endParaRPr lang="en-US" sz="800" dirty="0"/>
          </a:p>
        </p:txBody>
      </p:sp>
      <p:sp>
        <p:nvSpPr>
          <p:cNvPr id="3" name="Content Placeholder 2"/>
          <p:cNvSpPr>
            <a:spLocks noGrp="1"/>
          </p:cNvSpPr>
          <p:nvPr>
            <p:ph sz="quarter" idx="13"/>
          </p:nvPr>
        </p:nvSpPr>
        <p:spPr>
          <a:xfrm>
            <a:off x="913774" y="837126"/>
            <a:ext cx="10363826" cy="4954074"/>
          </a:xfrm>
        </p:spPr>
        <p:txBody>
          <a:bodyPr>
            <a:normAutofit/>
          </a:bodyPr>
          <a:lstStyle/>
          <a:p>
            <a:pPr>
              <a:buFont typeface="Wingdings" panose="05000000000000000000" pitchFamily="2" charset="2"/>
              <a:buChar char="q"/>
            </a:pPr>
            <a:r>
              <a:rPr lang="en-US" sz="1600" cap="none" dirty="0" smtClean="0">
                <a:latin typeface="Times New Roman" panose="02020603050405020304" pitchFamily="18" charset="0"/>
                <a:cs typeface="Times New Roman" panose="02020603050405020304" pitchFamily="18" charset="0"/>
              </a:rPr>
              <a:t>Nuclear Envelope</a:t>
            </a:r>
          </a:p>
          <a:p>
            <a:pPr>
              <a:buFont typeface="Wingdings" panose="05000000000000000000" pitchFamily="2" charset="2"/>
              <a:buChar char="§"/>
            </a:pPr>
            <a:r>
              <a:rPr lang="en-US" sz="1600" cap="none" dirty="0" smtClean="0">
                <a:latin typeface="Times New Roman" panose="02020603050405020304" pitchFamily="18" charset="0"/>
                <a:cs typeface="Times New Roman" panose="02020603050405020304" pitchFamily="18" charset="0"/>
              </a:rPr>
              <a:t>                  Outer Membrane </a:t>
            </a:r>
          </a:p>
          <a:p>
            <a:pPr>
              <a:buFont typeface="Wingdings" panose="05000000000000000000" pitchFamily="2" charset="2"/>
              <a:buChar char="§"/>
            </a:pPr>
            <a:r>
              <a:rPr lang="en-US" sz="1600" cap="none" dirty="0" smtClean="0">
                <a:latin typeface="Times New Roman" panose="02020603050405020304" pitchFamily="18" charset="0"/>
                <a:cs typeface="Times New Roman" panose="02020603050405020304" pitchFamily="18" charset="0"/>
              </a:rPr>
              <a:t>                  Inner Membrane</a:t>
            </a:r>
          </a:p>
          <a:p>
            <a:pPr>
              <a:buFont typeface="Wingdings" panose="05000000000000000000" pitchFamily="2" charset="2"/>
              <a:buChar char="§"/>
            </a:pPr>
            <a:r>
              <a:rPr lang="en-US" sz="1600" cap="none" dirty="0" smtClean="0">
                <a:latin typeface="Times New Roman" panose="02020603050405020304" pitchFamily="18" charset="0"/>
                <a:cs typeface="Times New Roman" panose="02020603050405020304" pitchFamily="18" charset="0"/>
              </a:rPr>
              <a:t>                  Peri Nuclear Space (10 To 50 Nm Wide)</a:t>
            </a:r>
          </a:p>
          <a:p>
            <a:pPr>
              <a:buFont typeface="Wingdings" panose="05000000000000000000" pitchFamily="2" charset="2"/>
              <a:buChar char="§"/>
            </a:pPr>
            <a:r>
              <a:rPr lang="en-US" sz="1600" cap="none" dirty="0" smtClean="0">
                <a:latin typeface="Times New Roman" panose="02020603050405020304" pitchFamily="18" charset="0"/>
                <a:cs typeface="Times New Roman" panose="02020603050405020304" pitchFamily="18" charset="0"/>
              </a:rPr>
              <a:t>                  Nuclear Lamina</a:t>
            </a:r>
          </a:p>
          <a:p>
            <a:pPr>
              <a:buFont typeface="Wingdings" panose="05000000000000000000" pitchFamily="2" charset="2"/>
              <a:buChar char="§"/>
            </a:pPr>
            <a:r>
              <a:rPr lang="en-US" sz="1600" cap="none" dirty="0" smtClean="0">
                <a:latin typeface="Times New Roman" panose="02020603050405020304" pitchFamily="18" charset="0"/>
                <a:cs typeface="Times New Roman" panose="02020603050405020304" pitchFamily="18" charset="0"/>
              </a:rPr>
              <a:t>                  Nuclear Pores</a:t>
            </a:r>
          </a:p>
          <a:p>
            <a:pPr>
              <a:buFont typeface="Wingdings" panose="05000000000000000000" pitchFamily="2" charset="2"/>
              <a:buChar char="q"/>
            </a:pPr>
            <a:r>
              <a:rPr lang="en-US" sz="1600" cap="none" dirty="0">
                <a:latin typeface="Times New Roman" panose="02020603050405020304" pitchFamily="18" charset="0"/>
                <a:cs typeface="Times New Roman" panose="02020603050405020304" pitchFamily="18" charset="0"/>
              </a:rPr>
              <a:t>Nucleoplasm </a:t>
            </a:r>
            <a:r>
              <a:rPr lang="en-US" sz="1600" cap="none" dirty="0" smtClean="0">
                <a:latin typeface="Times New Roman" panose="02020603050405020304" pitchFamily="18" charset="0"/>
                <a:cs typeface="Times New Roman" panose="02020603050405020304" pitchFamily="18" charset="0"/>
              </a:rPr>
              <a:t>( </a:t>
            </a:r>
            <a:r>
              <a:rPr lang="en-US" sz="1400" cap="none" dirty="0">
                <a:latin typeface="Times New Roman" panose="02020603050405020304" pitchFamily="18" charset="0"/>
                <a:cs typeface="Times New Roman" panose="02020603050405020304" pitchFamily="18" charset="0"/>
              </a:rPr>
              <a:t>space between the nuclear envelope and the nucleolus is filled by a transparent, semi-solid, granular </a:t>
            </a:r>
            <a:r>
              <a:rPr lang="en-US" sz="1400" cap="none" dirty="0" smtClean="0">
                <a:latin typeface="Times New Roman" panose="02020603050405020304" pitchFamily="18" charset="0"/>
                <a:cs typeface="Times New Roman" panose="02020603050405020304" pitchFamily="18" charset="0"/>
              </a:rPr>
              <a:t>substance)</a:t>
            </a:r>
            <a:endParaRPr lang="en-US" sz="1600"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cap="none" dirty="0">
                <a:latin typeface="Times New Roman" panose="02020603050405020304" pitchFamily="18" charset="0"/>
                <a:cs typeface="Times New Roman" panose="02020603050405020304" pitchFamily="18" charset="0"/>
              </a:rPr>
              <a:t>C</a:t>
            </a:r>
            <a:r>
              <a:rPr lang="en-US" sz="1600" cap="none" dirty="0" smtClean="0">
                <a:latin typeface="Times New Roman" panose="02020603050405020304" pitchFamily="18" charset="0"/>
                <a:cs typeface="Times New Roman" panose="02020603050405020304" pitchFamily="18" charset="0"/>
              </a:rPr>
              <a:t>hromatin fibers </a:t>
            </a:r>
          </a:p>
          <a:p>
            <a:pPr>
              <a:buFont typeface="Wingdings" panose="05000000000000000000" pitchFamily="2" charset="2"/>
              <a:buChar char="§"/>
            </a:pPr>
            <a:r>
              <a:rPr lang="en-US" sz="1600" cap="none" dirty="0">
                <a:latin typeface="Times New Roman" panose="02020603050405020304" pitchFamily="18" charset="0"/>
                <a:cs typeface="Times New Roman" panose="02020603050405020304" pitchFamily="18" charset="0"/>
              </a:rPr>
              <a:t> </a:t>
            </a:r>
            <a:r>
              <a:rPr lang="en-US" sz="1600" cap="none" dirty="0" smtClean="0">
                <a:latin typeface="Times New Roman" panose="02020603050405020304" pitchFamily="18" charset="0"/>
                <a:cs typeface="Times New Roman" panose="02020603050405020304" pitchFamily="18" charset="0"/>
              </a:rPr>
              <a:t>               Heterochromatin </a:t>
            </a:r>
          </a:p>
          <a:p>
            <a:pPr>
              <a:buFont typeface="Wingdings" panose="05000000000000000000" pitchFamily="2" charset="2"/>
              <a:buChar char="§"/>
            </a:pPr>
            <a:r>
              <a:rPr lang="en-US" sz="1600" cap="none" dirty="0">
                <a:latin typeface="Times New Roman" panose="02020603050405020304" pitchFamily="18" charset="0"/>
                <a:cs typeface="Times New Roman" panose="02020603050405020304" pitchFamily="18" charset="0"/>
              </a:rPr>
              <a:t> </a:t>
            </a:r>
            <a:r>
              <a:rPr lang="en-US" sz="1600" cap="none" dirty="0" smtClean="0">
                <a:latin typeface="Times New Roman" panose="02020603050405020304" pitchFamily="18" charset="0"/>
                <a:cs typeface="Times New Roman" panose="02020603050405020304" pitchFamily="18" charset="0"/>
              </a:rPr>
              <a:t>               </a:t>
            </a:r>
            <a:r>
              <a:rPr lang="en-US" sz="1600" cap="none" dirty="0" err="1" smtClean="0">
                <a:latin typeface="Times New Roman" panose="02020603050405020304" pitchFamily="18" charset="0"/>
                <a:cs typeface="Times New Roman" panose="02020603050405020304" pitchFamily="18" charset="0"/>
              </a:rPr>
              <a:t>Euchromatin</a:t>
            </a:r>
            <a:endParaRPr lang="en-US" sz="14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217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2203" y="1197735"/>
            <a:ext cx="163759" cy="90153"/>
          </a:xfrm>
        </p:spPr>
        <p:txBody>
          <a:bodyPr>
            <a:noAutofit/>
          </a:bodyPr>
          <a:lstStyle/>
          <a:p>
            <a:endParaRPr lang="en-US" sz="800" dirty="0"/>
          </a:p>
        </p:txBody>
      </p:sp>
      <p:sp>
        <p:nvSpPr>
          <p:cNvPr id="3" name="Content Placeholder 2"/>
          <p:cNvSpPr>
            <a:spLocks noGrp="1"/>
          </p:cNvSpPr>
          <p:nvPr>
            <p:ph sz="quarter" idx="13"/>
          </p:nvPr>
        </p:nvSpPr>
        <p:spPr>
          <a:xfrm>
            <a:off x="1003926" y="965916"/>
            <a:ext cx="10363826" cy="5100033"/>
          </a:xfrm>
        </p:spPr>
        <p:txBody>
          <a:bodyPr>
            <a:normAutofit/>
          </a:bodyPr>
          <a:lstStyle/>
          <a:p>
            <a:pPr>
              <a:buFont typeface="Wingdings" panose="05000000000000000000" pitchFamily="2" charset="2"/>
              <a:buChar char="q"/>
            </a:pPr>
            <a:r>
              <a:rPr lang="en-US" sz="1800" cap="none" dirty="0" smtClean="0">
                <a:latin typeface="Times New Roman" panose="02020603050405020304" pitchFamily="18" charset="0"/>
                <a:cs typeface="Times New Roman" panose="02020603050405020304" pitchFamily="18" charset="0"/>
              </a:rPr>
              <a:t>Nucleolus</a:t>
            </a:r>
            <a:endParaRPr lang="en-US" sz="1800"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800" cap="none" dirty="0">
                <a:latin typeface="Times New Roman" panose="02020603050405020304" pitchFamily="18" charset="0"/>
                <a:cs typeface="Times New Roman" panose="02020603050405020304" pitchFamily="18" charset="0"/>
              </a:rPr>
              <a:t>Difference between Nucleus and Nucleolus</a:t>
            </a:r>
          </a:p>
          <a:p>
            <a:pPr>
              <a:buFont typeface="Wingdings" panose="05000000000000000000" pitchFamily="2" charset="2"/>
              <a:buChar char="§"/>
            </a:pPr>
            <a:r>
              <a:rPr lang="en-US" sz="1800" cap="none" dirty="0">
                <a:latin typeface="Times New Roman" panose="02020603050405020304" pitchFamily="18" charset="0"/>
                <a:cs typeface="Times New Roman" panose="02020603050405020304" pitchFamily="18" charset="0"/>
              </a:rPr>
              <a:t>Nucleus</a:t>
            </a:r>
          </a:p>
          <a:p>
            <a:r>
              <a:rPr lang="en-US" sz="1800" cap="none" dirty="0">
                <a:latin typeface="Times New Roman" panose="02020603050405020304" pitchFamily="18" charset="0"/>
                <a:cs typeface="Times New Roman" panose="02020603050405020304" pitchFamily="18" charset="0"/>
              </a:rPr>
              <a:t>It is large in size and bounded by a double membrane called nuclear envelope. It  contains chromosomes which is rich in DNA and genetic material.</a:t>
            </a:r>
          </a:p>
          <a:p>
            <a:pPr>
              <a:buFont typeface="Wingdings" panose="05000000000000000000" pitchFamily="2" charset="2"/>
              <a:buChar char="§"/>
            </a:pPr>
            <a:r>
              <a:rPr lang="en-US" sz="1800" cap="none" dirty="0">
                <a:latin typeface="Times New Roman" panose="02020603050405020304" pitchFamily="18" charset="0"/>
                <a:cs typeface="Times New Roman" panose="02020603050405020304" pitchFamily="18" charset="0"/>
              </a:rPr>
              <a:t>Nucleolus</a:t>
            </a:r>
          </a:p>
          <a:p>
            <a:r>
              <a:rPr lang="en-US" sz="1800" cap="none" dirty="0">
                <a:latin typeface="Times New Roman" panose="02020603050405020304" pitchFamily="18" charset="0"/>
                <a:cs typeface="Times New Roman" panose="02020603050405020304" pitchFamily="18" charset="0"/>
              </a:rPr>
              <a:t>It is very small in size and has no </a:t>
            </a:r>
            <a:r>
              <a:rPr lang="en-US" sz="1800" cap="none" dirty="0" err="1">
                <a:latin typeface="Times New Roman" panose="02020603050405020304" pitchFamily="18" charset="0"/>
                <a:cs typeface="Times New Roman" panose="02020603050405020304" pitchFamily="18" charset="0"/>
              </a:rPr>
              <a:t>limitng</a:t>
            </a:r>
            <a:r>
              <a:rPr lang="en-US" sz="1800" cap="none" dirty="0">
                <a:latin typeface="Times New Roman" panose="02020603050405020304" pitchFamily="18" charset="0"/>
                <a:cs typeface="Times New Roman" panose="02020603050405020304" pitchFamily="18" charset="0"/>
              </a:rPr>
              <a:t> membrane. It does not hold any chromosomes but rich in RNA.</a:t>
            </a:r>
          </a:p>
          <a:p>
            <a:pPr>
              <a:buFont typeface="Wingdings" panose="05000000000000000000" pitchFamily="2" charset="2"/>
              <a:buChar char="q"/>
            </a:pPr>
            <a:endParaRPr lang="en-US" sz="1800"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89421" y="4185268"/>
            <a:ext cx="5212532" cy="2505673"/>
          </a:xfrm>
          <a:prstGeom prst="rect">
            <a:avLst/>
          </a:prstGeom>
        </p:spPr>
      </p:pic>
    </p:spTree>
    <p:extLst>
      <p:ext uri="{BB962C8B-B14F-4D97-AF65-F5344CB8AC3E}">
        <p14:creationId xmlns:p14="http://schemas.microsoft.com/office/powerpoint/2010/main" val="2555977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17855"/>
          </a:xfrm>
        </p:spPr>
        <p:txBody>
          <a:bodyPr>
            <a:normAutofit/>
          </a:bodyPr>
          <a:lstStyle/>
          <a:p>
            <a:r>
              <a:rPr lang="en-US" sz="2800" b="1" dirty="0" smtClean="0">
                <a:latin typeface="Times New Roman" panose="02020603050405020304" pitchFamily="18" charset="0"/>
                <a:cs typeface="Times New Roman" panose="02020603050405020304" pitchFamily="18" charset="0"/>
              </a:rPr>
              <a:t>Functions of Nucleus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674254"/>
            <a:ext cx="10363826" cy="4116945"/>
          </a:xfrm>
        </p:spPr>
        <p:txBody>
          <a:bodyPr>
            <a:normAutofit fontScale="85000" lnSpcReduction="10000"/>
          </a:bodyPr>
          <a:lstStyle/>
          <a:p>
            <a:r>
              <a:rPr lang="en-US" dirty="0"/>
              <a:t>	</a:t>
            </a:r>
            <a:r>
              <a:rPr lang="en-US" cap="none" dirty="0" smtClean="0">
                <a:latin typeface="Times New Roman" panose="02020603050405020304" pitchFamily="18" charset="0"/>
                <a:cs typeface="Times New Roman" panose="02020603050405020304" pitchFamily="18" charset="0"/>
              </a:rPr>
              <a:t>It controls the heredity characteristics of an organism.</a:t>
            </a:r>
          </a:p>
          <a:p>
            <a:r>
              <a:rPr lang="en-US" cap="none" dirty="0" smtClean="0">
                <a:latin typeface="Times New Roman" panose="02020603050405020304" pitchFamily="18" charset="0"/>
                <a:cs typeface="Times New Roman" panose="02020603050405020304" pitchFamily="18" charset="0"/>
              </a:rPr>
              <a:t>	It main cellular metabolism through controlling synthesis of particular enzymes.</a:t>
            </a:r>
          </a:p>
          <a:p>
            <a:r>
              <a:rPr lang="en-US" cap="none" dirty="0" smtClean="0">
                <a:latin typeface="Times New Roman" panose="02020603050405020304" pitchFamily="18" charset="0"/>
                <a:cs typeface="Times New Roman" panose="02020603050405020304" pitchFamily="18" charset="0"/>
              </a:rPr>
              <a:t>	It is responsible for protein synthesis, cell division, growth and differentiation.</a:t>
            </a:r>
          </a:p>
          <a:p>
            <a:r>
              <a:rPr lang="en-US" cap="none" dirty="0" smtClean="0">
                <a:latin typeface="Times New Roman" panose="02020603050405020304" pitchFamily="18" charset="0"/>
                <a:cs typeface="Times New Roman" panose="02020603050405020304" pitchFamily="18" charset="0"/>
              </a:rPr>
              <a:t>	Stores heredity material in the form of deoxy-ribonucleic acid (DNA) strands. Also stores proteins and ribonucleic acid (RNA) in the nucleolus.</a:t>
            </a:r>
          </a:p>
          <a:p>
            <a:r>
              <a:rPr lang="en-US" cap="none" dirty="0" smtClean="0">
                <a:latin typeface="Times New Roman" panose="02020603050405020304" pitchFamily="18" charset="0"/>
                <a:cs typeface="Times New Roman" panose="02020603050405020304" pitchFamily="18" charset="0"/>
              </a:rPr>
              <a:t>	It is a site for transcription process in which messenger RNA (mrna) are produced for protein synthesis.</a:t>
            </a:r>
          </a:p>
          <a:p>
            <a:r>
              <a:rPr lang="en-US" cap="none" dirty="0" smtClean="0">
                <a:latin typeface="Times New Roman" panose="02020603050405020304" pitchFamily="18" charset="0"/>
                <a:cs typeface="Times New Roman" panose="02020603050405020304" pitchFamily="18" charset="0"/>
              </a:rPr>
              <a:t>	It helps in exchange of DNA and RNA (heredity materials) between the nucleus and the rest of the cell.</a:t>
            </a:r>
          </a:p>
          <a:p>
            <a:r>
              <a:rPr lang="en-US" cap="none" dirty="0" smtClean="0">
                <a:latin typeface="Times New Roman" panose="02020603050405020304" pitchFamily="18" charset="0"/>
                <a:cs typeface="Times New Roman" panose="02020603050405020304" pitchFamily="18" charset="0"/>
              </a:rPr>
              <a:t>	Nucleolus produces ribosomes and are known as protein factories.</a:t>
            </a:r>
          </a:p>
          <a:p>
            <a:r>
              <a:rPr lang="en-US" cap="none" dirty="0" smtClean="0">
                <a:latin typeface="Times New Roman" panose="02020603050405020304" pitchFamily="18" charset="0"/>
                <a:cs typeface="Times New Roman" panose="02020603050405020304" pitchFamily="18" charset="0"/>
              </a:rPr>
              <a:t>	It also regulates the integrity of genes and gene expression.</a:t>
            </a:r>
          </a:p>
          <a:p>
            <a:endParaRPr lang="en-US" cap="none"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sz="1900" dirty="0"/>
          </a:p>
        </p:txBody>
      </p:sp>
    </p:spTree>
    <p:extLst>
      <p:ext uri="{BB962C8B-B14F-4D97-AF65-F5344CB8AC3E}">
        <p14:creationId xmlns:p14="http://schemas.microsoft.com/office/powerpoint/2010/main" val="406662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2751587" y="1017429"/>
            <a:ext cx="45719" cy="45719"/>
          </a:xfrm>
        </p:spPr>
        <p:txBody>
          <a:bodyPr>
            <a:noAutofit/>
          </a:bodyPr>
          <a:lstStyle/>
          <a:p>
            <a:endParaRPr lang="en-US" sz="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23504" y="1378040"/>
            <a:ext cx="6439437" cy="3696235"/>
          </a:xfrm>
        </p:spPr>
      </p:pic>
    </p:spTree>
    <p:extLst>
      <p:ext uri="{BB962C8B-B14F-4D97-AF65-F5344CB8AC3E}">
        <p14:creationId xmlns:p14="http://schemas.microsoft.com/office/powerpoint/2010/main" val="1614037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13783"/>
            <a:ext cx="10364451" cy="1030402"/>
          </a:xfrm>
        </p:spPr>
        <p:txBody>
          <a:bodyPr/>
          <a:lstStyle/>
          <a:p>
            <a:r>
              <a:rPr lang="en-US" dirty="0" smtClean="0"/>
              <a:t>mitochondria</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68841" y="1813810"/>
            <a:ext cx="8079698" cy="4182256"/>
          </a:xfrm>
        </p:spPr>
      </p:pic>
    </p:spTree>
    <p:extLst>
      <p:ext uri="{BB962C8B-B14F-4D97-AF65-F5344CB8AC3E}">
        <p14:creationId xmlns:p14="http://schemas.microsoft.com/office/powerpoint/2010/main" val="2598161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90558"/>
          </a:xfrm>
        </p:spPr>
        <p:txBody>
          <a:bodyPr>
            <a:normAutofit fontScale="90000"/>
          </a:bodyPr>
          <a:lstStyle/>
          <a:p>
            <a:r>
              <a:rPr lang="en-US"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History</a:t>
            </a:r>
            <a:br>
              <a:rPr lang="en-US" sz="3100" dirty="0" smtClean="0">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4400" y="1543987"/>
            <a:ext cx="10363826" cy="4532025"/>
          </a:xfrm>
        </p:spPr>
        <p:txBody>
          <a:bodyPr>
            <a:normAutofit/>
          </a:bodyPr>
          <a:lstStyle/>
          <a:p>
            <a:r>
              <a:rPr lang="en-US" cap="none" dirty="0">
                <a:latin typeface="Times New Roman" panose="02020603050405020304" pitchFamily="18" charset="0"/>
                <a:cs typeface="Times New Roman" panose="02020603050405020304" pitchFamily="18" charset="0"/>
              </a:rPr>
              <a:t>In 1857, Albert von Kölliker described &amp; called granules in the cells of muscles. </a:t>
            </a:r>
            <a:endParaRPr lang="en-US" cap="none" dirty="0" smtClean="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The discovery of mitochondria in general came in 1886 when Richard Altman, a cytologist, identified the organelles using a dye technique, called bioblasts</a:t>
            </a:r>
            <a:r>
              <a:rPr lang="en-US" cap="none" dirty="0" smtClean="0">
                <a:latin typeface="Times New Roman" panose="02020603050405020304" pitchFamily="18" charset="0"/>
                <a:cs typeface="Times New Roman" panose="02020603050405020304" pitchFamily="18" charset="0"/>
              </a:rPr>
              <a:t>.</a:t>
            </a:r>
          </a:p>
          <a:p>
            <a:r>
              <a:rPr lang="en-US" cap="none" dirty="0">
                <a:latin typeface="Times New Roman" panose="02020603050405020304" pitchFamily="18" charset="0"/>
                <a:cs typeface="Times New Roman" panose="02020603050405020304" pitchFamily="18" charset="0"/>
              </a:rPr>
              <a:t> He coined the term "mitochondrion" for them, from the Greek words "mitos," meaning "thread" and "chondros," meaning "granule," with the plural being "mitochondria." </a:t>
            </a:r>
          </a:p>
        </p:txBody>
      </p:sp>
    </p:spTree>
    <p:extLst>
      <p:ext uri="{BB962C8B-B14F-4D97-AF65-F5344CB8AC3E}">
        <p14:creationId xmlns:p14="http://schemas.microsoft.com/office/powerpoint/2010/main" val="111495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540913"/>
            <a:ext cx="10364451" cy="759854"/>
          </a:xfrm>
        </p:spPr>
        <p:txBody>
          <a:bodyPr>
            <a:normAutofit/>
          </a:bodyPr>
          <a:lstStyle/>
          <a:p>
            <a:r>
              <a:rPr lang="en-US" sz="2400" dirty="0" smtClean="0"/>
              <a:t>ORIGIN an evolution</a:t>
            </a:r>
            <a:endParaRPr lang="en-US" sz="2400" dirty="0"/>
          </a:p>
        </p:txBody>
      </p:sp>
      <p:sp>
        <p:nvSpPr>
          <p:cNvPr id="3" name="Content Placeholder 2"/>
          <p:cNvSpPr>
            <a:spLocks noGrp="1"/>
          </p:cNvSpPr>
          <p:nvPr>
            <p:ph sz="quarter" idx="13"/>
          </p:nvPr>
        </p:nvSpPr>
        <p:spPr>
          <a:xfrm>
            <a:off x="913774" y="1455314"/>
            <a:ext cx="10020389" cy="4335886"/>
          </a:xfrm>
        </p:spPr>
        <p:txBody>
          <a:bodyPr>
            <a:normAutofit/>
          </a:bodyPr>
          <a:lstStyle/>
          <a:p>
            <a:r>
              <a:rPr lang="en-US" sz="1800" cap="none" dirty="0" smtClean="0">
                <a:latin typeface="Times New Roman" panose="02020603050405020304" pitchFamily="18" charset="0"/>
                <a:cs typeface="Times New Roman" panose="02020603050405020304" pitchFamily="18" charset="0"/>
              </a:rPr>
              <a:t>There are two hypotheses about the origin of mitochondria: </a:t>
            </a:r>
          </a:p>
          <a:p>
            <a:r>
              <a:rPr lang="en-US" sz="1800" cap="none" dirty="0" smtClean="0">
                <a:latin typeface="Times New Roman" panose="02020603050405020304" pitchFamily="18" charset="0"/>
                <a:cs typeface="Times New Roman" panose="02020603050405020304" pitchFamily="18" charset="0"/>
              </a:rPr>
              <a:t>Endosymbiotic</a:t>
            </a:r>
          </a:p>
          <a:p>
            <a:r>
              <a:rPr lang="en-US" sz="1800" cap="none" dirty="0" smtClean="0">
                <a:latin typeface="Times New Roman" panose="02020603050405020304" pitchFamily="18" charset="0"/>
                <a:cs typeface="Times New Roman" panose="02020603050405020304" pitchFamily="18" charset="0"/>
              </a:rPr>
              <a:t>Autogenous </a:t>
            </a:r>
          </a:p>
          <a:p>
            <a:pPr>
              <a:buFont typeface="Wingdings" panose="05000000000000000000" pitchFamily="2" charset="2"/>
              <a:buChar char="Ø"/>
            </a:pPr>
            <a:r>
              <a:rPr lang="en-US" sz="1800" cap="none" dirty="0" smtClean="0">
                <a:latin typeface="Times New Roman" panose="02020603050405020304" pitchFamily="18" charset="0"/>
                <a:cs typeface="Times New Roman" panose="02020603050405020304" pitchFamily="18" charset="0"/>
              </a:rPr>
              <a:t>Endosymbiotic </a:t>
            </a:r>
          </a:p>
          <a:p>
            <a:pPr>
              <a:buFont typeface="Courier New" panose="02070309020205020404" pitchFamily="49" charset="0"/>
              <a:buChar char="o"/>
            </a:pPr>
            <a:r>
              <a:rPr lang="en-US" sz="1400" cap="none" dirty="0" smtClean="0">
                <a:latin typeface="Times New Roman" panose="02020603050405020304" pitchFamily="18" charset="0"/>
                <a:cs typeface="Times New Roman" panose="02020603050405020304" pitchFamily="18" charset="0"/>
              </a:rPr>
              <a:t>The endosymbiotic hypothesis suggests that mitochondria were originally prokaryotic cells, capable of implementing oxidative mechanisms that were not possible for eukaryotic cells; they became endosymbionts living inside the eukaryote. </a:t>
            </a:r>
          </a:p>
          <a:p>
            <a:pPr>
              <a:buFont typeface="Courier New" panose="02070309020205020404" pitchFamily="49" charset="0"/>
              <a:buChar char="o"/>
            </a:pPr>
            <a:r>
              <a:rPr lang="en-US" sz="1400" cap="none" dirty="0" smtClean="0">
                <a:latin typeface="Times New Roman" panose="02020603050405020304" pitchFamily="18" charset="0"/>
                <a:cs typeface="Times New Roman" panose="02020603050405020304" pitchFamily="18" charset="0"/>
              </a:rPr>
              <a:t>The endosymbiotic hypothesis for the origin of mitochondria suggests that mitochondria are descended from specialized bacteria that somehow survived endocytosis by another species of prokaryote or some other cell type, and became incorporated into the cytoplasm.</a:t>
            </a:r>
          </a:p>
          <a:p>
            <a:endParaRPr lang="en-US"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431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22833" flipH="1">
            <a:off x="11271357" y="351985"/>
            <a:ext cx="166390" cy="46476"/>
          </a:xfrm>
        </p:spPr>
        <p:txBody>
          <a:bodyPr>
            <a:noAutofit/>
          </a:bodyPr>
          <a:lstStyle/>
          <a:p>
            <a:endParaRPr lang="en-US" sz="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707712" y="1043190"/>
            <a:ext cx="10363826" cy="4657858"/>
          </a:xfrm>
        </p:spPr>
        <p:txBody>
          <a:bodyPr>
            <a:normAutofit/>
          </a:bodyPr>
          <a:lstStyle/>
          <a:p>
            <a:pPr>
              <a:buFont typeface="Wingdings" panose="05000000000000000000" pitchFamily="2" charset="2"/>
              <a:buChar char="Ø"/>
            </a:pPr>
            <a:r>
              <a:rPr lang="en-US" sz="1800" cap="none" dirty="0" smtClean="0">
                <a:latin typeface="Times New Roman" panose="02020603050405020304" pitchFamily="18" charset="0"/>
                <a:cs typeface="Times New Roman" panose="02020603050405020304" pitchFamily="18" charset="0"/>
              </a:rPr>
              <a:t>Autogenous</a:t>
            </a:r>
          </a:p>
          <a:p>
            <a:pPr>
              <a:buFont typeface="Courier New" panose="02070309020205020404" pitchFamily="49" charset="0"/>
              <a:buChar char="o"/>
            </a:pPr>
            <a:r>
              <a:rPr lang="en-US" sz="1600" cap="none" dirty="0" smtClean="0">
                <a:latin typeface="Times New Roman" panose="02020603050405020304" pitchFamily="18" charset="0"/>
                <a:cs typeface="Times New Roman" panose="02020603050405020304" pitchFamily="18" charset="0"/>
              </a:rPr>
              <a:t>In the autogenously hypothesis, mitochondria were born by splitting off a portion of DNA from the nucleus of the eukaryotic cell at the time of divergence with the prokaryotes;</a:t>
            </a:r>
          </a:p>
          <a:p>
            <a:pPr>
              <a:buFont typeface="Courier New" panose="02070309020205020404" pitchFamily="49" charset="0"/>
              <a:buChar char="o"/>
            </a:pPr>
            <a:r>
              <a:rPr lang="en-US" sz="1600" cap="none" dirty="0" smtClean="0">
                <a:latin typeface="Times New Roman" panose="02020603050405020304" pitchFamily="18" charset="0"/>
                <a:cs typeface="Times New Roman" panose="02020603050405020304" pitchFamily="18" charset="0"/>
              </a:rPr>
              <a:t> this DNA portion would have been enclosed by membranes, which could not be crossed by proteins.</a:t>
            </a:r>
          </a:p>
          <a:p>
            <a:pPr>
              <a:buFont typeface="Courier New" panose="02070309020205020404" pitchFamily="49" charset="0"/>
              <a:buChar char="o"/>
            </a:pPr>
            <a:r>
              <a:rPr lang="en-US" sz="1600" cap="none" dirty="0" smtClean="0">
                <a:latin typeface="Times New Roman" panose="02020603050405020304" pitchFamily="18" charset="0"/>
                <a:cs typeface="Times New Roman" panose="02020603050405020304" pitchFamily="18" charset="0"/>
              </a:rPr>
              <a:t> Since mitochondria have many features in common with bacteria, </a:t>
            </a:r>
          </a:p>
          <a:p>
            <a:pPr>
              <a:buFont typeface="Courier New" panose="02070309020205020404" pitchFamily="49" charset="0"/>
              <a:buChar char="o"/>
            </a:pPr>
            <a:r>
              <a:rPr lang="en-US" sz="1600" cap="none" dirty="0" smtClean="0">
                <a:latin typeface="Times New Roman" panose="02020603050405020304" pitchFamily="18" charset="0"/>
                <a:cs typeface="Times New Roman" panose="02020603050405020304" pitchFamily="18" charset="0"/>
              </a:rPr>
              <a:t>the endosymbiotic hypothesis is more widely accepted. </a:t>
            </a:r>
          </a:p>
          <a:p>
            <a:pPr>
              <a:buFont typeface="Courier New" panose="02070309020205020404" pitchFamily="49" charset="0"/>
              <a:buChar char="o"/>
            </a:pP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18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075" y="309093"/>
            <a:ext cx="3935688" cy="940158"/>
          </a:xfrm>
        </p:spPr>
        <p:txBody>
          <a:bodyPr>
            <a:normAutofit/>
          </a:bodyPr>
          <a:lstStyle/>
          <a:p>
            <a:r>
              <a:rPr lang="en-US" sz="2200" cap="none" dirty="0" smtClean="0"/>
              <a:t>Distribution and localization </a:t>
            </a:r>
            <a:r>
              <a:rPr lang="en-US" dirty="0"/>
              <a:t/>
            </a:r>
            <a:br>
              <a:rPr lang="en-US" dirty="0"/>
            </a:br>
            <a:endParaRPr lang="en-US" dirty="0"/>
          </a:p>
        </p:txBody>
      </p:sp>
      <p:pic>
        <p:nvPicPr>
          <p:cNvPr id="5" name="Content Placeholder 4"/>
          <p:cNvPicPr>
            <a:picLocks noGrp="1" noChangeAspect="1"/>
          </p:cNvPicPr>
          <p:nvPr>
            <p:ph sz="quarter" idx="13"/>
          </p:nvPr>
        </p:nvPicPr>
        <p:blipFill>
          <a:blip r:embed="rId2"/>
          <a:stretch>
            <a:fillRect/>
          </a:stretch>
        </p:blipFill>
        <p:spPr>
          <a:xfrm>
            <a:off x="5296101" y="1772922"/>
            <a:ext cx="5944115" cy="3584759"/>
          </a:xfrm>
          <a:prstGeom prst="rect">
            <a:avLst/>
          </a:prstGeom>
        </p:spPr>
      </p:pic>
      <p:sp>
        <p:nvSpPr>
          <p:cNvPr id="4" name="Text Placeholder 3"/>
          <p:cNvSpPr>
            <a:spLocks noGrp="1"/>
          </p:cNvSpPr>
          <p:nvPr>
            <p:ph type="body" sz="half" idx="2"/>
          </p:nvPr>
        </p:nvSpPr>
        <p:spPr>
          <a:xfrm>
            <a:off x="913774" y="1249251"/>
            <a:ext cx="3935689" cy="4632102"/>
          </a:xfrm>
        </p:spPr>
        <p:txBody>
          <a:bodyPr>
            <a:normAutofit fontScale="85000" lnSpcReduction="10000"/>
          </a:bodyPr>
          <a:lstStyle/>
          <a:p>
            <a:endParaRPr lang="en-US" dirty="0"/>
          </a:p>
          <a:p>
            <a:pPr algn="just"/>
            <a:r>
              <a:rPr lang="en-US" sz="1800" cap="none" dirty="0" smtClean="0">
                <a:latin typeface="Times New Roman" panose="02020603050405020304" pitchFamily="18" charset="0"/>
                <a:cs typeface="Times New Roman" panose="02020603050405020304" pitchFamily="18" charset="0"/>
              </a:rPr>
              <a:t>The mitochondria move autonomously in the cytoplasm, so they generally have uniform distribution in the cytoplasm, but in many cells their distribution is very restricted. The distribution and number of mitochondria are often correlated with type of function the cell performs. Typically mitochondria with many cristae are associated with mechanical and osmotic work situations, where there are sustained demands for ATP and where space is at a premium, </a:t>
            </a:r>
            <a:r>
              <a:rPr lang="en-US" sz="1800" cap="none" dirty="0" err="1" smtClean="0">
                <a:latin typeface="Times New Roman" panose="02020603050405020304" pitchFamily="18" charset="0"/>
                <a:cs typeface="Times New Roman" panose="02020603050405020304" pitchFamily="18" charset="0"/>
              </a:rPr>
              <a:t>e.G.</a:t>
            </a:r>
            <a:r>
              <a:rPr lang="en-US" sz="1800" cap="none" dirty="0" smtClean="0">
                <a:latin typeface="Times New Roman" panose="02020603050405020304" pitchFamily="18" charset="0"/>
                <a:cs typeface="Times New Roman" panose="02020603050405020304" pitchFamily="18" charset="0"/>
              </a:rPr>
              <a:t> Myocardial muscle cells have numerous large mitochondria called </a:t>
            </a:r>
            <a:r>
              <a:rPr lang="en-US" sz="1800" cap="none" dirty="0" err="1" smtClean="0">
                <a:latin typeface="Times New Roman" panose="02020603050405020304" pitchFamily="18" charset="0"/>
                <a:cs typeface="Times New Roman" panose="02020603050405020304" pitchFamily="18" charset="0"/>
              </a:rPr>
              <a:t>sarcosomes</a:t>
            </a:r>
            <a:r>
              <a:rPr lang="en-US" sz="1800" cap="none" dirty="0" smtClean="0">
                <a:latin typeface="Times New Roman" panose="02020603050405020304" pitchFamily="18" charset="0"/>
                <a:cs typeface="Times New Roman" panose="02020603050405020304" pitchFamily="18" charset="0"/>
              </a:rPr>
              <a:t> that reflect the great amount of work done by these cells. In flight muscles of insects number of mitochondria is very large approximately five lack.</a:t>
            </a:r>
          </a:p>
          <a:p>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28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25335"/>
            <a:ext cx="10364451" cy="643612"/>
          </a:xfrm>
        </p:spPr>
        <p:txBody>
          <a:bodyPr>
            <a:normAutofit/>
          </a:bodyPr>
          <a:lstStyle/>
          <a:p>
            <a:r>
              <a:rPr lang="en-US" sz="2400" dirty="0" smtClean="0">
                <a:latin typeface="Times New Roman" panose="02020603050405020304" pitchFamily="18" charset="0"/>
                <a:cs typeface="Times New Roman" panose="02020603050405020304" pitchFamily="18" charset="0"/>
              </a:rPr>
              <a:t>Orientation</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275008"/>
            <a:ext cx="10363826" cy="4516191"/>
          </a:xfrm>
        </p:spPr>
        <p:txBody>
          <a:bodyPr>
            <a:normAutofit/>
          </a:bodyPr>
          <a:lstStyle/>
          <a:p>
            <a:r>
              <a:rPr lang="en-US" sz="1400" cap="none" dirty="0" smtClean="0">
                <a:latin typeface="Times New Roman" panose="02020603050405020304" pitchFamily="18" charset="0"/>
                <a:cs typeface="Times New Roman" panose="02020603050405020304" pitchFamily="18" charset="0"/>
              </a:rPr>
              <a:t>The mitochondria have definite orientation. For example, in cylindrical cells the mitochondria usually remain orientated in basal apical direction and lie parallel to the main axis. </a:t>
            </a:r>
          </a:p>
          <a:p>
            <a:r>
              <a:rPr lang="en-US" sz="1400" cap="none" dirty="0" smtClean="0">
                <a:latin typeface="Times New Roman" panose="02020603050405020304" pitchFamily="18" charset="0"/>
                <a:cs typeface="Times New Roman" panose="02020603050405020304" pitchFamily="18" charset="0"/>
              </a:rPr>
              <a:t>In leucocytes, the mitochondria remain arranged radially with respect to the centrioles. </a:t>
            </a:r>
          </a:p>
          <a:p>
            <a:r>
              <a:rPr lang="en-US" sz="1400" cap="none" dirty="0" smtClean="0">
                <a:latin typeface="Times New Roman" panose="02020603050405020304" pitchFamily="18" charset="0"/>
                <a:cs typeface="Times New Roman" panose="02020603050405020304" pitchFamily="18" charset="0"/>
              </a:rPr>
              <a:t>As they move about in the mitochondria form long moving filaments or chains, while in others they remain fixed in one position where they provide ATP directly to a site of high ATP utilization, </a:t>
            </a:r>
          </a:p>
          <a:p>
            <a:r>
              <a:rPr lang="en-US" sz="1400" cap="none" dirty="0" err="1" smtClean="0">
                <a:latin typeface="Times New Roman" panose="02020603050405020304" pitchFamily="18" charset="0"/>
                <a:cs typeface="Times New Roman" panose="02020603050405020304" pitchFamily="18" charset="0"/>
              </a:rPr>
              <a:t>e.G.</a:t>
            </a:r>
            <a:r>
              <a:rPr lang="en-US" sz="1400" cap="none" dirty="0" smtClean="0">
                <a:latin typeface="Times New Roman" panose="02020603050405020304" pitchFamily="18" charset="0"/>
                <a:cs typeface="Times New Roman" panose="02020603050405020304" pitchFamily="18" charset="0"/>
              </a:rPr>
              <a:t>, They are packed between adjacent myofibrils in a cardiac muscle cell or wrapped tightly around the flagellum of sperm.</a:t>
            </a:r>
            <a:endParaRPr lang="en-US"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82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50762"/>
            <a:ext cx="3935688" cy="463638"/>
          </a:xfrm>
        </p:spPr>
        <p:txBody>
          <a:bodyPr>
            <a:normAutofit/>
          </a:bodyPr>
          <a:lstStyle/>
          <a:p>
            <a:r>
              <a:rPr lang="en-US" sz="2400" dirty="0" smtClean="0">
                <a:latin typeface="Times New Roman" panose="02020603050405020304" pitchFamily="18" charset="0"/>
                <a:cs typeface="Times New Roman" panose="02020603050405020304" pitchFamily="18" charset="0"/>
              </a:rPr>
              <a:t>Morphology</a:t>
            </a:r>
            <a:endParaRPr lang="en-US" sz="2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quarter" idx="13"/>
          </p:nvPr>
        </p:nvPicPr>
        <p:blipFill>
          <a:blip r:embed="rId2"/>
          <a:stretch>
            <a:fillRect/>
          </a:stretch>
        </p:blipFill>
        <p:spPr>
          <a:xfrm>
            <a:off x="5653825" y="1455312"/>
            <a:ext cx="5087155" cy="3412901"/>
          </a:xfrm>
          <a:prstGeom prst="rect">
            <a:avLst/>
          </a:prstGeom>
        </p:spPr>
      </p:pic>
      <p:sp>
        <p:nvSpPr>
          <p:cNvPr id="4" name="Text Placeholder 3"/>
          <p:cNvSpPr>
            <a:spLocks noGrp="1"/>
          </p:cNvSpPr>
          <p:nvPr>
            <p:ph type="body" sz="half" idx="2"/>
          </p:nvPr>
        </p:nvSpPr>
        <p:spPr>
          <a:xfrm>
            <a:off x="835876" y="1004551"/>
            <a:ext cx="3935689" cy="4786648"/>
          </a:xfrm>
        </p:spPr>
        <p:txBody>
          <a:bodyPr>
            <a:normAutofit/>
          </a:bodyPr>
          <a:lstStyle/>
          <a:p>
            <a:pPr algn="just"/>
            <a:r>
              <a:rPr lang="en-US" sz="1200" b="1" cap="none" dirty="0" smtClean="0">
                <a:latin typeface="Times New Roman" panose="02020603050405020304" pitchFamily="18" charset="0"/>
                <a:cs typeface="Times New Roman" panose="02020603050405020304" pitchFamily="18" charset="0"/>
              </a:rPr>
              <a:t>Number</a:t>
            </a:r>
          </a:p>
          <a:p>
            <a:pPr marL="171450" indent="-171450" algn="just">
              <a:buFont typeface="Wingdings" panose="05000000000000000000" pitchFamily="2" charset="2"/>
              <a:buChar char="§"/>
            </a:pPr>
            <a:r>
              <a:rPr lang="en-US" sz="1200" cap="none" dirty="0" smtClean="0">
                <a:latin typeface="Times New Roman" panose="02020603050405020304" pitchFamily="18" charset="0"/>
                <a:cs typeface="Times New Roman" panose="02020603050405020304" pitchFamily="18" charset="0"/>
              </a:rPr>
              <a:t>The number of mitochondria in a cell depends on the type and functional state of the cell.</a:t>
            </a:r>
          </a:p>
          <a:p>
            <a:pPr marL="171450" indent="-171450" algn="just">
              <a:buFont typeface="Wingdings" panose="05000000000000000000" pitchFamily="2" charset="2"/>
              <a:buChar char="§"/>
            </a:pPr>
            <a:r>
              <a:rPr lang="en-US" sz="1200" cap="none" dirty="0" smtClean="0">
                <a:latin typeface="Times New Roman" panose="02020603050405020304" pitchFamily="18" charset="0"/>
                <a:cs typeface="Times New Roman" panose="02020603050405020304" pitchFamily="18" charset="0"/>
              </a:rPr>
              <a:t> It varies from cell to cell and from species to species. Certain cells contain exceptionally large number of the mitochondria, </a:t>
            </a:r>
          </a:p>
          <a:p>
            <a:pPr marL="171450" indent="-171450" algn="just">
              <a:buFont typeface="Wingdings" panose="05000000000000000000" pitchFamily="2" charset="2"/>
              <a:buChar char="§"/>
            </a:pPr>
            <a:r>
              <a:rPr lang="en-US" sz="1200" cap="none" dirty="0" err="1" smtClean="0">
                <a:latin typeface="Times New Roman" panose="02020603050405020304" pitchFamily="18" charset="0"/>
                <a:cs typeface="Times New Roman" panose="02020603050405020304" pitchFamily="18" charset="0"/>
              </a:rPr>
              <a:t>e.G.</a:t>
            </a:r>
            <a:r>
              <a:rPr lang="en-US" sz="1200" cap="none" dirty="0" smtClean="0">
                <a:latin typeface="Times New Roman" panose="02020603050405020304" pitchFamily="18" charset="0"/>
                <a:cs typeface="Times New Roman" panose="02020603050405020304" pitchFamily="18" charset="0"/>
              </a:rPr>
              <a:t>, The amoeba, chaos </a:t>
            </a:r>
            <a:r>
              <a:rPr lang="en-US" sz="1200" cap="none" dirty="0" err="1" smtClean="0">
                <a:latin typeface="Times New Roman" panose="02020603050405020304" pitchFamily="18" charset="0"/>
                <a:cs typeface="Times New Roman" panose="02020603050405020304" pitchFamily="18" charset="0"/>
              </a:rPr>
              <a:t>chaos</a:t>
            </a:r>
            <a:r>
              <a:rPr lang="en-US" sz="1200" cap="none" dirty="0" smtClean="0">
                <a:latin typeface="Times New Roman" panose="02020603050405020304" pitchFamily="18" charset="0"/>
                <a:cs typeface="Times New Roman" panose="02020603050405020304" pitchFamily="18" charset="0"/>
              </a:rPr>
              <a:t> contain 50,000; eggs of sea urchin contain 140,000 to 150,000 and oocytes of amphibians contain 300,000 mitochondria. Certain cells, viz., Liver cells of rat contain only 500 to 1600 mitochondria. </a:t>
            </a:r>
          </a:p>
          <a:p>
            <a:pPr marL="171450" indent="-171450" algn="just">
              <a:buFont typeface="Wingdings" panose="05000000000000000000" pitchFamily="2" charset="2"/>
              <a:buChar char="§"/>
            </a:pPr>
            <a:r>
              <a:rPr lang="en-US" sz="1200" cap="none" dirty="0" smtClean="0">
                <a:latin typeface="Times New Roman" panose="02020603050405020304" pitchFamily="18" charset="0"/>
                <a:cs typeface="Times New Roman" panose="02020603050405020304" pitchFamily="18" charset="0"/>
              </a:rPr>
              <a:t>The cells of green plants contain less number of mitochondria in comparison to animal cells because in plant cells the function of mitochondria is taken over by the chloroplasts. </a:t>
            </a:r>
          </a:p>
          <a:p>
            <a:pPr marL="171450" indent="-171450" algn="just">
              <a:buFont typeface="Wingdings" panose="05000000000000000000" pitchFamily="2" charset="2"/>
              <a:buChar char="§"/>
            </a:pPr>
            <a:r>
              <a:rPr lang="en-US" sz="1200" cap="none" dirty="0" smtClean="0">
                <a:latin typeface="Times New Roman" panose="02020603050405020304" pitchFamily="18" charset="0"/>
                <a:cs typeface="Times New Roman" panose="02020603050405020304" pitchFamily="18" charset="0"/>
              </a:rPr>
              <a:t>Some algal cells may contain only one mitochondrion</a:t>
            </a:r>
            <a:endParaRPr lang="en-US" sz="1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06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1339</TotalTime>
  <Words>1949</Words>
  <Application>Microsoft Office PowerPoint</Application>
  <PresentationFormat>Widescreen</PresentationFormat>
  <Paragraphs>166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 New</vt:lpstr>
      <vt:lpstr>Times New Roman</vt:lpstr>
      <vt:lpstr>Tw Cen MT</vt:lpstr>
      <vt:lpstr>Wingdings</vt:lpstr>
      <vt:lpstr>Droplet</vt:lpstr>
      <vt:lpstr>        MITOCHONDRIA AND NUCLEUS</vt:lpstr>
      <vt:lpstr>MITOCHONDRIA</vt:lpstr>
      <vt:lpstr>mitochondria</vt:lpstr>
      <vt:lpstr>                                                                                                                               History </vt:lpstr>
      <vt:lpstr>ORIGIN an evolution</vt:lpstr>
      <vt:lpstr>PowerPoint Presentation</vt:lpstr>
      <vt:lpstr>Distribution and localization  </vt:lpstr>
      <vt:lpstr>Orientation</vt:lpstr>
      <vt:lpstr>Morphology</vt:lpstr>
      <vt:lpstr>Size</vt:lpstr>
      <vt:lpstr>STRUCTURE</vt:lpstr>
      <vt:lpstr>Mitochondria and Chloroplast as Transducing agent</vt:lpstr>
      <vt:lpstr>FUNCTION OF MITOCHONDRIA</vt:lpstr>
      <vt:lpstr>Common function of mitochondria</vt:lpstr>
      <vt:lpstr>nucleus</vt:lpstr>
      <vt:lpstr>history</vt:lpstr>
      <vt:lpstr>Occurrence and position</vt:lpstr>
      <vt:lpstr>number</vt:lpstr>
      <vt:lpstr>PowerPoint Presentation</vt:lpstr>
      <vt:lpstr>shape</vt:lpstr>
      <vt:lpstr>size</vt:lpstr>
      <vt:lpstr>Structure of nucleus</vt:lpstr>
      <vt:lpstr>PowerPoint Presentation</vt:lpstr>
      <vt:lpstr>PowerPoint Presentation</vt:lpstr>
      <vt:lpstr>Functions of Nucleus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biology assignment</dc:title>
  <dc:creator>Q c</dc:creator>
  <cp:lastModifiedBy>Shahid Iqbal</cp:lastModifiedBy>
  <cp:revision>33</cp:revision>
  <dcterms:created xsi:type="dcterms:W3CDTF">2020-04-22T19:04:58Z</dcterms:created>
  <dcterms:modified xsi:type="dcterms:W3CDTF">2020-05-02T05:35:42Z</dcterms:modified>
</cp:coreProperties>
</file>