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2" autoAdjust="0"/>
    <p:restoredTop sz="94660"/>
  </p:normalViewPr>
  <p:slideViewPr>
    <p:cSldViewPr>
      <p:cViewPr varScale="1">
        <p:scale>
          <a:sx n="64" d="100"/>
          <a:sy n="64" d="100"/>
        </p:scale>
        <p:origin x="-14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3CBF28F-1D50-4CC3-AC9F-0C1E6791847E}" type="datetimeFigureOut">
              <a:rPr lang="en-US" smtClean="0"/>
              <a:pPr/>
              <a:t>1/18/2021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720A70B-360C-4CCF-908B-A481CB40F4F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CBF28F-1D50-4CC3-AC9F-0C1E6791847E}"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A70B-360C-4CCF-908B-A481CB40F4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CBF28F-1D50-4CC3-AC9F-0C1E6791847E}"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A70B-360C-4CCF-908B-A481CB40F4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3CBF28F-1D50-4CC3-AC9F-0C1E6791847E}"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0A70B-360C-4CCF-908B-A481CB40F4F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3CBF28F-1D50-4CC3-AC9F-0C1E6791847E}" type="datetimeFigureOut">
              <a:rPr lang="en-US" smtClean="0"/>
              <a:pPr/>
              <a:t>1/18/2021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720A70B-360C-4CCF-908B-A481CB40F4F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3CBF28F-1D50-4CC3-AC9F-0C1E6791847E}"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0A70B-360C-4CCF-908B-A481CB40F4F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3CBF28F-1D50-4CC3-AC9F-0C1E6791847E}" type="datetimeFigureOut">
              <a:rPr lang="en-US" smtClean="0"/>
              <a:pPr/>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20A70B-360C-4CCF-908B-A481CB40F4F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3CBF28F-1D50-4CC3-AC9F-0C1E6791847E}" type="datetimeFigureOut">
              <a:rPr lang="en-US" smtClean="0"/>
              <a:pPr/>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20A70B-360C-4CCF-908B-A481CB40F4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BF28F-1D50-4CC3-AC9F-0C1E6791847E}" type="datetimeFigureOut">
              <a:rPr lang="en-US" smtClean="0"/>
              <a:pPr/>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20A70B-360C-4CCF-908B-A481CB40F4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CBF28F-1D50-4CC3-AC9F-0C1E6791847E}"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20A70B-360C-4CCF-908B-A481CB40F4F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CBF28F-1D50-4CC3-AC9F-0C1E6791847E}" type="datetimeFigureOut">
              <a:rPr lang="en-US" smtClean="0"/>
              <a:pPr/>
              <a:t>1/18/2021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720A70B-360C-4CCF-908B-A481CB40F4F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CBF28F-1D50-4CC3-AC9F-0C1E6791847E}" type="datetimeFigureOut">
              <a:rPr lang="en-US" smtClean="0"/>
              <a:pPr/>
              <a:t>1/18/2021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720A70B-360C-4CCF-908B-A481CB40F4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Usability</a:t>
            </a:r>
            <a:endParaRPr lang="en-US" dirty="0"/>
          </a:p>
        </p:txBody>
      </p:sp>
      <p:sp>
        <p:nvSpPr>
          <p:cNvPr id="2" name="Title 1"/>
          <p:cNvSpPr>
            <a:spLocks noGrp="1"/>
          </p:cNvSpPr>
          <p:nvPr>
            <p:ph type="ctrTitle"/>
          </p:nvPr>
        </p:nvSpPr>
        <p:spPr/>
        <p:txBody>
          <a:bodyPr/>
          <a:lstStyle/>
          <a:p>
            <a:r>
              <a:rPr lang="en-US" dirty="0" smtClean="0"/>
              <a:t>Chapter 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Usability Tactics</a:t>
            </a:r>
            <a:endParaRPr lang="en-US" dirty="0"/>
          </a:p>
        </p:txBody>
      </p:sp>
      <p:pic>
        <p:nvPicPr>
          <p:cNvPr id="3074" name="Picture 2"/>
          <p:cNvPicPr>
            <a:picLocks noGrp="1" noChangeAspect="1" noChangeArrowheads="1"/>
          </p:cNvPicPr>
          <p:nvPr>
            <p:ph sz="quarter" idx="1"/>
          </p:nvPr>
        </p:nvPicPr>
        <p:blipFill>
          <a:blip r:embed="rId2"/>
          <a:stretch>
            <a:fillRect/>
          </a:stretch>
        </p:blipFill>
        <p:spPr bwMode="auto">
          <a:xfrm>
            <a:off x="1647825" y="2371725"/>
            <a:ext cx="6305550" cy="272415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Usability Tactics</a:t>
            </a:r>
            <a:endParaRPr lang="en-US" dirty="0"/>
          </a:p>
        </p:txBody>
      </p:sp>
      <p:pic>
        <p:nvPicPr>
          <p:cNvPr id="4098" name="Picture 2"/>
          <p:cNvPicPr>
            <a:picLocks noGrp="1" noChangeAspect="1" noChangeArrowheads="1"/>
          </p:cNvPicPr>
          <p:nvPr>
            <p:ph sz="quarter" idx="1"/>
          </p:nvPr>
        </p:nvPicPr>
        <p:blipFill>
          <a:blip r:embed="rId2"/>
          <a:srcRect/>
          <a:stretch>
            <a:fillRect/>
          </a:stretch>
        </p:blipFill>
        <p:spPr bwMode="auto">
          <a:xfrm>
            <a:off x="914400" y="1676400"/>
            <a:ext cx="7219314" cy="4837906"/>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User Initiative </a:t>
            </a:r>
            <a:endParaRPr lang="en-US" dirty="0"/>
          </a:p>
        </p:txBody>
      </p:sp>
      <p:sp>
        <p:nvSpPr>
          <p:cNvPr id="3" name="Content Placeholder 2"/>
          <p:cNvSpPr>
            <a:spLocks noGrp="1"/>
          </p:cNvSpPr>
          <p:nvPr>
            <p:ph sz="quarter" idx="1"/>
          </p:nvPr>
        </p:nvSpPr>
        <p:spPr>
          <a:xfrm>
            <a:off x="0" y="1219200"/>
            <a:ext cx="9144000" cy="5638800"/>
          </a:xfrm>
        </p:spPr>
        <p:txBody>
          <a:bodyPr>
            <a:normAutofit/>
          </a:bodyPr>
          <a:lstStyle/>
          <a:p>
            <a:r>
              <a:rPr lang="en-US" dirty="0">
                <a:solidFill>
                  <a:srgbClr val="FF0000"/>
                </a:solidFill>
              </a:rPr>
              <a:t>Cancel</a:t>
            </a:r>
            <a:r>
              <a:rPr lang="en-US" dirty="0"/>
              <a:t>: the system must listen for the cancel request; the command being canceled must be terminated; resources used must be freed; and collaborating components must be informed</a:t>
            </a:r>
            <a:r>
              <a:rPr lang="en-US" dirty="0" smtClean="0"/>
              <a:t>.</a:t>
            </a:r>
          </a:p>
          <a:p>
            <a:r>
              <a:rPr lang="en-US" dirty="0" smtClean="0">
                <a:solidFill>
                  <a:srgbClr val="FF0000"/>
                </a:solidFill>
              </a:rPr>
              <a:t>Pause/Resume</a:t>
            </a:r>
            <a:r>
              <a:rPr lang="en-US" dirty="0"/>
              <a:t>: temporarily free resources so that they may be re-allocated to other tasks</a:t>
            </a:r>
            <a:r>
              <a:rPr lang="en-US" dirty="0" smtClean="0"/>
              <a:t>.</a:t>
            </a:r>
          </a:p>
          <a:p>
            <a:r>
              <a:rPr lang="en-US" dirty="0" smtClean="0">
                <a:solidFill>
                  <a:srgbClr val="FF0000"/>
                </a:solidFill>
              </a:rPr>
              <a:t>Undo</a:t>
            </a:r>
            <a:r>
              <a:rPr lang="en-US" dirty="0"/>
              <a:t>: maintain a sufficient amount of information about system state so that an earlier state may be restored, at the user’s request</a:t>
            </a:r>
            <a:r>
              <a:rPr lang="en-US" dirty="0" smtClean="0"/>
              <a:t>.</a:t>
            </a:r>
          </a:p>
          <a:p>
            <a:r>
              <a:rPr lang="en-US" dirty="0" smtClean="0">
                <a:solidFill>
                  <a:srgbClr val="FF0000"/>
                </a:solidFill>
              </a:rPr>
              <a:t>Aggregate</a:t>
            </a:r>
            <a:r>
              <a:rPr lang="en-US" dirty="0"/>
              <a:t>: </a:t>
            </a:r>
            <a:r>
              <a:rPr lang="en-US" dirty="0" smtClean="0"/>
              <a:t>When a user is performing repetitive operations, or operations that affect a large number of objects in the same way, it is useful to provide the ability to aggregate </a:t>
            </a:r>
            <a:r>
              <a:rPr lang="en-US" dirty="0"/>
              <a:t>lower-level objects into a group, so that a user operation may be applied to the group, freeing the user from the drudgery.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System Initiative </a:t>
            </a:r>
            <a:endParaRPr lang="en-US" dirty="0"/>
          </a:p>
        </p:txBody>
      </p:sp>
      <p:sp>
        <p:nvSpPr>
          <p:cNvPr id="3" name="Content Placeholder 2"/>
          <p:cNvSpPr>
            <a:spLocks noGrp="1"/>
          </p:cNvSpPr>
          <p:nvPr>
            <p:ph sz="quarter" idx="1"/>
          </p:nvPr>
        </p:nvSpPr>
        <p:spPr>
          <a:xfrm>
            <a:off x="0" y="1371600"/>
            <a:ext cx="9144000" cy="5486400"/>
          </a:xfrm>
        </p:spPr>
        <p:txBody>
          <a:bodyPr>
            <a:normAutofit/>
          </a:bodyPr>
          <a:lstStyle/>
          <a:p>
            <a:r>
              <a:rPr lang="en-US" dirty="0">
                <a:solidFill>
                  <a:srgbClr val="FF0000"/>
                </a:solidFill>
              </a:rPr>
              <a:t>Maintain Task Model</a:t>
            </a:r>
            <a:r>
              <a:rPr lang="en-US" dirty="0"/>
              <a:t>: determines context so the system can have some idea of </a:t>
            </a:r>
            <a:r>
              <a:rPr lang="en-US" dirty="0">
                <a:solidFill>
                  <a:srgbClr val="FF0000"/>
                </a:solidFill>
              </a:rPr>
              <a:t>what the user is attempting and provide assistance</a:t>
            </a:r>
            <a:r>
              <a:rPr lang="en-US" dirty="0" smtClean="0"/>
              <a:t>.</a:t>
            </a:r>
          </a:p>
          <a:p>
            <a:r>
              <a:rPr lang="en-US" dirty="0" smtClean="0">
                <a:solidFill>
                  <a:srgbClr val="FF0000"/>
                </a:solidFill>
              </a:rPr>
              <a:t>Maintain </a:t>
            </a:r>
            <a:r>
              <a:rPr lang="en-US" dirty="0">
                <a:solidFill>
                  <a:srgbClr val="FF0000"/>
                </a:solidFill>
              </a:rPr>
              <a:t>User Model</a:t>
            </a:r>
            <a:r>
              <a:rPr lang="en-US" dirty="0"/>
              <a:t>: explicitly represents the user's knowledge of the system, the </a:t>
            </a:r>
            <a:r>
              <a:rPr lang="en-US" dirty="0">
                <a:solidFill>
                  <a:srgbClr val="FF0000"/>
                </a:solidFill>
              </a:rPr>
              <a:t>user's behavior in terms of expected response time</a:t>
            </a:r>
            <a:r>
              <a:rPr lang="en-US" dirty="0"/>
              <a:t>, etc</a:t>
            </a:r>
            <a:r>
              <a:rPr lang="en-US" dirty="0" smtClean="0"/>
              <a:t>. A special case of this tactic is commonly found in user interface customization, wherein a user can explicitly modify the system’s user model.</a:t>
            </a:r>
          </a:p>
          <a:p>
            <a:r>
              <a:rPr lang="en-US" dirty="0" smtClean="0">
                <a:solidFill>
                  <a:srgbClr val="FF0000"/>
                </a:solidFill>
              </a:rPr>
              <a:t>Maintain </a:t>
            </a:r>
            <a:r>
              <a:rPr lang="en-US" dirty="0">
                <a:solidFill>
                  <a:srgbClr val="FF0000"/>
                </a:solidFill>
              </a:rPr>
              <a:t>System Model</a:t>
            </a:r>
            <a:r>
              <a:rPr lang="en-US" dirty="0"/>
              <a:t>: system maintains an explicit model of itself. This is used to determine </a:t>
            </a:r>
            <a:r>
              <a:rPr lang="en-US" dirty="0">
                <a:solidFill>
                  <a:srgbClr val="FF0000"/>
                </a:solidFill>
              </a:rPr>
              <a:t>expected system behavior so that appropriate feedback can be given to the user</a:t>
            </a:r>
            <a:r>
              <a:rPr lang="en-US" dirty="0" smtClean="0">
                <a:solidFill>
                  <a:srgbClr val="FF0000"/>
                </a:solidFill>
              </a:rPr>
              <a:t>. </a:t>
            </a:r>
            <a:r>
              <a:rPr lang="en-US" dirty="0" smtClean="0"/>
              <a:t>A common manifestation of a system model is a progress bar that predicts the time needed to complete the current activity</a:t>
            </a:r>
            <a:endParaRPr lang="en-US"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Design Checklist for Usability </a:t>
            </a:r>
            <a:endParaRPr lang="en-US" dirty="0"/>
          </a:p>
        </p:txBody>
      </p:sp>
      <p:pic>
        <p:nvPicPr>
          <p:cNvPr id="5122" name="Picture 2"/>
          <p:cNvPicPr>
            <a:picLocks noGrp="1" noChangeAspect="1" noChangeArrowheads="1"/>
          </p:cNvPicPr>
          <p:nvPr>
            <p:ph sz="quarter" idx="1"/>
          </p:nvPr>
        </p:nvPicPr>
        <p:blipFill>
          <a:blip r:embed="rId2"/>
          <a:stretch>
            <a:fillRect/>
          </a:stretch>
        </p:blipFill>
        <p:spPr bwMode="auto">
          <a:xfrm>
            <a:off x="1662112" y="1962150"/>
            <a:ext cx="6276975" cy="35433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Design Checklist for Usability </a:t>
            </a:r>
            <a:endParaRPr lang="en-US" dirty="0"/>
          </a:p>
        </p:txBody>
      </p:sp>
      <p:pic>
        <p:nvPicPr>
          <p:cNvPr id="6146" name="Picture 2"/>
          <p:cNvPicPr>
            <a:picLocks noGrp="1" noChangeAspect="1" noChangeArrowheads="1"/>
          </p:cNvPicPr>
          <p:nvPr>
            <p:ph sz="quarter" idx="1"/>
          </p:nvPr>
        </p:nvPicPr>
        <p:blipFill>
          <a:blip r:embed="rId2"/>
          <a:stretch>
            <a:fillRect/>
          </a:stretch>
        </p:blipFill>
        <p:spPr bwMode="auto">
          <a:xfrm>
            <a:off x="1671637" y="1590675"/>
            <a:ext cx="6257925" cy="428625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Design Checklist for Usability </a:t>
            </a:r>
            <a:endParaRPr lang="en-US" dirty="0"/>
          </a:p>
        </p:txBody>
      </p:sp>
      <p:pic>
        <p:nvPicPr>
          <p:cNvPr id="7170" name="Picture 2"/>
          <p:cNvPicPr>
            <a:picLocks noGrp="1" noChangeAspect="1" noChangeArrowheads="1"/>
          </p:cNvPicPr>
          <p:nvPr>
            <p:ph sz="quarter" idx="1"/>
          </p:nvPr>
        </p:nvPicPr>
        <p:blipFill>
          <a:blip r:embed="rId2"/>
          <a:stretch>
            <a:fillRect/>
          </a:stretch>
        </p:blipFill>
        <p:spPr bwMode="auto">
          <a:xfrm>
            <a:off x="2171700" y="1557337"/>
            <a:ext cx="5257800" cy="43529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Usability</a:t>
            </a:r>
            <a:endParaRPr lang="en-US" dirty="0"/>
          </a:p>
        </p:txBody>
      </p:sp>
      <p:sp>
        <p:nvSpPr>
          <p:cNvPr id="3" name="Content Placeholder 2"/>
          <p:cNvSpPr>
            <a:spLocks noGrp="1"/>
          </p:cNvSpPr>
          <p:nvPr>
            <p:ph sz="quarter" idx="1"/>
          </p:nvPr>
        </p:nvSpPr>
        <p:spPr/>
        <p:txBody>
          <a:bodyPr/>
          <a:lstStyle/>
          <a:p>
            <a:r>
              <a:rPr lang="en-US" dirty="0" smtClean="0"/>
              <a:t>Usability is concerned with how easy it is for the user to accomplish a desired task and the kind of user support the system provides.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Usability</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Usability comprises the following areas:</a:t>
            </a:r>
          </a:p>
          <a:p>
            <a:r>
              <a:rPr lang="en-US" dirty="0" smtClean="0">
                <a:solidFill>
                  <a:srgbClr val="FF0000"/>
                </a:solidFill>
              </a:rPr>
              <a:t>Learning system features</a:t>
            </a:r>
            <a:r>
              <a:rPr lang="en-US" dirty="0" smtClean="0"/>
              <a:t>. If the user is unfamiliar with a particular system or a particular aspect of it, what can the system do to make the task of learning easier? This might include providing help features.</a:t>
            </a:r>
          </a:p>
          <a:p>
            <a:r>
              <a:rPr lang="en-US" dirty="0" smtClean="0">
                <a:solidFill>
                  <a:srgbClr val="FF0000"/>
                </a:solidFill>
              </a:rPr>
              <a:t>Using a system efficiently</a:t>
            </a:r>
            <a:r>
              <a:rPr lang="en-US" dirty="0" smtClean="0"/>
              <a:t>: what can system do to make the user more efficient in its operation? This might include the ability for the user to redirect the system after issuing a command.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Usability</a:t>
            </a:r>
            <a:endParaRPr lang="en-US" dirty="0"/>
          </a:p>
        </p:txBody>
      </p:sp>
      <p:sp>
        <p:nvSpPr>
          <p:cNvPr id="3" name="Content Placeholder 2"/>
          <p:cNvSpPr>
            <a:spLocks noGrp="1"/>
          </p:cNvSpPr>
          <p:nvPr>
            <p:ph sz="quarter" idx="1"/>
          </p:nvPr>
        </p:nvSpPr>
        <p:spPr/>
        <p:txBody>
          <a:bodyPr>
            <a:normAutofit/>
          </a:bodyPr>
          <a:lstStyle/>
          <a:p>
            <a:r>
              <a:rPr lang="en-US" dirty="0" smtClean="0">
                <a:solidFill>
                  <a:srgbClr val="FF0000"/>
                </a:solidFill>
              </a:rPr>
              <a:t>Minimizing the impact of errors</a:t>
            </a:r>
            <a:r>
              <a:rPr lang="en-US" dirty="0" smtClean="0"/>
              <a:t>: What can the system do so that a user error has minimal impact? For example, the user may wish to cancel a command issued incorrectly.</a:t>
            </a:r>
          </a:p>
          <a:p>
            <a:r>
              <a:rPr lang="en-US" dirty="0" smtClean="0">
                <a:solidFill>
                  <a:srgbClr val="FF0000"/>
                </a:solidFill>
              </a:rPr>
              <a:t>Adapting the system to user needs: </a:t>
            </a:r>
            <a:r>
              <a:rPr lang="en-US" dirty="0" smtClean="0"/>
              <a:t>How can the user (or the system itself) adopt to make the user’s task easier? For example, the system may automatically fill the URLs based on the user’s past entries.</a:t>
            </a: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Usability</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Increasing confidence and satisfaction</a:t>
            </a:r>
            <a:r>
              <a:rPr lang="en-US" dirty="0" smtClean="0"/>
              <a:t>: What does the system do to give the user confidence that the correct action is being taken? For example, providing feedback that indicates that the system is performing a long-running task and the extent to which the task is completed will increase the user’s confidence in the system.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r>
              <a:rPr lang="en-US" dirty="0" smtClean="0"/>
              <a:t>Usability General Scenario</a:t>
            </a:r>
            <a:endParaRPr lang="en-US" dirty="0"/>
          </a:p>
        </p:txBody>
      </p:sp>
      <p:sp>
        <p:nvSpPr>
          <p:cNvPr id="3" name="Content Placeholder 2"/>
          <p:cNvSpPr>
            <a:spLocks noGrp="1"/>
          </p:cNvSpPr>
          <p:nvPr>
            <p:ph sz="quarter" idx="1"/>
          </p:nvPr>
        </p:nvSpPr>
        <p:spPr>
          <a:xfrm>
            <a:off x="0" y="838200"/>
            <a:ext cx="9144000" cy="6019800"/>
          </a:xfrm>
        </p:spPr>
        <p:txBody>
          <a:bodyPr>
            <a:normAutofit fontScale="92500" lnSpcReduction="20000"/>
          </a:bodyPr>
          <a:lstStyle/>
          <a:p>
            <a:pPr>
              <a:buNone/>
            </a:pPr>
            <a:r>
              <a:rPr lang="en-US" dirty="0" smtClean="0"/>
              <a:t>The portions of the usability general scenarios are these: </a:t>
            </a:r>
          </a:p>
          <a:p>
            <a:r>
              <a:rPr lang="en-US" dirty="0" smtClean="0">
                <a:solidFill>
                  <a:srgbClr val="FF0000"/>
                </a:solidFill>
              </a:rPr>
              <a:t>Source of stimulus</a:t>
            </a:r>
            <a:r>
              <a:rPr lang="en-US" dirty="0" smtClean="0"/>
              <a:t>. The end user (who may be in a specialized role, such as a system or network administrator) is always the source of the stimulus for usability. </a:t>
            </a:r>
          </a:p>
          <a:p>
            <a:r>
              <a:rPr lang="en-US" dirty="0" smtClean="0">
                <a:solidFill>
                  <a:srgbClr val="FF0000"/>
                </a:solidFill>
              </a:rPr>
              <a:t>Stimulus</a:t>
            </a:r>
            <a:r>
              <a:rPr lang="en-US" dirty="0" smtClean="0"/>
              <a:t>. The stimulus is that the end user wishes to use a system efficiently, learn to use the system, minimize the impact of errors, adapt the system, or configure the system. </a:t>
            </a:r>
          </a:p>
          <a:p>
            <a:r>
              <a:rPr lang="en-US" dirty="0" smtClean="0">
                <a:solidFill>
                  <a:srgbClr val="FF0000"/>
                </a:solidFill>
              </a:rPr>
              <a:t>Environment</a:t>
            </a:r>
            <a:r>
              <a:rPr lang="en-US" dirty="0" smtClean="0"/>
              <a:t>. The user actions with which usability is concerned always occur at runtime or at system configuration time. </a:t>
            </a:r>
          </a:p>
          <a:p>
            <a:r>
              <a:rPr lang="en-US" dirty="0" smtClean="0">
                <a:solidFill>
                  <a:srgbClr val="FF0000"/>
                </a:solidFill>
              </a:rPr>
              <a:t>Artifact</a:t>
            </a:r>
            <a:r>
              <a:rPr lang="en-US" dirty="0" smtClean="0"/>
              <a:t>. The artifact is the system or the specific portion of the system with which the user is interacting. </a:t>
            </a:r>
          </a:p>
          <a:p>
            <a:r>
              <a:rPr lang="en-US" dirty="0" smtClean="0">
                <a:solidFill>
                  <a:srgbClr val="FF0000"/>
                </a:solidFill>
              </a:rPr>
              <a:t>Response</a:t>
            </a:r>
            <a:r>
              <a:rPr lang="en-US" dirty="0" smtClean="0"/>
              <a:t>. The system should either provide the user with the features needed or anticipate the user’s needs. </a:t>
            </a:r>
          </a:p>
          <a:p>
            <a:r>
              <a:rPr lang="en-US" dirty="0" smtClean="0">
                <a:solidFill>
                  <a:srgbClr val="FF0000"/>
                </a:solidFill>
              </a:rPr>
              <a:t>Response measure</a:t>
            </a:r>
            <a:r>
              <a:rPr lang="en-US" dirty="0" smtClean="0"/>
              <a:t>. The response is measured by task time, number of errors, number of tasks accomplished, user satisfaction, gain of user knowledge, ratio of successful operations to total operations, or amount of time or data lost when an error occurs.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229600" cy="792162"/>
          </a:xfrm>
        </p:spPr>
        <p:txBody>
          <a:bodyPr/>
          <a:lstStyle/>
          <a:p>
            <a:r>
              <a:rPr lang="en-US" dirty="0" smtClean="0"/>
              <a:t>Usability General Scenario</a:t>
            </a:r>
            <a:endParaRPr lang="en-US" dirty="0"/>
          </a:p>
        </p:txBody>
      </p:sp>
      <p:sp>
        <p:nvSpPr>
          <p:cNvPr id="3" name="Content Placeholder 2"/>
          <p:cNvSpPr>
            <a:spLocks noGrp="1"/>
          </p:cNvSpPr>
          <p:nvPr>
            <p:ph sz="quarter" idx="1"/>
          </p:nvPr>
        </p:nvSpPr>
        <p:spPr>
          <a:xfrm>
            <a:off x="228600" y="1295400"/>
            <a:ext cx="8915400" cy="5562600"/>
          </a:xfrm>
        </p:spPr>
        <p:txBody>
          <a:bodyPr>
            <a:normAutofit/>
          </a:bodyPr>
          <a:lstStyle/>
          <a:p>
            <a:r>
              <a:rPr lang="en-US" sz="2000" dirty="0" smtClean="0"/>
              <a:t>Table 11.1: The user downloads a new application and is using it productively after two minutes of experimentation.</a:t>
            </a:r>
            <a:endParaRPr lang="en-US" sz="2000" dirty="0"/>
          </a:p>
        </p:txBody>
      </p:sp>
      <p:pic>
        <p:nvPicPr>
          <p:cNvPr id="1026" name="Picture 2"/>
          <p:cNvPicPr>
            <a:picLocks noChangeAspect="1" noChangeArrowheads="1"/>
          </p:cNvPicPr>
          <p:nvPr/>
        </p:nvPicPr>
        <p:blipFill>
          <a:blip r:embed="rId2"/>
          <a:srcRect/>
          <a:stretch>
            <a:fillRect/>
          </a:stretch>
        </p:blipFill>
        <p:spPr bwMode="auto">
          <a:xfrm>
            <a:off x="533400" y="2380497"/>
            <a:ext cx="8229600" cy="4477503"/>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Tactics for usability</a:t>
            </a:r>
            <a:endParaRPr lang="en-US" dirty="0"/>
          </a:p>
        </p:txBody>
      </p:sp>
      <p:sp>
        <p:nvSpPr>
          <p:cNvPr id="3" name="Content Placeholder 2"/>
          <p:cNvSpPr>
            <a:spLocks noGrp="1"/>
          </p:cNvSpPr>
          <p:nvPr>
            <p:ph sz="quarter" idx="1"/>
          </p:nvPr>
        </p:nvSpPr>
        <p:spPr>
          <a:xfrm>
            <a:off x="0" y="1295400"/>
            <a:ext cx="9144000" cy="5562600"/>
          </a:xfrm>
        </p:spPr>
        <p:txBody>
          <a:bodyPr>
            <a:normAutofit/>
          </a:bodyPr>
          <a:lstStyle/>
          <a:p>
            <a:r>
              <a:rPr lang="en-US" dirty="0" smtClean="0"/>
              <a:t>Researchers in human-computer interaction have used the terms </a:t>
            </a:r>
            <a:r>
              <a:rPr lang="en-US" dirty="0" smtClean="0">
                <a:solidFill>
                  <a:srgbClr val="FF0000"/>
                </a:solidFill>
              </a:rPr>
              <a:t>user initiative</a:t>
            </a:r>
            <a:r>
              <a:rPr lang="en-US" dirty="0" smtClean="0"/>
              <a:t>, </a:t>
            </a:r>
            <a:r>
              <a:rPr lang="en-US" dirty="0" smtClean="0">
                <a:solidFill>
                  <a:srgbClr val="FF0000"/>
                </a:solidFill>
              </a:rPr>
              <a:t>system initiative</a:t>
            </a:r>
            <a:r>
              <a:rPr lang="en-US" dirty="0" smtClean="0"/>
              <a:t>, and </a:t>
            </a:r>
            <a:r>
              <a:rPr lang="en-US" dirty="0" smtClean="0">
                <a:solidFill>
                  <a:srgbClr val="FF0000"/>
                </a:solidFill>
              </a:rPr>
              <a:t>mixed initiative</a:t>
            </a:r>
            <a:r>
              <a:rPr lang="en-US" dirty="0" smtClean="0"/>
              <a:t> to describe which of the human-computer pair takes the initiative in performing certain actions and how the interaction proceeds. </a:t>
            </a:r>
          </a:p>
          <a:p>
            <a:r>
              <a:rPr lang="en-US" dirty="0" smtClean="0"/>
              <a:t>Usability scenarios can combine initiatives from both perspectives. For example, when canceling a command, the user issues a cancel—user initiative— and the system responds. </a:t>
            </a:r>
          </a:p>
          <a:p>
            <a:r>
              <a:rPr lang="en-US" dirty="0" smtClean="0"/>
              <a:t>During the cancel, however, the system may put up a progress indicator—system initiative. </a:t>
            </a:r>
          </a:p>
          <a:p>
            <a:r>
              <a:rPr lang="en-US" dirty="0" smtClean="0"/>
              <a:t>Thus, cancel may demonstrate mixed initiative. We use this distinction between user and system initiative to discuss the tactics that the architect uses to achieve the various scenarios.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Concrete usability scenario</a:t>
            </a:r>
            <a:endParaRPr lang="en-US" dirty="0"/>
          </a:p>
        </p:txBody>
      </p:sp>
      <p:sp>
        <p:nvSpPr>
          <p:cNvPr id="3" name="Content Placeholder 2"/>
          <p:cNvSpPr>
            <a:spLocks noGrp="1"/>
          </p:cNvSpPr>
          <p:nvPr>
            <p:ph sz="quarter" idx="1"/>
          </p:nvPr>
        </p:nvSpPr>
        <p:spPr/>
        <p:txBody>
          <a:bodyPr/>
          <a:lstStyle/>
          <a:p>
            <a:r>
              <a:rPr lang="en-US" dirty="0" smtClean="0"/>
              <a:t>Figure 11.2 shows the goal of the set of runtime usability tactics.</a:t>
            </a:r>
          </a:p>
          <a:p>
            <a:endParaRPr lang="en-US" dirty="0"/>
          </a:p>
        </p:txBody>
      </p:sp>
      <p:pic>
        <p:nvPicPr>
          <p:cNvPr id="2051" name="Picture 3"/>
          <p:cNvPicPr>
            <a:picLocks noChangeAspect="1" noChangeArrowheads="1"/>
          </p:cNvPicPr>
          <p:nvPr/>
        </p:nvPicPr>
        <p:blipFill>
          <a:blip r:embed="rId2"/>
          <a:srcRect/>
          <a:stretch>
            <a:fillRect/>
          </a:stretch>
        </p:blipFill>
        <p:spPr bwMode="auto">
          <a:xfrm>
            <a:off x="914400" y="2743200"/>
            <a:ext cx="7162800" cy="3843966"/>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TotalTime>
  <Words>874</Words>
  <Application>Microsoft Office PowerPoint</Application>
  <PresentationFormat>On-screen Show (4:3)</PresentationFormat>
  <Paragraphs>44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Chapter 11</vt:lpstr>
      <vt:lpstr>Usability</vt:lpstr>
      <vt:lpstr>Usability</vt:lpstr>
      <vt:lpstr>Usability</vt:lpstr>
      <vt:lpstr>Usability</vt:lpstr>
      <vt:lpstr>Usability General Scenario</vt:lpstr>
      <vt:lpstr>Usability General Scenario</vt:lpstr>
      <vt:lpstr>Tactics for usability</vt:lpstr>
      <vt:lpstr>Concrete usability scenario</vt:lpstr>
      <vt:lpstr>Usability Tactics</vt:lpstr>
      <vt:lpstr>Usability Tactics</vt:lpstr>
      <vt:lpstr>Support User Initiative </vt:lpstr>
      <vt:lpstr>Support System Initiative </vt:lpstr>
      <vt:lpstr>A Design Checklist for Usability </vt:lpstr>
      <vt:lpstr>A Design Checklist for Usability </vt:lpstr>
      <vt:lpstr>A Design Checklist for Usability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laptop care</dc:creator>
  <cp:lastModifiedBy>laptop care</cp:lastModifiedBy>
  <cp:revision>10</cp:revision>
  <dcterms:created xsi:type="dcterms:W3CDTF">2021-01-12T18:34:17Z</dcterms:created>
  <dcterms:modified xsi:type="dcterms:W3CDTF">2021-01-18T16:43:40Z</dcterms:modified>
</cp:coreProperties>
</file>