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6" r:id="rId2"/>
    <p:sldId id="257" r:id="rId3"/>
    <p:sldId id="258" r:id="rId4"/>
    <p:sldId id="259" r:id="rId5"/>
    <p:sldId id="269" r:id="rId6"/>
    <p:sldId id="262" r:id="rId7"/>
    <p:sldId id="263" r:id="rId8"/>
    <p:sldId id="271" r:id="rId9"/>
    <p:sldId id="270"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592C2D-85E2-4412-B2FF-4B5478F01D0C}" type="datetimeFigureOut">
              <a:rPr lang="en-US" smtClean="0"/>
              <a:t>4/28/2020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C3CF09-D456-4BF0-B49B-A9A78F88E0FD}" type="slidenum">
              <a:rPr lang="en-US" smtClean="0"/>
              <a:t>‹#›</a:t>
            </a:fld>
            <a:endParaRPr lang="en-US"/>
          </a:p>
        </p:txBody>
      </p:sp>
    </p:spTree>
    <p:extLst>
      <p:ext uri="{BB962C8B-B14F-4D97-AF65-F5344CB8AC3E}">
        <p14:creationId xmlns:p14="http://schemas.microsoft.com/office/powerpoint/2010/main" val="180691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89AEBCA-4BB2-49C8-9521-4028A6BABA24}" type="datetimeFigureOut">
              <a:rPr lang="en-US" smtClean="0"/>
              <a:pPr/>
              <a:t>4/28/2020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E98C6FB-8310-4AD7-94C8-EEA2851F19D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89AEBCA-4BB2-49C8-9521-4028A6BABA24}" type="datetimeFigureOut">
              <a:rPr lang="en-US" smtClean="0"/>
              <a:pPr/>
              <a:t>4/28/2020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E98C6FB-8310-4AD7-94C8-EEA2851F19D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89AEBCA-4BB2-49C8-9521-4028A6BABA24}" type="datetimeFigureOut">
              <a:rPr lang="en-US" smtClean="0"/>
              <a:pPr/>
              <a:t>4/28/2020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E98C6FB-8310-4AD7-94C8-EEA2851F19D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89AEBCA-4BB2-49C8-9521-4028A6BABA24}" type="datetimeFigureOut">
              <a:rPr lang="en-US" smtClean="0"/>
              <a:pPr/>
              <a:t>4/28/2020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E98C6FB-8310-4AD7-94C8-EEA2851F19D8}"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89AEBCA-4BB2-49C8-9521-4028A6BABA24}" type="datetimeFigureOut">
              <a:rPr lang="en-US" smtClean="0"/>
              <a:pPr/>
              <a:t>4/28/2020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E98C6FB-8310-4AD7-94C8-EEA2851F19D8}"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89AEBCA-4BB2-49C8-9521-4028A6BABA24}" type="datetimeFigureOut">
              <a:rPr lang="en-US" smtClean="0"/>
              <a:pPr/>
              <a:t>4/28/2020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E98C6FB-8310-4AD7-94C8-EEA2851F19D8}"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89AEBCA-4BB2-49C8-9521-4028A6BABA24}" type="datetimeFigureOut">
              <a:rPr lang="en-US" smtClean="0"/>
              <a:pPr/>
              <a:t>4/28/2020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E98C6FB-8310-4AD7-94C8-EEA2851F19D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89AEBCA-4BB2-49C8-9521-4028A6BABA24}" type="datetimeFigureOut">
              <a:rPr lang="en-US" smtClean="0"/>
              <a:pPr/>
              <a:t>4/28/2020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E98C6FB-8310-4AD7-94C8-EEA2851F19D8}"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89AEBCA-4BB2-49C8-9521-4028A6BABA24}" type="datetimeFigureOut">
              <a:rPr lang="en-US" smtClean="0"/>
              <a:pPr/>
              <a:t>4/28/2020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E98C6FB-8310-4AD7-94C8-EEA2851F19D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89AEBCA-4BB2-49C8-9521-4028A6BABA24}" type="datetimeFigureOut">
              <a:rPr lang="en-US" smtClean="0"/>
              <a:pPr/>
              <a:t>4/28/2020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E98C6FB-8310-4AD7-94C8-EEA2851F19D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89AEBCA-4BB2-49C8-9521-4028A6BABA24}" type="datetimeFigureOut">
              <a:rPr lang="en-US" smtClean="0"/>
              <a:pPr/>
              <a:t>4/28/2020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E98C6FB-8310-4AD7-94C8-EEA2851F19D8}"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89AEBCA-4BB2-49C8-9521-4028A6BABA24}" type="datetimeFigureOut">
              <a:rPr lang="en-US" smtClean="0"/>
              <a:pPr/>
              <a:t>4/28/2020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E98C6FB-8310-4AD7-94C8-EEA2851F19D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businessdictionary.com/definition/principal.html" TargetMode="External"/><Relationship Id="rId3" Type="http://schemas.openxmlformats.org/officeDocument/2006/relationships/hyperlink" Target="http://www.businessdictionary.com/definition/agreement.html" TargetMode="External"/><Relationship Id="rId7" Type="http://schemas.openxmlformats.org/officeDocument/2006/relationships/hyperlink" Target="http://www.businessdictionary.com/definition/vendor.html" TargetMode="External"/><Relationship Id="rId2" Type="http://schemas.openxmlformats.org/officeDocument/2006/relationships/hyperlink" Target="http://www.businessdictionary.com/definition/development.html" TargetMode="External"/><Relationship Id="rId1" Type="http://schemas.openxmlformats.org/officeDocument/2006/relationships/slideLayout" Target="../slideLayouts/slideLayout1.xml"/><Relationship Id="rId6" Type="http://schemas.openxmlformats.org/officeDocument/2006/relationships/hyperlink" Target="http://www.businessdictionary.com/definition/programmer.html" TargetMode="External"/><Relationship Id="rId5" Type="http://schemas.openxmlformats.org/officeDocument/2006/relationships/hyperlink" Target="http://www.businessdictionary.com/definition/responsibility.html" TargetMode="External"/><Relationship Id="rId4" Type="http://schemas.openxmlformats.org/officeDocument/2006/relationships/hyperlink" Target="http://www.businessdictionary.com/definition/right.html" TargetMode="External"/><Relationship Id="rId9" Type="http://schemas.openxmlformats.org/officeDocument/2006/relationships/hyperlink" Target="http://www.businessdictionary.com/definition/customer.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nvestorwords.com/1079/contract.html" TargetMode="External"/><Relationship Id="rId7" Type="http://schemas.openxmlformats.org/officeDocument/2006/relationships/hyperlink" Target="http://www.investorwords.com/19249/agreement.html" TargetMode="External"/><Relationship Id="rId2" Type="http://schemas.openxmlformats.org/officeDocument/2006/relationships/hyperlink" Target="http://www.investorwords.com/14646/person.html" TargetMode="External"/><Relationship Id="rId1" Type="http://schemas.openxmlformats.org/officeDocument/2006/relationships/slideLayout" Target="../slideLayouts/slideLayout2.xml"/><Relationship Id="rId6" Type="http://schemas.openxmlformats.org/officeDocument/2006/relationships/hyperlink" Target="http://www.investorwords.com/8796/agreed.html" TargetMode="External"/><Relationship Id="rId5" Type="http://schemas.openxmlformats.org/officeDocument/2006/relationships/hyperlink" Target="http://www.investorwords.com/9295/contractual.html" TargetMode="External"/><Relationship Id="rId4" Type="http://schemas.openxmlformats.org/officeDocument/2006/relationships/hyperlink" Target="http://www.investorwords.com/9795/fulfil.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7772400" cy="1219199"/>
          </a:xfrm>
        </p:spPr>
        <p:txBody>
          <a:bodyPr/>
          <a:lstStyle/>
          <a:p>
            <a:r>
              <a:rPr lang="en-US" dirty="0" smtClean="0"/>
              <a:t>Software contract</a:t>
            </a:r>
            <a:endParaRPr lang="en-US" dirty="0"/>
          </a:p>
        </p:txBody>
      </p:sp>
      <p:sp>
        <p:nvSpPr>
          <p:cNvPr id="3" name="Subtitle 2"/>
          <p:cNvSpPr>
            <a:spLocks noGrp="1"/>
          </p:cNvSpPr>
          <p:nvPr>
            <p:ph type="subTitle" idx="1"/>
          </p:nvPr>
        </p:nvSpPr>
        <p:spPr>
          <a:xfrm>
            <a:off x="1219200" y="2438400"/>
            <a:ext cx="6400800" cy="3810000"/>
          </a:xfrm>
          <a:ln>
            <a:solidFill>
              <a:schemeClr val="tx1"/>
            </a:solidFill>
          </a:ln>
        </p:spPr>
        <p:txBody>
          <a:bodyPr>
            <a:noAutofit/>
          </a:bodyPr>
          <a:lstStyle/>
          <a:p>
            <a:r>
              <a:rPr lang="en-US" sz="1800" dirty="0">
                <a:solidFill>
                  <a:schemeClr val="tx1"/>
                </a:solidFill>
                <a:latin typeface="Arial Black" pitchFamily="34" charset="0"/>
              </a:rPr>
              <a:t>Custom-software </a:t>
            </a:r>
            <a:r>
              <a:rPr lang="en-US" sz="1800" b="1" dirty="0">
                <a:solidFill>
                  <a:schemeClr val="tx1"/>
                </a:solidFill>
                <a:latin typeface="Arial Black" pitchFamily="34" charset="0"/>
                <a:hlinkClick r:id="rId2"/>
              </a:rPr>
              <a:t>development</a:t>
            </a:r>
            <a:r>
              <a:rPr lang="en-US" sz="1800" b="1" dirty="0">
                <a:solidFill>
                  <a:schemeClr val="tx1"/>
                </a:solidFill>
                <a:latin typeface="Arial Black" pitchFamily="34" charset="0"/>
              </a:rPr>
              <a:t> </a:t>
            </a:r>
            <a:r>
              <a:rPr lang="en-US" sz="1800" b="1" dirty="0">
                <a:solidFill>
                  <a:schemeClr val="tx1"/>
                </a:solidFill>
                <a:latin typeface="Arial Black" pitchFamily="34" charset="0"/>
                <a:hlinkClick r:id="rId3"/>
              </a:rPr>
              <a:t>agreement</a:t>
            </a:r>
            <a:r>
              <a:rPr lang="en-US" sz="1800" b="1" dirty="0">
                <a:solidFill>
                  <a:schemeClr val="tx1"/>
                </a:solidFill>
                <a:latin typeface="Arial Black" pitchFamily="34" charset="0"/>
              </a:rPr>
              <a:t> </a:t>
            </a:r>
            <a:r>
              <a:rPr lang="en-US" sz="1800" dirty="0">
                <a:solidFill>
                  <a:schemeClr val="tx1"/>
                </a:solidFill>
                <a:latin typeface="Arial Black" pitchFamily="34" charset="0"/>
              </a:rPr>
              <a:t>that stipulates the </a:t>
            </a:r>
            <a:r>
              <a:rPr lang="en-US" sz="1800" dirty="0">
                <a:solidFill>
                  <a:schemeClr val="tx1"/>
                </a:solidFill>
                <a:latin typeface="Arial Black" pitchFamily="34" charset="0"/>
                <a:hlinkClick r:id="rId4"/>
              </a:rPr>
              <a:t>rights</a:t>
            </a:r>
            <a:r>
              <a:rPr lang="en-US" sz="1800" dirty="0">
                <a:solidFill>
                  <a:schemeClr val="tx1"/>
                </a:solidFill>
                <a:latin typeface="Arial Black" pitchFamily="34" charset="0"/>
              </a:rPr>
              <a:t> and </a:t>
            </a:r>
            <a:r>
              <a:rPr lang="en-US" sz="1800" dirty="0">
                <a:solidFill>
                  <a:schemeClr val="tx1"/>
                </a:solidFill>
                <a:latin typeface="Arial Black" pitchFamily="34" charset="0"/>
                <a:hlinkClick r:id="rId5"/>
              </a:rPr>
              <a:t>responsibilities</a:t>
            </a:r>
            <a:r>
              <a:rPr lang="en-US" sz="1800" dirty="0">
                <a:solidFill>
                  <a:schemeClr val="tx1"/>
                </a:solidFill>
                <a:latin typeface="Arial Black" pitchFamily="34" charset="0"/>
              </a:rPr>
              <a:t> of a </a:t>
            </a:r>
            <a:r>
              <a:rPr lang="en-US" sz="1800" dirty="0">
                <a:solidFill>
                  <a:schemeClr val="tx1"/>
                </a:solidFill>
                <a:latin typeface="Arial Black" pitchFamily="34" charset="0"/>
                <a:hlinkClick r:id="rId6"/>
              </a:rPr>
              <a:t>programmer</a:t>
            </a:r>
            <a:r>
              <a:rPr lang="en-US" sz="1800" dirty="0">
                <a:solidFill>
                  <a:schemeClr val="tx1"/>
                </a:solidFill>
                <a:latin typeface="Arial Black" pitchFamily="34" charset="0"/>
              </a:rPr>
              <a:t> (or </a:t>
            </a:r>
            <a:r>
              <a:rPr lang="en-US" sz="1800" dirty="0">
                <a:solidFill>
                  <a:schemeClr val="tx1"/>
                </a:solidFill>
                <a:latin typeface="Arial Black" pitchFamily="34" charset="0"/>
                <a:hlinkClick r:id="rId7"/>
              </a:rPr>
              <a:t>vendor</a:t>
            </a:r>
            <a:r>
              <a:rPr lang="en-US" sz="1800" dirty="0">
                <a:solidFill>
                  <a:schemeClr val="tx1"/>
                </a:solidFill>
                <a:latin typeface="Arial Black" pitchFamily="34" charset="0"/>
              </a:rPr>
              <a:t>) and a </a:t>
            </a:r>
            <a:r>
              <a:rPr lang="en-US" sz="1800" dirty="0">
                <a:solidFill>
                  <a:schemeClr val="tx1"/>
                </a:solidFill>
                <a:latin typeface="Arial Black" pitchFamily="34" charset="0"/>
                <a:hlinkClick r:id="rId8"/>
              </a:rPr>
              <a:t>principal</a:t>
            </a:r>
            <a:r>
              <a:rPr lang="en-US" sz="1800" dirty="0">
                <a:solidFill>
                  <a:schemeClr val="tx1"/>
                </a:solidFill>
                <a:latin typeface="Arial Black" pitchFamily="34" charset="0"/>
              </a:rPr>
              <a:t> or </a:t>
            </a:r>
            <a:r>
              <a:rPr lang="en-US" sz="1800" dirty="0">
                <a:solidFill>
                  <a:schemeClr val="tx1"/>
                </a:solidFill>
                <a:latin typeface="Arial Black" pitchFamily="34" charset="0"/>
                <a:hlinkClick r:id="rId9"/>
              </a:rPr>
              <a:t>customer</a:t>
            </a:r>
            <a:r>
              <a:rPr lang="en-US" sz="1800" dirty="0">
                <a:solidFill>
                  <a:schemeClr val="tx1"/>
                </a:solidFill>
                <a:latin typeface="Arial Black" pitchFamily="34" charset="0"/>
              </a:rPr>
              <a:t>. </a:t>
            </a:r>
          </a:p>
        </p:txBody>
      </p:sp>
    </p:spTree>
    <p:extLst>
      <p:ext uri="{BB962C8B-B14F-4D97-AF65-F5344CB8AC3E}">
        <p14:creationId xmlns:p14="http://schemas.microsoft.com/office/powerpoint/2010/main" val="42144234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a:t>Professional bodies are </a:t>
            </a:r>
            <a:r>
              <a:rPr lang="en-US" dirty="0" err="1"/>
              <a:t>organisations</a:t>
            </a:r>
            <a:r>
              <a:rPr lang="en-US" dirty="0"/>
              <a:t> whose members are individual professionals. In some professions it is compulsory to be a member of the professional body, in others it is not. This usually depends on whether or not the profession requires the professional to have a ‘</a:t>
            </a:r>
            <a:r>
              <a:rPr lang="en-US" dirty="0" err="1"/>
              <a:t>licence</a:t>
            </a:r>
            <a:r>
              <a:rPr lang="en-US" dirty="0"/>
              <a:t> to practice’, or to be on a professional register, in order to do their job. This is related to how the profession is regulated i.e. who is responsible for making sure that professionals are doing their jobs properly.</a:t>
            </a:r>
          </a:p>
        </p:txBody>
      </p:sp>
      <p:sp>
        <p:nvSpPr>
          <p:cNvPr id="2" name="Title 1"/>
          <p:cNvSpPr>
            <a:spLocks noGrp="1"/>
          </p:cNvSpPr>
          <p:nvPr>
            <p:ph type="title"/>
          </p:nvPr>
        </p:nvSpPr>
        <p:spPr/>
        <p:txBody>
          <a:bodyPr/>
          <a:lstStyle/>
          <a:p>
            <a:r>
              <a:rPr lang="en-US" b="1" dirty="0" smtClean="0"/>
              <a:t>Professional bodies</a:t>
            </a:r>
            <a:endParaRPr lang="en-US" dirty="0"/>
          </a:p>
        </p:txBody>
      </p:sp>
    </p:spTree>
    <p:extLst>
      <p:ext uri="{BB962C8B-B14F-4D97-AF65-F5344CB8AC3E}">
        <p14:creationId xmlns:p14="http://schemas.microsoft.com/office/powerpoint/2010/main" val="89898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fontAlgn="base"/>
            <a:r>
              <a:rPr lang="en-US" dirty="0"/>
              <a:t>The professional body may have a number of functions. They may:</a:t>
            </a:r>
          </a:p>
          <a:p>
            <a:pPr fontAlgn="base"/>
            <a:r>
              <a:rPr lang="en-US" dirty="0"/>
              <a:t>Set and assess professional examinations</a:t>
            </a:r>
          </a:p>
          <a:p>
            <a:pPr fontAlgn="base"/>
            <a:r>
              <a:rPr lang="en-US" dirty="0"/>
              <a:t>Provide support for Continuing Professional Development through learning opportunities and tools for recording and planning</a:t>
            </a:r>
          </a:p>
          <a:p>
            <a:pPr fontAlgn="base"/>
            <a:r>
              <a:rPr lang="en-US" dirty="0"/>
              <a:t>Publish professional journals or magazines</a:t>
            </a:r>
          </a:p>
          <a:p>
            <a:pPr fontAlgn="base"/>
            <a:r>
              <a:rPr lang="en-US" dirty="0"/>
              <a:t>Provide networks for professionals to meet and discuss their field of expertise</a:t>
            </a:r>
          </a:p>
          <a:p>
            <a:pPr fontAlgn="base"/>
            <a:r>
              <a:rPr lang="en-US" dirty="0"/>
              <a:t>Issue a Code of Conduct to guide professional </a:t>
            </a:r>
            <a:r>
              <a:rPr lang="en-US" dirty="0" err="1"/>
              <a:t>behaviour</a:t>
            </a:r>
            <a:endParaRPr lang="en-US" dirty="0"/>
          </a:p>
          <a:p>
            <a:pPr fontAlgn="base"/>
            <a:r>
              <a:rPr lang="en-US" dirty="0"/>
              <a:t>Deal with complaints against professionals and implement disciplinary procedures</a:t>
            </a:r>
          </a:p>
          <a:p>
            <a:r>
              <a:rPr lang="en-US" dirty="0" smtClean="0"/>
              <a:t/>
            </a:r>
            <a:br>
              <a:rPr lang="en-US" dirty="0" smtClean="0"/>
            </a:br>
            <a:endParaRPr lang="en-US" dirty="0"/>
          </a:p>
        </p:txBody>
      </p:sp>
      <p:sp>
        <p:nvSpPr>
          <p:cNvPr id="2" name="Title 1"/>
          <p:cNvSpPr>
            <a:spLocks noGrp="1"/>
          </p:cNvSpPr>
          <p:nvPr>
            <p:ph type="title"/>
          </p:nvPr>
        </p:nvSpPr>
        <p:spPr/>
        <p:txBody>
          <a:bodyPr/>
          <a:lstStyle/>
          <a:p>
            <a:r>
              <a:rPr lang="en-US" dirty="0" smtClean="0"/>
              <a:t>Functions</a:t>
            </a:r>
            <a:endParaRPr lang="en-US" dirty="0"/>
          </a:p>
        </p:txBody>
      </p:sp>
    </p:spTree>
    <p:extLst>
      <p:ext uri="{BB962C8B-B14F-4D97-AF65-F5344CB8AC3E}">
        <p14:creationId xmlns:p14="http://schemas.microsoft.com/office/powerpoint/2010/main" val="3174723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fontAlgn="base"/>
            <a:r>
              <a:rPr lang="en-US" dirty="0" smtClean="0"/>
              <a:t>Not all </a:t>
            </a:r>
            <a:r>
              <a:rPr lang="en-US" dirty="0"/>
              <a:t>professional bodies have regulatory functions. In some professions it is necessary to be registered with the regulator but not the professional body, who may provide a set of services to their professional members without regulating them.</a:t>
            </a:r>
          </a:p>
          <a:p>
            <a:pPr fontAlgn="base"/>
            <a:r>
              <a:rPr lang="en-US" dirty="0"/>
              <a:t>Most professional bodies offer a way to climb up the membership ladder towards being a ‘Fellow’ or in some cases a ‘Chartered’ professional.</a:t>
            </a:r>
          </a:p>
        </p:txBody>
      </p:sp>
    </p:spTree>
    <p:extLst>
      <p:ext uri="{BB962C8B-B14F-4D97-AF65-F5344CB8AC3E}">
        <p14:creationId xmlns:p14="http://schemas.microsoft.com/office/powerpoint/2010/main" val="3466074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Most disputes which end up in courts are caused by lack of clarity as to what each party expected from the other</a:t>
            </a:r>
          </a:p>
          <a:p>
            <a:r>
              <a:rPr lang="en-GB" dirty="0" smtClean="0"/>
              <a:t>If a dispute has to be resolved in the courts, this will involve lawyers, accountants, judges, etc. trying to work out each party’s obligations</a:t>
            </a:r>
          </a:p>
          <a:p>
            <a:endParaRPr lang="en-US" dirty="0"/>
          </a:p>
        </p:txBody>
      </p:sp>
      <p:sp>
        <p:nvSpPr>
          <p:cNvPr id="2" name="Title 1"/>
          <p:cNvSpPr>
            <a:spLocks noGrp="1"/>
          </p:cNvSpPr>
          <p:nvPr>
            <p:ph type="title"/>
          </p:nvPr>
        </p:nvSpPr>
        <p:spPr/>
        <p:txBody>
          <a:bodyPr>
            <a:normAutofit/>
          </a:bodyPr>
          <a:lstStyle/>
          <a:p>
            <a:r>
              <a:rPr lang="en-GB" dirty="0" smtClean="0"/>
              <a:t>Do we need a formal Contract?</a:t>
            </a:r>
            <a:endParaRPr lang="en-US" dirty="0"/>
          </a:p>
        </p:txBody>
      </p:sp>
    </p:spTree>
    <p:extLst>
      <p:ext uri="{BB962C8B-B14F-4D97-AF65-F5344CB8AC3E}">
        <p14:creationId xmlns:p14="http://schemas.microsoft.com/office/powerpoint/2010/main" val="2951902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90000"/>
              </a:lnSpc>
            </a:pPr>
            <a:r>
              <a:rPr lang="en-GB" dirty="0" smtClean="0"/>
              <a:t>Agreement between the parties</a:t>
            </a:r>
          </a:p>
          <a:p>
            <a:pPr>
              <a:lnSpc>
                <a:spcPct val="90000"/>
              </a:lnSpc>
            </a:pPr>
            <a:r>
              <a:rPr lang="en-GB" dirty="0" smtClean="0"/>
              <a:t>Commercial in nature </a:t>
            </a:r>
          </a:p>
          <a:p>
            <a:pPr>
              <a:lnSpc>
                <a:spcPct val="90000"/>
              </a:lnSpc>
            </a:pPr>
            <a:r>
              <a:rPr lang="en-GB" dirty="0" smtClean="0"/>
              <a:t>Governed by the standard Law of Contracts</a:t>
            </a:r>
          </a:p>
          <a:p>
            <a:pPr>
              <a:lnSpc>
                <a:spcPct val="90000"/>
              </a:lnSpc>
            </a:pPr>
            <a:r>
              <a:rPr lang="en-GB" dirty="0" smtClean="0"/>
              <a:t>Specific problems relating to </a:t>
            </a:r>
            <a:br>
              <a:rPr lang="en-GB" dirty="0" smtClean="0"/>
            </a:br>
            <a:r>
              <a:rPr lang="en-GB" dirty="0" smtClean="0"/>
              <a:t>e-commerce</a:t>
            </a:r>
          </a:p>
          <a:p>
            <a:pPr lvl="1">
              <a:lnSpc>
                <a:spcPct val="90000"/>
              </a:lnSpc>
            </a:pPr>
            <a:r>
              <a:rPr lang="en-GB" dirty="0" smtClean="0"/>
              <a:t>Digital signature</a:t>
            </a:r>
          </a:p>
          <a:p>
            <a:pPr lvl="1">
              <a:lnSpc>
                <a:spcPct val="90000"/>
              </a:lnSpc>
            </a:pPr>
            <a:r>
              <a:rPr lang="en-GB" dirty="0" smtClean="0"/>
              <a:t>Which law governs the agreement</a:t>
            </a:r>
          </a:p>
          <a:p>
            <a:endParaRPr lang="en-US" dirty="0"/>
          </a:p>
        </p:txBody>
      </p:sp>
      <p:sp>
        <p:nvSpPr>
          <p:cNvPr id="2" name="Title 1"/>
          <p:cNvSpPr>
            <a:spLocks noGrp="1"/>
          </p:cNvSpPr>
          <p:nvPr>
            <p:ph type="title"/>
          </p:nvPr>
        </p:nvSpPr>
        <p:spPr/>
        <p:txBody>
          <a:bodyPr/>
          <a:lstStyle/>
          <a:p>
            <a:r>
              <a:rPr lang="en-GB" dirty="0" smtClean="0"/>
              <a:t>Software Contracts    (1)</a:t>
            </a:r>
            <a:endParaRPr lang="en-US" dirty="0"/>
          </a:p>
        </p:txBody>
      </p:sp>
    </p:spTree>
    <p:extLst>
      <p:ext uri="{BB962C8B-B14F-4D97-AF65-F5344CB8AC3E}">
        <p14:creationId xmlns:p14="http://schemas.microsoft.com/office/powerpoint/2010/main" val="3048281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609600" indent="-609600">
              <a:buFont typeface="Wingdings" pitchFamily="2" charset="2"/>
              <a:buNone/>
            </a:pPr>
            <a:r>
              <a:rPr lang="en-GB" sz="3600" dirty="0" smtClean="0"/>
              <a:t>Includes:</a:t>
            </a:r>
          </a:p>
          <a:p>
            <a:pPr marL="609600" indent="-609600"/>
            <a:r>
              <a:rPr lang="en-GB" dirty="0" smtClean="0"/>
              <a:t>Name of Parties</a:t>
            </a:r>
          </a:p>
          <a:p>
            <a:pPr marL="609600" indent="-609600"/>
            <a:r>
              <a:rPr lang="en-GB" dirty="0" smtClean="0"/>
              <a:t>Standard Terms and Conditions</a:t>
            </a:r>
          </a:p>
          <a:p>
            <a:pPr marL="609600" indent="-609600"/>
            <a:r>
              <a:rPr lang="en-GB" dirty="0" smtClean="0"/>
              <a:t>Set of Appendices (Annexes)</a:t>
            </a:r>
          </a:p>
          <a:p>
            <a:endParaRPr lang="en-US" dirty="0"/>
          </a:p>
        </p:txBody>
      </p:sp>
      <p:sp>
        <p:nvSpPr>
          <p:cNvPr id="2" name="Title 1"/>
          <p:cNvSpPr>
            <a:spLocks noGrp="1"/>
          </p:cNvSpPr>
          <p:nvPr>
            <p:ph type="title"/>
          </p:nvPr>
        </p:nvSpPr>
        <p:spPr/>
        <p:txBody>
          <a:bodyPr/>
          <a:lstStyle/>
          <a:p>
            <a:r>
              <a:rPr lang="en-GB" dirty="0" smtClean="0"/>
              <a:t>Software Contracts</a:t>
            </a:r>
            <a:endParaRPr lang="en-US" dirty="0"/>
          </a:p>
        </p:txBody>
      </p:sp>
    </p:spTree>
    <p:extLst>
      <p:ext uri="{BB962C8B-B14F-4D97-AF65-F5344CB8AC3E}">
        <p14:creationId xmlns:p14="http://schemas.microsoft.com/office/powerpoint/2010/main" val="2455540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90000"/>
              </a:lnSpc>
            </a:pPr>
            <a:r>
              <a:rPr lang="en-GB" dirty="0" smtClean="0"/>
              <a:t>Quality control</a:t>
            </a:r>
          </a:p>
          <a:p>
            <a:pPr>
              <a:lnSpc>
                <a:spcPct val="90000"/>
              </a:lnSpc>
            </a:pPr>
            <a:r>
              <a:rPr lang="en-GB" dirty="0" smtClean="0"/>
              <a:t>Progress meetings</a:t>
            </a:r>
          </a:p>
          <a:p>
            <a:pPr>
              <a:lnSpc>
                <a:spcPct val="90000"/>
              </a:lnSpc>
            </a:pPr>
            <a:r>
              <a:rPr lang="en-GB" dirty="0" smtClean="0"/>
              <a:t>Managing the project</a:t>
            </a:r>
          </a:p>
          <a:p>
            <a:pPr>
              <a:lnSpc>
                <a:spcPct val="90000"/>
              </a:lnSpc>
            </a:pPr>
            <a:r>
              <a:rPr lang="en-GB" dirty="0" smtClean="0"/>
              <a:t>Acceptance procedure</a:t>
            </a:r>
          </a:p>
          <a:p>
            <a:pPr lvl="1">
              <a:lnSpc>
                <a:spcPct val="90000"/>
              </a:lnSpc>
            </a:pPr>
            <a:r>
              <a:rPr lang="en-GB" dirty="0" smtClean="0"/>
              <a:t>Determine if Contract has been delivered</a:t>
            </a:r>
          </a:p>
          <a:p>
            <a:pPr>
              <a:lnSpc>
                <a:spcPct val="90000"/>
              </a:lnSpc>
            </a:pPr>
            <a:r>
              <a:rPr lang="en-GB" dirty="0" smtClean="0"/>
              <a:t>Warranty and maintenance</a:t>
            </a:r>
          </a:p>
          <a:p>
            <a:pPr lvl="1">
              <a:lnSpc>
                <a:spcPct val="90000"/>
              </a:lnSpc>
            </a:pPr>
            <a:r>
              <a:rPr lang="en-GB" dirty="0" smtClean="0"/>
              <a:t>Bug fixing (free of charge – e.g. 90 days)</a:t>
            </a:r>
          </a:p>
          <a:p>
            <a:pPr lvl="1">
              <a:lnSpc>
                <a:spcPct val="90000"/>
              </a:lnSpc>
            </a:pPr>
            <a:r>
              <a:rPr lang="en-GB" dirty="0" smtClean="0"/>
              <a:t>Extended warranty (enhancements)</a:t>
            </a:r>
          </a:p>
          <a:p>
            <a:endParaRPr lang="en-US" dirty="0"/>
          </a:p>
        </p:txBody>
      </p:sp>
      <p:sp>
        <p:nvSpPr>
          <p:cNvPr id="2" name="Title 1"/>
          <p:cNvSpPr>
            <a:spLocks noGrp="1"/>
          </p:cNvSpPr>
          <p:nvPr>
            <p:ph type="title"/>
          </p:nvPr>
        </p:nvSpPr>
        <p:spPr/>
        <p:txBody>
          <a:bodyPr/>
          <a:lstStyle/>
          <a:p>
            <a:r>
              <a:rPr lang="en-GB" dirty="0" smtClean="0"/>
              <a:t>contractual Issues</a:t>
            </a:r>
            <a:endParaRPr lang="en-US" dirty="0"/>
          </a:p>
        </p:txBody>
      </p:sp>
    </p:spTree>
    <p:extLst>
      <p:ext uri="{BB962C8B-B14F-4D97-AF65-F5344CB8AC3E}">
        <p14:creationId xmlns:p14="http://schemas.microsoft.com/office/powerpoint/2010/main" val="1698758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In simple words, liability is an obligation of the entity to transfer cash or other resources to another party.</a:t>
            </a:r>
          </a:p>
          <a:p>
            <a:r>
              <a:rPr lang="en-US" dirty="0"/>
              <a:t>Liability could for instance be a bank loan, which obligates the entity to pay loan installments over the duration of the loan to the bank along with the associated interest cost. Alternatively, an entity's liability could be a trade payable arising from the purchase of goods from a supplier on credit.</a:t>
            </a:r>
          </a:p>
          <a:p>
            <a:endParaRPr lang="en-US" dirty="0"/>
          </a:p>
        </p:txBody>
      </p:sp>
      <p:sp>
        <p:nvSpPr>
          <p:cNvPr id="2" name="Title 1"/>
          <p:cNvSpPr>
            <a:spLocks noGrp="1"/>
          </p:cNvSpPr>
          <p:nvPr>
            <p:ph type="title"/>
          </p:nvPr>
        </p:nvSpPr>
        <p:spPr/>
        <p:txBody>
          <a:bodyPr>
            <a:normAutofit fontScale="90000"/>
          </a:bodyPr>
          <a:lstStyle/>
          <a:p>
            <a:r>
              <a:rPr lang="en-US" b="1" dirty="0" smtClean="0"/>
              <a:t>Liabilities</a:t>
            </a:r>
            <a:r>
              <a:rPr lang="en-US" b="1" dirty="0"/>
              <a:t/>
            </a:r>
            <a:br>
              <a:rPr lang="en-US" b="1" dirty="0"/>
            </a:br>
            <a:endParaRPr lang="en-US" dirty="0"/>
          </a:p>
        </p:txBody>
      </p:sp>
    </p:spTree>
    <p:extLst>
      <p:ext uri="{BB962C8B-B14F-4D97-AF65-F5344CB8AC3E}">
        <p14:creationId xmlns:p14="http://schemas.microsoft.com/office/powerpoint/2010/main" val="1257053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Liabilities may be classified into </a:t>
            </a:r>
            <a:r>
              <a:rPr lang="en-US" i="1" dirty="0"/>
              <a:t>Current</a:t>
            </a:r>
            <a:r>
              <a:rPr lang="en-US" dirty="0"/>
              <a:t> and </a:t>
            </a:r>
            <a:r>
              <a:rPr lang="en-US" i="1" dirty="0"/>
              <a:t>Non-Current</a:t>
            </a:r>
            <a:r>
              <a:rPr lang="en-US" dirty="0"/>
              <a:t>. The distinction is made on the basis of time period within which the liability is expected to be settled by the entity.</a:t>
            </a:r>
          </a:p>
          <a:p>
            <a:r>
              <a:rPr lang="en-US" b="1" dirty="0"/>
              <a:t>Current Liability</a:t>
            </a:r>
            <a:r>
              <a:rPr lang="en-US" dirty="0"/>
              <a:t> is one which the entity expects to pay off within one year from the reporting date.</a:t>
            </a:r>
          </a:p>
          <a:p>
            <a:r>
              <a:rPr lang="en-US" b="1" dirty="0"/>
              <a:t>Non-Current Liability</a:t>
            </a:r>
            <a:r>
              <a:rPr lang="en-US" dirty="0"/>
              <a:t> is one which the entity expects to settle after one year from the reporting date.</a:t>
            </a:r>
          </a:p>
          <a:p>
            <a:endParaRPr lang="en-US" dirty="0"/>
          </a:p>
        </p:txBody>
      </p:sp>
      <p:sp>
        <p:nvSpPr>
          <p:cNvPr id="2" name="Title 1"/>
          <p:cNvSpPr>
            <a:spLocks noGrp="1"/>
          </p:cNvSpPr>
          <p:nvPr>
            <p:ph type="title"/>
          </p:nvPr>
        </p:nvSpPr>
        <p:spPr/>
        <p:txBody>
          <a:bodyPr>
            <a:normAutofit fontScale="90000"/>
          </a:bodyPr>
          <a:lstStyle/>
          <a:p>
            <a:r>
              <a:rPr lang="en-US" b="1" dirty="0"/>
              <a:t>Classification</a:t>
            </a:r>
            <a:br>
              <a:rPr lang="en-US" b="1" dirty="0"/>
            </a:br>
            <a:endParaRPr lang="en-US" dirty="0"/>
          </a:p>
        </p:txBody>
      </p:sp>
    </p:spTree>
    <p:extLst>
      <p:ext uri="{BB962C8B-B14F-4D97-AF65-F5344CB8AC3E}">
        <p14:creationId xmlns:p14="http://schemas.microsoft.com/office/powerpoint/2010/main" val="896131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Long Term Bank </a:t>
            </a:r>
            <a:r>
              <a:rPr lang="en-US" dirty="0" smtClean="0"/>
              <a:t>Loan   (non current)</a:t>
            </a:r>
          </a:p>
          <a:p>
            <a:r>
              <a:rPr lang="en-US" dirty="0"/>
              <a:t>Bank </a:t>
            </a:r>
            <a:r>
              <a:rPr lang="en-US" dirty="0" smtClean="0"/>
              <a:t>Overdraft              (current)</a:t>
            </a:r>
            <a:endParaRPr lang="en-US" dirty="0"/>
          </a:p>
        </p:txBody>
      </p:sp>
      <p:sp>
        <p:nvSpPr>
          <p:cNvPr id="2" name="Title 1"/>
          <p:cNvSpPr>
            <a:spLocks noGrp="1"/>
          </p:cNvSpPr>
          <p:nvPr>
            <p:ph type="title"/>
          </p:nvPr>
        </p:nvSpPr>
        <p:spPr/>
        <p:txBody>
          <a:bodyPr/>
          <a:lstStyle/>
          <a:p>
            <a:r>
              <a:rPr lang="en-US" dirty="0" smtClean="0"/>
              <a:t>example</a:t>
            </a:r>
            <a:endParaRPr lang="en-US" dirty="0"/>
          </a:p>
        </p:txBody>
      </p:sp>
    </p:spTree>
    <p:extLst>
      <p:ext uri="{BB962C8B-B14F-4D97-AF65-F5344CB8AC3E}">
        <p14:creationId xmlns:p14="http://schemas.microsoft.com/office/powerpoint/2010/main" val="2007262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fontAlgn="base"/>
            <a:r>
              <a:rPr lang="en-US" dirty="0"/>
              <a:t>something that a </a:t>
            </a:r>
            <a:r>
              <a:rPr lang="en-US" dirty="0">
                <a:hlinkClick r:id="rId2"/>
              </a:rPr>
              <a:t>person</a:t>
            </a:r>
            <a:r>
              <a:rPr lang="en-US" dirty="0"/>
              <a:t> is legally forced to do through having signed a </a:t>
            </a:r>
            <a:r>
              <a:rPr lang="en-US" dirty="0">
                <a:hlinkClick r:id="rId3"/>
              </a:rPr>
              <a:t>contract</a:t>
            </a:r>
            <a:r>
              <a:rPr lang="en-US" dirty="0"/>
              <a:t> to do</a:t>
            </a:r>
          </a:p>
          <a:p>
            <a:pPr fontAlgn="base"/>
            <a:r>
              <a:rPr lang="en-US" dirty="0" smtClean="0"/>
              <a:t>Usage to</a:t>
            </a:r>
            <a:r>
              <a:rPr lang="en-US" dirty="0"/>
              <a:t> </a:t>
            </a:r>
            <a:r>
              <a:rPr lang="en-US" dirty="0">
                <a:hlinkClick r:id="rId4"/>
              </a:rPr>
              <a:t>fulfil</a:t>
            </a:r>
            <a:r>
              <a:rPr lang="en-US" dirty="0"/>
              <a:t> your </a:t>
            </a:r>
            <a:r>
              <a:rPr lang="en-US" dirty="0">
                <a:hlinkClick r:id="rId5"/>
              </a:rPr>
              <a:t>contractual</a:t>
            </a:r>
            <a:r>
              <a:rPr lang="en-US" dirty="0"/>
              <a:t> obligations</a:t>
            </a:r>
          </a:p>
          <a:p>
            <a:pPr fontAlgn="base"/>
            <a:r>
              <a:rPr lang="en-US" dirty="0"/>
              <a:t>to do what you have </a:t>
            </a:r>
            <a:r>
              <a:rPr lang="en-US" dirty="0">
                <a:hlinkClick r:id="rId6"/>
              </a:rPr>
              <a:t>agreed</a:t>
            </a:r>
            <a:r>
              <a:rPr lang="en-US" dirty="0"/>
              <a:t> to do in a contract</a:t>
            </a:r>
          </a:p>
          <a:p>
            <a:pPr fontAlgn="base"/>
            <a:r>
              <a:rPr lang="en-US" dirty="0" smtClean="0"/>
              <a:t>Usage he </a:t>
            </a:r>
            <a:r>
              <a:rPr lang="en-US" dirty="0"/>
              <a:t>is under no contractual obligation to buy</a:t>
            </a:r>
          </a:p>
          <a:p>
            <a:pPr fontAlgn="base"/>
            <a:r>
              <a:rPr lang="en-US" dirty="0"/>
              <a:t>he has signed no </a:t>
            </a:r>
            <a:r>
              <a:rPr lang="en-US" dirty="0">
                <a:hlinkClick r:id="rId7"/>
              </a:rPr>
              <a:t>agreement</a:t>
            </a:r>
            <a:r>
              <a:rPr lang="en-US" dirty="0"/>
              <a:t> to buy</a:t>
            </a:r>
          </a:p>
          <a:p>
            <a:endParaRPr lang="en-US" dirty="0"/>
          </a:p>
        </p:txBody>
      </p:sp>
      <p:sp>
        <p:nvSpPr>
          <p:cNvPr id="2" name="Title 1"/>
          <p:cNvSpPr>
            <a:spLocks noGrp="1"/>
          </p:cNvSpPr>
          <p:nvPr>
            <p:ph type="title"/>
          </p:nvPr>
        </p:nvSpPr>
        <p:spPr/>
        <p:txBody>
          <a:bodyPr>
            <a:normAutofit fontScale="90000"/>
          </a:bodyPr>
          <a:lstStyle/>
          <a:p>
            <a:r>
              <a:rPr lang="en-US" dirty="0"/>
              <a:t>contractual obligation</a:t>
            </a:r>
            <a:br>
              <a:rPr lang="en-US" dirty="0"/>
            </a:br>
            <a:endParaRPr lang="en-US" dirty="0"/>
          </a:p>
        </p:txBody>
      </p:sp>
    </p:spTree>
    <p:extLst>
      <p:ext uri="{BB962C8B-B14F-4D97-AF65-F5344CB8AC3E}">
        <p14:creationId xmlns:p14="http://schemas.microsoft.com/office/powerpoint/2010/main" val="38599218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1387</TotalTime>
  <Words>471</Words>
  <Application>Microsoft Office PowerPoint</Application>
  <PresentationFormat>On-screen Show (4:3)</PresentationFormat>
  <Paragraphs>55</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 Black</vt:lpstr>
      <vt:lpstr>Calibri</vt:lpstr>
      <vt:lpstr>Lucida Sans Unicode</vt:lpstr>
      <vt:lpstr>Verdana</vt:lpstr>
      <vt:lpstr>Wingdings</vt:lpstr>
      <vt:lpstr>Wingdings 2</vt:lpstr>
      <vt:lpstr>Wingdings 3</vt:lpstr>
      <vt:lpstr>Concourse</vt:lpstr>
      <vt:lpstr>Software contract</vt:lpstr>
      <vt:lpstr>Do we need a formal Contract?</vt:lpstr>
      <vt:lpstr>Software Contracts    (1)</vt:lpstr>
      <vt:lpstr>Software Contracts</vt:lpstr>
      <vt:lpstr>contractual Issues</vt:lpstr>
      <vt:lpstr>Liabilities </vt:lpstr>
      <vt:lpstr>Classification </vt:lpstr>
      <vt:lpstr>example</vt:lpstr>
      <vt:lpstr>contractual obligation </vt:lpstr>
      <vt:lpstr>Professional bodies</vt:lpstr>
      <vt:lpstr>Functions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contract</dc:title>
  <dc:creator>ALI</dc:creator>
  <cp:lastModifiedBy>hp</cp:lastModifiedBy>
  <cp:revision>7</cp:revision>
  <dcterms:created xsi:type="dcterms:W3CDTF">2013-06-05T19:31:58Z</dcterms:created>
  <dcterms:modified xsi:type="dcterms:W3CDTF">2020-04-29T06:19:01Z</dcterms:modified>
</cp:coreProperties>
</file>