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72" r:id="rId4"/>
    <p:sldId id="271" r:id="rId5"/>
    <p:sldId id="262" r:id="rId6"/>
    <p:sldId id="282" r:id="rId7"/>
    <p:sldId id="283" r:id="rId8"/>
    <p:sldId id="284" r:id="rId9"/>
    <p:sldId id="289" r:id="rId10"/>
    <p:sldId id="267" r:id="rId11"/>
    <p:sldId id="291" r:id="rId12"/>
    <p:sldId id="268" r:id="rId13"/>
    <p:sldId id="264" r:id="rId14"/>
    <p:sldId id="266" r:id="rId15"/>
    <p:sldId id="29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610F1DF5-A38C-4D7E-B556-DF81A7BF29CF}">
          <p14:sldIdLst>
            <p14:sldId id="256"/>
            <p14:sldId id="261"/>
            <p14:sldId id="272"/>
            <p14:sldId id="271"/>
            <p14:sldId id="262"/>
            <p14:sldId id="282"/>
            <p14:sldId id="283"/>
            <p14:sldId id="284"/>
            <p14:sldId id="289"/>
            <p14:sldId id="267"/>
            <p14:sldId id="291"/>
            <p14:sldId id="268"/>
            <p14:sldId id="264"/>
            <p14:sldId id="266"/>
            <p14:sldId id="292"/>
          </p14:sldIdLst>
        </p14:section>
        <p14:section name="Untitled Section" id="{422EDDCC-7DFC-427A-8F0A-0C23A97D27B7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273" autoAdjust="0"/>
    <p:restoredTop sz="90929"/>
  </p:normalViewPr>
  <p:slideViewPr>
    <p:cSldViewPr>
      <p:cViewPr varScale="1">
        <p:scale>
          <a:sx n="66" d="100"/>
          <a:sy n="66" d="100"/>
        </p:scale>
        <p:origin x="-18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E8EAE-C4A6-492A-8E4E-4F8D33919748}" type="datetimeFigureOut">
              <a:rPr lang="en-AU" smtClean="0"/>
              <a:pPr/>
              <a:t>4/11/2020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5AEEF-C3C3-4DB6-A1A7-C816652903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45625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07636-6356-447E-8CD0-0751E3EDAD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C206E-8572-41DE-AC3E-8AD23783D6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96162-6552-4127-AF2E-A43E5F734B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3714B-1C38-4168-BD78-A9C5E4FC96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FB45B-EF4F-4310-89C0-59FA298E21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78C34-E965-4716-BA5B-2B3A7915D2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F27CF-AB4E-46A9-BAF7-F6EB7A34D8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C9F89-A875-4236-ADFB-D94B171B73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41015-AD4B-4939-9B8E-36A368DD7E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F6BB7-B3F5-40DD-B75A-CDD9B1380A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4F241-BFC1-4DA1-8A2E-5AC655898B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1E7B52-2903-48CE-BEF5-372621CFA6C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2.bp.blogspot.com/_guSOnFRs_Ks/TNvFt3IAtSI/AAAAAAAAAQc/_0oQdq46EmY/s1600/neurons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11116"/>
          <a:stretch>
            <a:fillRect/>
          </a:stretch>
        </p:blipFill>
        <p:spPr bwMode="auto">
          <a:xfrm>
            <a:off x="304800" y="381000"/>
            <a:ext cx="8458200" cy="598493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0" y="3198674"/>
            <a:ext cx="5774168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Neuron Structure and Function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motor_neuron_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6553200" cy="4319588"/>
          </a:xfrm>
          <a:prstGeom prst="rect">
            <a:avLst/>
          </a:prstGeom>
          <a:noFill/>
        </p:spPr>
      </p:pic>
      <p:sp>
        <p:nvSpPr>
          <p:cNvPr id="13316" name="Line 4"/>
          <p:cNvSpPr>
            <a:spLocks noChangeShapeType="1"/>
          </p:cNvSpPr>
          <p:nvPr/>
        </p:nvSpPr>
        <p:spPr bwMode="auto">
          <a:xfrm flipH="1" flipV="1">
            <a:off x="1143000" y="13716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81000" y="10668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dendron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867400" y="4648200"/>
            <a:ext cx="137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sensoryneur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09800"/>
            <a:ext cx="8991600" cy="2590800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733800" y="3200400"/>
            <a:ext cx="990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dendron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8001000" y="3962400"/>
            <a:ext cx="990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dendrite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8382000" y="350520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33400" y="4572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closer look at the sensory neurone..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81000" y="4572000"/>
            <a:ext cx="533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How is it different from motor neurone?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circular cell body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1 long dendron and 1 short axon</a:t>
            </a:r>
          </a:p>
        </p:txBody>
      </p:sp>
    </p:spTree>
    <p:extLst>
      <p:ext uri="{BB962C8B-B14F-4D97-AF65-F5344CB8AC3E}">
        <p14:creationId xmlns:p14="http://schemas.microsoft.com/office/powerpoint/2010/main" xmlns="" val="64245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Histo_04_02_Motor end plate_2"/>
          <p:cNvPicPr>
            <a:picLocks noChangeAspect="1" noChangeArrowheads="1"/>
          </p:cNvPicPr>
          <p:nvPr/>
        </p:nvPicPr>
        <p:blipFill>
          <a:blip r:embed="rId2" cstate="print"/>
          <a:srcRect l="2777" t="4938" b="4938"/>
          <a:stretch>
            <a:fillRect/>
          </a:stretch>
        </p:blipFill>
        <p:spPr bwMode="auto">
          <a:xfrm>
            <a:off x="1295400" y="1066800"/>
            <a:ext cx="5791200" cy="4025900"/>
          </a:xfrm>
          <a:prstGeom prst="rect">
            <a:avLst/>
          </a:prstGeom>
          <a:noFill/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914400" y="1524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Motor neurone – motor end plate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2514600" y="2590800"/>
            <a:ext cx="762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762000" y="5791200"/>
            <a:ext cx="533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Motor end plate: junction between dendrite and muscle fibre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562600" y="5410200"/>
            <a:ext cx="320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Nerve impulses are transmitted across motor end plate by chemicals that stimulate the muscle.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lasses_of_neur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5151438" cy="6289675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18288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sensory neurone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124200" y="18288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sensory </a:t>
            </a:r>
            <a:r>
              <a:rPr lang="en-US" sz="2000" dirty="0" smtClean="0"/>
              <a:t>neuron</a:t>
            </a:r>
            <a:endParaRPr lang="en-US" sz="2000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200400" y="34290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motor </a:t>
            </a:r>
            <a:r>
              <a:rPr lang="en-US" sz="2000" dirty="0" smtClean="0"/>
              <a:t>neuron</a:t>
            </a:r>
            <a:endParaRPr lang="en-US" sz="2000" dirty="0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295400" y="22860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 smtClean="0"/>
              <a:t>interneuron</a:t>
            </a:r>
            <a:endParaRPr lang="en-US" sz="2000" dirty="0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5791200" y="1447800"/>
            <a:ext cx="1066800" cy="228600"/>
          </a:xfrm>
          <a:prstGeom prst="left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086600" y="990600"/>
            <a:ext cx="1828800" cy="1219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receptor</a:t>
            </a:r>
            <a:endParaRPr lang="en-US" dirty="0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5791200" y="4038600"/>
            <a:ext cx="990600" cy="228600"/>
          </a:xfrm>
          <a:prstGeom prst="right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6934200" y="3657600"/>
            <a:ext cx="1828800" cy="1828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effector</a:t>
            </a:r>
            <a:endParaRPr lang="en-US" dirty="0"/>
          </a:p>
          <a:p>
            <a:pPr algn="ctr"/>
            <a:r>
              <a:rPr lang="en-US" dirty="0"/>
              <a:t>(</a:t>
            </a:r>
            <a:r>
              <a:rPr lang="en-US" dirty="0" err="1"/>
              <a:t>eg</a:t>
            </a:r>
            <a:r>
              <a:rPr lang="en-US" dirty="0"/>
              <a:t> muscle)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fig_26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7086600" cy="6792913"/>
          </a:xfrm>
          <a:prstGeom prst="rect">
            <a:avLst/>
          </a:prstGeom>
          <a:noFill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52400" y="0"/>
            <a:ext cx="190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 closer look at the motor neuron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8001000" y="20574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8001000" y="2895600"/>
            <a:ext cx="1143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Direction of nerve impulse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gure 13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598"/>
            <a:ext cx="8915400" cy="645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55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04800"/>
            <a:ext cx="2233613" cy="1676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Receptor: </a:t>
            </a:r>
          </a:p>
          <a:p>
            <a:pPr algn="ctr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Sensory cells or </a:t>
            </a:r>
          </a:p>
          <a:p>
            <a:pPr algn="ctr"/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rgans that </a:t>
            </a:r>
          </a:p>
          <a:p>
            <a:pPr algn="ctr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detect stimuli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514600" y="914400"/>
            <a:ext cx="3962400" cy="12192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Nerve impulses transmitted by </a:t>
            </a:r>
          </a:p>
          <a:p>
            <a:pPr algn="ctr"/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peripheral nerves to CNS </a:t>
            </a:r>
          </a:p>
          <a:p>
            <a:pPr algn="ctr"/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(brain and spinal cord</a:t>
            </a:r>
            <a:r>
              <a:rPr lang="en-US" dirty="0"/>
              <a:t>)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791200" y="2438400"/>
            <a:ext cx="2895600" cy="1905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CNS: </a:t>
            </a:r>
          </a:p>
          <a:p>
            <a:pPr algn="ctr"/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brain interprets </a:t>
            </a:r>
          </a:p>
          <a:p>
            <a:pPr algn="ctr"/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nerve impulses and </a:t>
            </a:r>
          </a:p>
          <a:p>
            <a:pPr algn="ctr"/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decides action to </a:t>
            </a:r>
          </a:p>
          <a:p>
            <a:pPr algn="ctr"/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be taken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200400" y="4648200"/>
            <a:ext cx="2971800" cy="1295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Brain initiates nerve </a:t>
            </a:r>
          </a:p>
          <a:p>
            <a:pPr algn="ctr"/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impulses; transmitted</a:t>
            </a:r>
          </a:p>
          <a:p>
            <a:pPr algn="ctr"/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to effectors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28600" y="5410200"/>
            <a:ext cx="2743200" cy="1295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Effectors 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Muscles or glands that </a:t>
            </a:r>
          </a:p>
          <a:p>
            <a:pPr algn="ctr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carry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out</a:t>
            </a:r>
          </a:p>
          <a:p>
            <a:pPr algn="ctr"/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actions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2286000" y="495300"/>
            <a:ext cx="685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6553200" y="1828800"/>
            <a:ext cx="838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6248400" y="4419600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>
            <a:off x="2362200" y="4953000"/>
            <a:ext cx="762000" cy="38100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24384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A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Nerve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1000" y="1981200"/>
            <a:ext cx="8382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dirty="0"/>
              <a:t>Sensory nerve </a:t>
            </a:r>
            <a:r>
              <a:rPr lang="en-US" dirty="0" err="1"/>
              <a:t>fibre</a:t>
            </a:r>
            <a:r>
              <a:rPr lang="en-US" dirty="0"/>
              <a:t>: conduct nerve impulses from sense organs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dirty="0"/>
              <a:t>Motor nerve </a:t>
            </a:r>
            <a:r>
              <a:rPr lang="en-US" dirty="0" err="1"/>
              <a:t>fibre</a:t>
            </a:r>
            <a:r>
              <a:rPr lang="en-US" dirty="0"/>
              <a:t>: conduct nerve impulses to effectors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dirty="0"/>
              <a:t>Mixed </a:t>
            </a:r>
            <a:r>
              <a:rPr lang="en-US" dirty="0" err="1"/>
              <a:t>fibre</a:t>
            </a:r>
            <a:r>
              <a:rPr lang="en-US" dirty="0"/>
              <a:t>: contains both sensory and motor nerve </a:t>
            </a:r>
            <a:r>
              <a:rPr lang="en-US" dirty="0" err="1"/>
              <a:t>fibres</a:t>
            </a:r>
            <a:r>
              <a:rPr lang="en-US" dirty="0"/>
              <a:t> (</a:t>
            </a:r>
            <a:r>
              <a:rPr lang="en-US" dirty="0" err="1"/>
              <a:t>eg</a:t>
            </a:r>
            <a:r>
              <a:rPr lang="en-US" dirty="0"/>
              <a:t> spinal nerve)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-1431925" y="792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AU"/>
          </a:p>
        </p:txBody>
      </p:sp>
      <p:pic>
        <p:nvPicPr>
          <p:cNvPr id="17412" name="Picture 4" descr="Structure of a Nerve Bund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4868594" cy="5410200"/>
          </a:xfrm>
          <a:prstGeom prst="rect">
            <a:avLst/>
          </a:prstGeom>
          <a:noFill/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410200" y="792163"/>
            <a:ext cx="3429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Nerve:</a:t>
            </a:r>
          </a:p>
          <a:p>
            <a:pPr>
              <a:spcBef>
                <a:spcPct val="50000"/>
              </a:spcBef>
            </a:pPr>
            <a:r>
              <a:rPr lang="en-US" dirty="0"/>
              <a:t>bundle of </a:t>
            </a:r>
            <a:r>
              <a:rPr lang="en-US" dirty="0" smtClean="0"/>
              <a:t>axons </a:t>
            </a:r>
            <a:r>
              <a:rPr lang="en-US" dirty="0"/>
              <a:t>enclosed in a sheath of connective </a:t>
            </a:r>
            <a:r>
              <a:rPr lang="en-US" dirty="0" smtClean="0"/>
              <a:t>tissue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/>
              <a:t>Cranial nerve: Nerve </a:t>
            </a:r>
            <a:r>
              <a:rPr lang="en-US" dirty="0"/>
              <a:t>that emerge from </a:t>
            </a:r>
            <a:r>
              <a:rPr lang="en-US" dirty="0" smtClean="0"/>
              <a:t>brain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pinal nerve: Nerve </a:t>
            </a:r>
            <a:r>
              <a:rPr lang="en-US" dirty="0"/>
              <a:t>that emerge from spinal cord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48000" y="2286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Nervous Tissue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28600" y="914400"/>
            <a:ext cx="2286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Nervous system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429000" y="1447800"/>
            <a:ext cx="2286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Nervous tissue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200400" y="2743200"/>
            <a:ext cx="3048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Nerve cells (neurones)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2590800" y="1143000"/>
            <a:ext cx="838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819400" y="9144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made up of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4495800" y="20574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495800" y="21336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consists of</a:t>
            </a: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>
            <a:off x="2057400" y="3505200"/>
            <a:ext cx="1447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4495800" y="34290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5943600" y="3619500"/>
            <a:ext cx="1371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81000" y="4114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Sensory </a:t>
            </a:r>
            <a:r>
              <a:rPr lang="en-US" dirty="0" smtClean="0"/>
              <a:t>neurons</a:t>
            </a:r>
            <a:endParaRPr lang="en-US" dirty="0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581400" y="4038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Interneurons</a:t>
            </a:r>
            <a:endParaRPr lang="en-US" dirty="0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6248400" y="41529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Motor </a:t>
            </a:r>
            <a:r>
              <a:rPr lang="en-US" dirty="0" smtClean="0"/>
              <a:t>neurons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ages.tutorvista.com/content/nervous-coordination/types-of-neuron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6172200" cy="606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921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4000" smtClean="0"/>
              <a:t>Anatomy of a Motor Neuron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 descr="illu_neu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45"/>
          <a:stretch>
            <a:fillRect/>
          </a:stretch>
        </p:blipFill>
        <p:spPr bwMode="auto">
          <a:xfrm>
            <a:off x="1042988" y="2420938"/>
            <a:ext cx="7129462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99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uic.edu/classes/bios/bios100/f06pm/neu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225" y="152400"/>
            <a:ext cx="8626475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783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1115nu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131175" cy="3435350"/>
          </a:xfrm>
          <a:prstGeom prst="rect">
            <a:avLst/>
          </a:prstGeom>
          <a:noFill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" y="2825383"/>
            <a:ext cx="8534401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/>
              <a:t>Dendron and Dendrites</a:t>
            </a:r>
            <a:r>
              <a:rPr lang="en-US" sz="1800" dirty="0" smtClean="0"/>
              <a:t>: </a:t>
            </a:r>
            <a:r>
              <a:rPr lang="en-US" sz="1800" dirty="0"/>
              <a:t>Nerve </a:t>
            </a:r>
            <a:r>
              <a:rPr lang="en-US" sz="1800" dirty="0" err="1"/>
              <a:t>fibres</a:t>
            </a:r>
            <a:r>
              <a:rPr lang="en-US" sz="1800" dirty="0"/>
              <a:t> that transmit nerve impulse </a:t>
            </a:r>
            <a:r>
              <a:rPr lang="en-US" sz="1800" b="1" dirty="0"/>
              <a:t>towards cell</a:t>
            </a:r>
            <a:r>
              <a:rPr lang="en-US" sz="1800" dirty="0"/>
              <a:t> body. End branches of </a:t>
            </a:r>
            <a:r>
              <a:rPr lang="en-US" sz="1800" dirty="0" err="1"/>
              <a:t>dendrons</a:t>
            </a:r>
            <a:r>
              <a:rPr lang="en-US" sz="1800" dirty="0"/>
              <a:t> are dendrites. Dendrites receive nerve impulses from other </a:t>
            </a:r>
            <a:r>
              <a:rPr lang="en-US" sz="1800" dirty="0" smtClean="0"/>
              <a:t>neurons</a:t>
            </a:r>
            <a:r>
              <a:rPr lang="en-US" sz="1800" dirty="0"/>
              <a:t>.</a:t>
            </a:r>
          </a:p>
          <a:p>
            <a:pPr>
              <a:spcBef>
                <a:spcPct val="50000"/>
              </a:spcBef>
            </a:pPr>
            <a:r>
              <a:rPr lang="en-US" sz="1800" b="1" dirty="0"/>
              <a:t>Cell body</a:t>
            </a:r>
            <a:r>
              <a:rPr lang="en-US" sz="1800" dirty="0"/>
              <a:t>: cell body of motor </a:t>
            </a:r>
            <a:r>
              <a:rPr lang="en-US" sz="1800" dirty="0" smtClean="0"/>
              <a:t>neuron </a:t>
            </a:r>
            <a:r>
              <a:rPr lang="en-US" sz="1800" dirty="0"/>
              <a:t>is irregular in </a:t>
            </a:r>
            <a:r>
              <a:rPr lang="en-US" sz="1800" dirty="0" smtClean="0"/>
              <a:t>shape. It contains the nucleus and controls cell activities</a:t>
            </a:r>
            <a:endParaRPr lang="en-US" sz="1800" dirty="0"/>
          </a:p>
          <a:p>
            <a:pPr>
              <a:spcBef>
                <a:spcPct val="50000"/>
              </a:spcBef>
            </a:pPr>
            <a:r>
              <a:rPr lang="en-US" sz="1800" b="1" dirty="0"/>
              <a:t>Axon</a:t>
            </a:r>
            <a:r>
              <a:rPr lang="en-US" sz="1800" dirty="0"/>
              <a:t>: nerve </a:t>
            </a:r>
            <a:r>
              <a:rPr lang="en-US" sz="1800" dirty="0" smtClean="0"/>
              <a:t>fiber </a:t>
            </a:r>
            <a:r>
              <a:rPr lang="en-US" sz="1800" dirty="0"/>
              <a:t>that transmit nerve impulses away from cell body. Axons are usually long.</a:t>
            </a:r>
          </a:p>
          <a:p>
            <a:pPr>
              <a:spcBef>
                <a:spcPct val="50000"/>
              </a:spcBef>
            </a:pPr>
            <a:r>
              <a:rPr lang="en-US" sz="1800" b="1" dirty="0"/>
              <a:t>Myelin sheath</a:t>
            </a:r>
            <a:r>
              <a:rPr lang="en-US" sz="1800" dirty="0"/>
              <a:t>: layer of fatty substances enclosing nerve </a:t>
            </a:r>
            <a:r>
              <a:rPr lang="en-US" sz="1800" dirty="0" smtClean="0"/>
              <a:t>fibers. </a:t>
            </a:r>
            <a:r>
              <a:rPr lang="en-US" sz="1800" dirty="0"/>
              <a:t>Insulates axon like a rubber sheath.</a:t>
            </a:r>
          </a:p>
          <a:p>
            <a:pPr>
              <a:spcBef>
                <a:spcPct val="50000"/>
              </a:spcBef>
            </a:pPr>
            <a:r>
              <a:rPr lang="en-US" sz="1800" b="1" dirty="0" smtClean="0"/>
              <a:t>Nodes </a:t>
            </a:r>
            <a:r>
              <a:rPr lang="en-US" sz="1800" b="1" dirty="0"/>
              <a:t>of Ranvier</a:t>
            </a:r>
            <a:r>
              <a:rPr lang="en-US" sz="1800" dirty="0"/>
              <a:t>: regions where myelin sheath is absent. Allows nerve impulses to jump, speeding up transmission of impulses</a:t>
            </a:r>
          </a:p>
          <a:p>
            <a:pPr>
              <a:spcBef>
                <a:spcPct val="50000"/>
              </a:spcBef>
            </a:pPr>
            <a:r>
              <a:rPr lang="en-US" sz="1800" b="1" dirty="0" smtClean="0"/>
              <a:t>Axon terminal/synaptic terminal</a:t>
            </a:r>
            <a:r>
              <a:rPr lang="en-US" sz="1800" dirty="0" smtClean="0"/>
              <a:t>: release chemicals which transfer the message to the next neuron.</a:t>
            </a:r>
            <a:endParaRPr lang="en-US" sz="1800" dirty="0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5410200" y="1219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410200" y="990600"/>
            <a:ext cx="2209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myelin sheath</a:t>
            </a: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4038600" y="15240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429000" y="20574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node of Ranvier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20574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Parts of neuron</a:t>
            </a:r>
            <a:r>
              <a:rPr lang="en-US" dirty="0"/>
              <a:t>: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17202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4427</TotalTime>
  <Words>364</Words>
  <Application>Microsoft Office PowerPoint</Application>
  <PresentationFormat>On-screen Show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Anatomy of a Motor Neuron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Raven</dc:creator>
  <cp:lastModifiedBy>Chemistry</cp:lastModifiedBy>
  <cp:revision>33</cp:revision>
  <dcterms:created xsi:type="dcterms:W3CDTF">2007-12-16T05:05:53Z</dcterms:created>
  <dcterms:modified xsi:type="dcterms:W3CDTF">2020-11-04T06:29:31Z</dcterms:modified>
</cp:coreProperties>
</file>