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8" r:id="rId13"/>
    <p:sldId id="269" r:id="rId14"/>
    <p:sldId id="267"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4AF60A-713C-41BA-9788-4C493DDC0A9C}"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5AC5C5-1A57-4420-8AFB-CE41693A794B}"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4C08AF-84E6-4329-8E67-FEA434B47075}"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F6EE328-6AFF-436B-881F-213D56084544}" type="datetimeFigureOut">
              <a:rPr lang="en-US" dirty="0"/>
              <a:t>12/7/2020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dirty="0"/>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dirty="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dirty="0"/>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480828-6983-48AD-9E27-CBD3696F837E}"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EFB91-0324-450E-B17F-36DC0ECCE413}" type="datetimeFigureOut">
              <a:rPr lang="en-US" dirty="0"/>
              <a:t>12/7/2020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E37674-C1BA-4107-9B06-6D4CAC3A3DF5}" type="datetimeFigureOut">
              <a:rPr lang="en-US" dirty="0"/>
              <a:t>12/7/2020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Western_painting" TargetMode="External"/><Relationship Id="rId3" Type="http://schemas.openxmlformats.org/officeDocument/2006/relationships/hyperlink" Target="https://en.wikipedia.org/wiki/Valleys" TargetMode="External"/><Relationship Id="rId7" Type="http://schemas.openxmlformats.org/officeDocument/2006/relationships/hyperlink" Target="https://en.wikipedia.org/wiki/Weather" TargetMode="External"/><Relationship Id="rId2" Type="http://schemas.openxmlformats.org/officeDocument/2006/relationships/hyperlink" Target="https://en.wikipedia.org/wiki/Mountains" TargetMode="External"/><Relationship Id="rId1" Type="http://schemas.openxmlformats.org/officeDocument/2006/relationships/slideLayout" Target="../slideLayouts/slideLayout6.xml"/><Relationship Id="rId6" Type="http://schemas.openxmlformats.org/officeDocument/2006/relationships/hyperlink" Target="https://en.wikipedia.org/wiki/Forests" TargetMode="External"/><Relationship Id="rId11" Type="http://schemas.openxmlformats.org/officeDocument/2006/relationships/hyperlink" Target="https://en.wikipedia.org/wiki/Romanticism" TargetMode="External"/><Relationship Id="rId5" Type="http://schemas.openxmlformats.org/officeDocument/2006/relationships/hyperlink" Target="https://en.wikipedia.org/wiki/River" TargetMode="External"/><Relationship Id="rId10" Type="http://schemas.openxmlformats.org/officeDocument/2006/relationships/hyperlink" Target="https://en.wikipedia.org/wiki/Daoism" TargetMode="External"/><Relationship Id="rId4" Type="http://schemas.openxmlformats.org/officeDocument/2006/relationships/hyperlink" Target="https://en.wikipedia.org/wiki/Trees" TargetMode="External"/><Relationship Id="rId9" Type="http://schemas.openxmlformats.org/officeDocument/2006/relationships/hyperlink" Target="https://en.wikipedia.org/wiki/Chinese_ar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Minoan_civilization" TargetMode="External"/><Relationship Id="rId2" Type="http://schemas.openxmlformats.org/officeDocument/2006/relationships/hyperlink" Target="https://en.wikipedia.org/wiki/Fresco" TargetMode="External"/><Relationship Id="rId1" Type="http://schemas.openxmlformats.org/officeDocument/2006/relationships/slideLayout" Target="../slideLayouts/slideLayout6.xml"/><Relationship Id="rId6" Type="http://schemas.openxmlformats.org/officeDocument/2006/relationships/hyperlink" Target="https://en.wikipedia.org/wiki/British_Museum" TargetMode="External"/><Relationship Id="rId5" Type="http://schemas.openxmlformats.org/officeDocument/2006/relationships/hyperlink" Target="https://en.wikipedia.org/wiki/Tomb_of_Nebamun" TargetMode="External"/><Relationship Id="rId4" Type="http://schemas.openxmlformats.org/officeDocument/2006/relationships/hyperlink" Target="https://en.wikipedia.org/wiki/Nile_Delt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Hellenistic" TargetMode="External"/><Relationship Id="rId2" Type="http://schemas.openxmlformats.org/officeDocument/2006/relationships/hyperlink" Target="https://en.wikipedia.org/wiki/Ancient_Greece" TargetMode="External"/><Relationship Id="rId1" Type="http://schemas.openxmlformats.org/officeDocument/2006/relationships/slideLayout" Target="../slideLayouts/slideLayout6.xml"/><Relationship Id="rId5" Type="http://schemas.openxmlformats.org/officeDocument/2006/relationships/hyperlink" Target="https://en.wikipedia.org/wiki/Shan_shui" TargetMode="External"/><Relationship Id="rId4" Type="http://schemas.openxmlformats.org/officeDocument/2006/relationships/hyperlink" Target="https://en.wikipedia.org/wiki/Ink_and_wash_painting"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Pieter_Brueghel_the_Elder" TargetMode="External"/><Relationship Id="rId3" Type="http://schemas.openxmlformats.org/officeDocument/2006/relationships/hyperlink" Target="https://en.wikipedia.org/wiki/Albrecht_D%C3%BCrer" TargetMode="External"/><Relationship Id="rId7" Type="http://schemas.openxmlformats.org/officeDocument/2006/relationships/hyperlink" Target="https://en.wikipedia.org/wiki/World_landscape" TargetMode="External"/><Relationship Id="rId2" Type="http://schemas.openxmlformats.org/officeDocument/2006/relationships/hyperlink" Target="https://en.wikipedia.org/wiki/Leonardo_da_Vinci" TargetMode="External"/><Relationship Id="rId1" Type="http://schemas.openxmlformats.org/officeDocument/2006/relationships/slideLayout" Target="../slideLayouts/slideLayout6.xml"/><Relationship Id="rId6" Type="http://schemas.openxmlformats.org/officeDocument/2006/relationships/hyperlink" Target="https://en.wikipedia.org/wiki/Netherlands" TargetMode="External"/><Relationship Id="rId5" Type="http://schemas.openxmlformats.org/officeDocument/2006/relationships/hyperlink" Target="https://en.wikipedia.org/wiki/Joachim_Patinir" TargetMode="External"/><Relationship Id="rId4" Type="http://schemas.openxmlformats.org/officeDocument/2006/relationships/hyperlink" Target="https://en.wikipedia.org/wiki/Fra_Bartolomeo" TargetMode="External"/><Relationship Id="rId9" Type="http://schemas.openxmlformats.org/officeDocument/2006/relationships/hyperlink" Target="https://en.wikipedia.org/wiki/Graphical_perspectiv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Flemish_Baroque_painting" TargetMode="External"/><Relationship Id="rId7" Type="http://schemas.openxmlformats.org/officeDocument/2006/relationships/hyperlink" Target="https://en.wikipedia.org/wiki/Samuel_Palmer" TargetMode="External"/><Relationship Id="rId2" Type="http://schemas.openxmlformats.org/officeDocument/2006/relationships/hyperlink" Target="https://en.wikipedia.org/wiki/Dutch_Golden_Age_painting" TargetMode="External"/><Relationship Id="rId1" Type="http://schemas.openxmlformats.org/officeDocument/2006/relationships/slideLayout" Target="../slideLayouts/slideLayout6.xml"/><Relationship Id="rId6" Type="http://schemas.openxmlformats.org/officeDocument/2006/relationships/hyperlink" Target="https://en.wikipedia.org/wiki/J.M.W._Turner" TargetMode="External"/><Relationship Id="rId5" Type="http://schemas.openxmlformats.org/officeDocument/2006/relationships/hyperlink" Target="https://en.wikipedia.org/wiki/John_Constable" TargetMode="External"/><Relationship Id="rId4" Type="http://schemas.openxmlformats.org/officeDocument/2006/relationships/hyperlink" Target="https://en.wikipedia.org/wiki/Peter_Paul_Ruben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Thomas_Cole" TargetMode="External"/><Relationship Id="rId13" Type="http://schemas.openxmlformats.org/officeDocument/2006/relationships/hyperlink" Target="https://en.wikipedia.org/wiki/Alex_Katz" TargetMode="External"/><Relationship Id="rId18" Type="http://schemas.openxmlformats.org/officeDocument/2006/relationships/hyperlink" Target="https://en.wikipedia.org/wiki/Sidney_Nolan" TargetMode="External"/><Relationship Id="rId3" Type="http://schemas.openxmlformats.org/officeDocument/2006/relationships/hyperlink" Target="https://en.wikipedia.org/wiki/Barbizon_School" TargetMode="External"/><Relationship Id="rId7" Type="http://schemas.openxmlformats.org/officeDocument/2006/relationships/hyperlink" Target="https://en.wikipedia.org/wiki/Hudson_River_School" TargetMode="External"/><Relationship Id="rId12" Type="http://schemas.openxmlformats.org/officeDocument/2006/relationships/hyperlink" Target="https://en.wikipedia.org/wiki/Neil_Welliver" TargetMode="External"/><Relationship Id="rId17" Type="http://schemas.openxmlformats.org/officeDocument/2006/relationships/hyperlink" Target="https://en.wikipedia.org/wiki/David_Hockney" TargetMode="External"/><Relationship Id="rId2" Type="http://schemas.openxmlformats.org/officeDocument/2006/relationships/hyperlink" Target="https://en.wikipedia.org/wiki/Jean-Baptiste-Camille_Corot" TargetMode="External"/><Relationship Id="rId16" Type="http://schemas.openxmlformats.org/officeDocument/2006/relationships/hyperlink" Target="https://en.wikipedia.org/wiki/Andrew_Wyeth" TargetMode="External"/><Relationship Id="rId1" Type="http://schemas.openxmlformats.org/officeDocument/2006/relationships/slideLayout" Target="../slideLayouts/slideLayout6.xml"/><Relationship Id="rId6" Type="http://schemas.openxmlformats.org/officeDocument/2006/relationships/hyperlink" Target="https://en.wikipedia.org/wiki/United_States" TargetMode="External"/><Relationship Id="rId11" Type="http://schemas.openxmlformats.org/officeDocument/2006/relationships/hyperlink" Target="https://en.wikipedia.org/wiki/Charles_E._Burchfield" TargetMode="External"/><Relationship Id="rId5" Type="http://schemas.openxmlformats.org/officeDocument/2006/relationships/hyperlink" Target="https://en.wikipedia.org/wiki/Post-Impressionist" TargetMode="External"/><Relationship Id="rId15" Type="http://schemas.openxmlformats.org/officeDocument/2006/relationships/hyperlink" Target="https://en.wikipedia.org/wiki/Peter_Doig" TargetMode="External"/><Relationship Id="rId10" Type="http://schemas.openxmlformats.org/officeDocument/2006/relationships/hyperlink" Target="https://en.wikipedia.org/wiki/Georgia_O'Keeffe" TargetMode="External"/><Relationship Id="rId4" Type="http://schemas.openxmlformats.org/officeDocument/2006/relationships/hyperlink" Target="https://en.wikipedia.org/wiki/Impressionist" TargetMode="External"/><Relationship Id="rId9" Type="http://schemas.openxmlformats.org/officeDocument/2006/relationships/hyperlink" Target="https://en.wikipedia.org/wiki/Edvard_Munch" TargetMode="External"/><Relationship Id="rId14" Type="http://schemas.openxmlformats.org/officeDocument/2006/relationships/hyperlink" Target="https://en.wikipedia.org/wiki/Milton_Avery"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1559" y="1432223"/>
            <a:ext cx="10209339" cy="3035808"/>
          </a:xfrm>
        </p:spPr>
        <p:txBody>
          <a:bodyPr/>
          <a:lstStyle/>
          <a:p>
            <a:r>
              <a:rPr lang="en-US" dirty="0" smtClean="0"/>
              <a:t>Cityscape/Landscape</a:t>
            </a:r>
            <a:endParaRPr lang="en-US" dirty="0"/>
          </a:p>
        </p:txBody>
      </p:sp>
      <p:sp>
        <p:nvSpPr>
          <p:cNvPr id="3" name="Subtitle 2"/>
          <p:cNvSpPr>
            <a:spLocks noGrp="1"/>
          </p:cNvSpPr>
          <p:nvPr>
            <p:ph type="subTitle" idx="1"/>
          </p:nvPr>
        </p:nvSpPr>
        <p:spPr/>
        <p:txBody>
          <a:bodyPr/>
          <a:lstStyle/>
          <a:p>
            <a:endParaRPr lang="en-US" dirty="0" smtClean="0"/>
          </a:p>
          <a:p>
            <a:r>
              <a:rPr lang="en-US" dirty="0"/>
              <a:t>b</a:t>
            </a:r>
            <a:r>
              <a:rPr lang="en-US" dirty="0" smtClean="0"/>
              <a:t>y </a:t>
            </a:r>
            <a:r>
              <a:rPr lang="en-US" dirty="0" err="1" smtClean="0"/>
              <a:t>Andleeb</a:t>
            </a:r>
            <a:r>
              <a:rPr lang="en-US" dirty="0" smtClean="0"/>
              <a:t> Rana</a:t>
            </a:r>
            <a:endParaRPr lang="en-US" dirty="0"/>
          </a:p>
        </p:txBody>
      </p:sp>
    </p:spTree>
    <p:extLst>
      <p:ext uri="{BB962C8B-B14F-4D97-AF65-F5344CB8AC3E}">
        <p14:creationId xmlns:p14="http://schemas.microsoft.com/office/powerpoint/2010/main" val="835893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4376" y="5871156"/>
            <a:ext cx="8348760" cy="369332"/>
          </a:xfrm>
          <a:prstGeom prst="rect">
            <a:avLst/>
          </a:prstGeom>
        </p:spPr>
        <p:txBody>
          <a:bodyPr wrap="none">
            <a:spAutoFit/>
          </a:bodyPr>
          <a:lstStyle/>
          <a:p>
            <a:r>
              <a:rPr lang="en-US" dirty="0" smtClean="0"/>
              <a:t>Claude Monet,1873, Camille Monet on a Bench, oil on canvas, 60.6 x 80.3 cm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376" y="484909"/>
            <a:ext cx="6242304" cy="4724400"/>
          </a:xfrm>
          <a:prstGeom prst="rect">
            <a:avLst/>
          </a:prstGeom>
        </p:spPr>
      </p:pic>
    </p:spTree>
    <p:extLst>
      <p:ext uri="{BB962C8B-B14F-4D97-AF65-F5344CB8AC3E}">
        <p14:creationId xmlns:p14="http://schemas.microsoft.com/office/powerpoint/2010/main" val="2099396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4376" y="5871156"/>
            <a:ext cx="7511287" cy="369332"/>
          </a:xfrm>
          <a:prstGeom prst="rect">
            <a:avLst/>
          </a:prstGeom>
        </p:spPr>
        <p:txBody>
          <a:bodyPr wrap="none">
            <a:spAutoFit/>
          </a:bodyPr>
          <a:lstStyle/>
          <a:p>
            <a:r>
              <a:rPr lang="en-US" dirty="0"/>
              <a:t>Arrival of the Normandy Train, </a:t>
            </a:r>
            <a:r>
              <a:rPr lang="en-US" dirty="0" err="1"/>
              <a:t>Gare</a:t>
            </a:r>
            <a:r>
              <a:rPr lang="en-US" dirty="0"/>
              <a:t> Saint-</a:t>
            </a:r>
            <a:r>
              <a:rPr lang="en-US" dirty="0" err="1"/>
              <a:t>Lazare</a:t>
            </a:r>
            <a:r>
              <a:rPr lang="en-US" dirty="0"/>
              <a:t>, 1877, </a:t>
            </a:r>
            <a:r>
              <a:rPr lang="en-US" dirty="0" err="1"/>
              <a:t>Claude_Monet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376" y="576557"/>
            <a:ext cx="6428510" cy="4807110"/>
          </a:xfrm>
          <a:prstGeom prst="rect">
            <a:avLst/>
          </a:prstGeom>
        </p:spPr>
      </p:pic>
    </p:spTree>
    <p:extLst>
      <p:ext uri="{BB962C8B-B14F-4D97-AF65-F5344CB8AC3E}">
        <p14:creationId xmlns:p14="http://schemas.microsoft.com/office/powerpoint/2010/main" val="904238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4376" y="5871156"/>
            <a:ext cx="5352234" cy="369332"/>
          </a:xfrm>
          <a:prstGeom prst="rect">
            <a:avLst/>
          </a:prstGeom>
        </p:spPr>
        <p:txBody>
          <a:bodyPr wrap="none">
            <a:spAutoFit/>
          </a:bodyPr>
          <a:lstStyle/>
          <a:p>
            <a:r>
              <a:rPr lang="en-US" dirty="0" err="1"/>
              <a:t>Gustave</a:t>
            </a:r>
            <a:r>
              <a:rPr lang="en-US" dirty="0"/>
              <a:t> </a:t>
            </a:r>
            <a:r>
              <a:rPr lang="en-US" dirty="0" err="1"/>
              <a:t>Caillebotte</a:t>
            </a:r>
            <a:r>
              <a:rPr lang="en-US" dirty="0"/>
              <a:t>, Paris Street; Rainy Day, 1877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376" y="469582"/>
            <a:ext cx="6406342" cy="4854806"/>
          </a:xfrm>
          <a:prstGeom prst="rect">
            <a:avLst/>
          </a:prstGeom>
        </p:spPr>
      </p:pic>
    </p:spTree>
    <p:extLst>
      <p:ext uri="{BB962C8B-B14F-4D97-AF65-F5344CB8AC3E}">
        <p14:creationId xmlns:p14="http://schemas.microsoft.com/office/powerpoint/2010/main" val="2800805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5170" y="6025261"/>
            <a:ext cx="5044779" cy="369332"/>
          </a:xfrm>
          <a:prstGeom prst="rect">
            <a:avLst/>
          </a:prstGeom>
        </p:spPr>
        <p:txBody>
          <a:bodyPr wrap="none">
            <a:spAutoFit/>
          </a:bodyPr>
          <a:lstStyle/>
          <a:p>
            <a:r>
              <a:rPr lang="en-US" dirty="0" smtClean="0"/>
              <a:t>Vincent van Gogh Café Terrace at Night (1888</a:t>
            </a:r>
            <a:r>
              <a:rPr lang="en-US"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70" y="352053"/>
            <a:ext cx="3800948" cy="498874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751" y="352052"/>
            <a:ext cx="4599457" cy="6042541"/>
          </a:xfrm>
          <a:prstGeom prst="rect">
            <a:avLst/>
          </a:prstGeom>
        </p:spPr>
      </p:pic>
    </p:spTree>
    <p:extLst>
      <p:ext uri="{BB962C8B-B14F-4D97-AF65-F5344CB8AC3E}">
        <p14:creationId xmlns:p14="http://schemas.microsoft.com/office/powerpoint/2010/main" val="2431701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4376" y="5871156"/>
            <a:ext cx="7780463" cy="369332"/>
          </a:xfrm>
          <a:prstGeom prst="rect">
            <a:avLst/>
          </a:prstGeom>
        </p:spPr>
        <p:txBody>
          <a:bodyPr wrap="none">
            <a:spAutoFit/>
          </a:bodyPr>
          <a:lstStyle/>
          <a:p>
            <a:r>
              <a:rPr lang="en-US" dirty="0" smtClean="0"/>
              <a:t>Camille Pissarro Boulevard Montmartre </a:t>
            </a:r>
            <a:r>
              <a:rPr lang="en-US" dirty="0" err="1" smtClean="0"/>
              <a:t>Heremitage</a:t>
            </a:r>
            <a:r>
              <a:rPr lang="en-US" dirty="0" smtClean="0"/>
              <a:t> </a:t>
            </a:r>
            <a:r>
              <a:rPr lang="en-US" dirty="0"/>
              <a:t>Saint Petersburg 1897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376" y="389788"/>
            <a:ext cx="7060278" cy="5481368"/>
          </a:xfrm>
          <a:prstGeom prst="rect">
            <a:avLst/>
          </a:prstGeom>
        </p:spPr>
      </p:pic>
    </p:spTree>
    <p:extLst>
      <p:ext uri="{BB962C8B-B14F-4D97-AF65-F5344CB8AC3E}">
        <p14:creationId xmlns:p14="http://schemas.microsoft.com/office/powerpoint/2010/main" val="198454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4376" y="5871156"/>
            <a:ext cx="3702424" cy="369332"/>
          </a:xfrm>
          <a:prstGeom prst="rect">
            <a:avLst/>
          </a:prstGeom>
        </p:spPr>
        <p:txBody>
          <a:bodyPr wrap="none">
            <a:spAutoFit/>
          </a:bodyPr>
          <a:lstStyle/>
          <a:p>
            <a:r>
              <a:rPr lang="en-US" dirty="0"/>
              <a:t>Edward Hopper, Nighthawks, 1942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749300"/>
            <a:ext cx="8862231" cy="4986482"/>
          </a:xfrm>
          <a:prstGeom prst="rect">
            <a:avLst/>
          </a:prstGeom>
        </p:spPr>
      </p:pic>
    </p:spTree>
    <p:extLst>
      <p:ext uri="{BB962C8B-B14F-4D97-AF65-F5344CB8AC3E}">
        <p14:creationId xmlns:p14="http://schemas.microsoft.com/office/powerpoint/2010/main" val="2888958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4376" y="5871156"/>
            <a:ext cx="8464177" cy="369332"/>
          </a:xfrm>
          <a:prstGeom prst="rect">
            <a:avLst/>
          </a:prstGeom>
        </p:spPr>
        <p:txBody>
          <a:bodyPr wrap="none">
            <a:spAutoFit/>
          </a:bodyPr>
          <a:lstStyle/>
          <a:p>
            <a:r>
              <a:rPr lang="en-US" dirty="0"/>
              <a:t>John's Diner with John's </a:t>
            </a:r>
            <a:r>
              <a:rPr lang="en-US" dirty="0" err="1"/>
              <a:t>Chevelle</a:t>
            </a:r>
            <a:r>
              <a:rPr lang="en-US" dirty="0"/>
              <a:t> 2007 John </a:t>
            </a:r>
            <a:r>
              <a:rPr lang="en-US" dirty="0" err="1"/>
              <a:t>Baeder</a:t>
            </a:r>
            <a:r>
              <a:rPr lang="en-US" dirty="0"/>
              <a:t> Oil on canvas 30 x 48 inches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376" y="216131"/>
            <a:ext cx="8789900" cy="5461462"/>
          </a:xfrm>
          <a:prstGeom prst="rect">
            <a:avLst/>
          </a:prstGeom>
        </p:spPr>
      </p:pic>
    </p:spTree>
    <p:extLst>
      <p:ext uri="{BB962C8B-B14F-4D97-AF65-F5344CB8AC3E}">
        <p14:creationId xmlns:p14="http://schemas.microsoft.com/office/powerpoint/2010/main" val="2079804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088" y="484631"/>
            <a:ext cx="4632683" cy="2258569"/>
          </a:xfrm>
        </p:spPr>
        <p:txBody>
          <a:bodyPr/>
          <a:lstStyle/>
          <a:p>
            <a:r>
              <a:rPr lang="en-US" dirty="0" smtClean="0"/>
              <a:t>Cityscape in Pakistan’s Art</a:t>
            </a:r>
            <a:endParaRPr lang="en-US" dirty="0"/>
          </a:p>
        </p:txBody>
      </p:sp>
      <p:sp>
        <p:nvSpPr>
          <p:cNvPr id="3" name="Rectangle 2"/>
          <p:cNvSpPr/>
          <p:nvPr/>
        </p:nvSpPr>
        <p:spPr>
          <a:xfrm>
            <a:off x="3992723" y="6153789"/>
            <a:ext cx="1959191" cy="369332"/>
          </a:xfrm>
          <a:prstGeom prst="rect">
            <a:avLst/>
          </a:prstGeom>
        </p:spPr>
        <p:txBody>
          <a:bodyPr wrap="none">
            <a:spAutoFit/>
          </a:bodyPr>
          <a:lstStyle/>
          <a:p>
            <a:r>
              <a:rPr lang="en-US" dirty="0" err="1"/>
              <a:t>Gulam</a:t>
            </a:r>
            <a:r>
              <a:rPr lang="en-US" dirty="0"/>
              <a:t> Mustapha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1914" y="484631"/>
            <a:ext cx="5419898" cy="6208027"/>
          </a:xfrm>
          <a:prstGeom prst="rect">
            <a:avLst/>
          </a:prstGeom>
        </p:spPr>
      </p:pic>
    </p:spTree>
    <p:extLst>
      <p:ext uri="{BB962C8B-B14F-4D97-AF65-F5344CB8AC3E}">
        <p14:creationId xmlns:p14="http://schemas.microsoft.com/office/powerpoint/2010/main" val="478986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8739" y="5871156"/>
            <a:ext cx="2016899" cy="369332"/>
          </a:xfrm>
          <a:prstGeom prst="rect">
            <a:avLst/>
          </a:prstGeom>
        </p:spPr>
        <p:txBody>
          <a:bodyPr wrap="none">
            <a:spAutoFit/>
          </a:bodyPr>
          <a:lstStyle/>
          <a:p>
            <a:r>
              <a:rPr lang="en-US" dirty="0" err="1" smtClean="0"/>
              <a:t>Ghulam</a:t>
            </a:r>
            <a:r>
              <a:rPr lang="en-US" dirty="0" smtClean="0"/>
              <a:t> Mustapha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844" y="245616"/>
            <a:ext cx="5475316" cy="5994872"/>
          </a:xfrm>
          <a:prstGeom prst="rect">
            <a:avLst/>
          </a:prstGeom>
        </p:spPr>
      </p:pic>
    </p:spTree>
    <p:extLst>
      <p:ext uri="{BB962C8B-B14F-4D97-AF65-F5344CB8AC3E}">
        <p14:creationId xmlns:p14="http://schemas.microsoft.com/office/powerpoint/2010/main" val="3251545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4376" y="5871156"/>
            <a:ext cx="1535998" cy="369332"/>
          </a:xfrm>
          <a:prstGeom prst="rect">
            <a:avLst/>
          </a:prstGeom>
        </p:spPr>
        <p:txBody>
          <a:bodyPr wrap="none">
            <a:spAutoFit/>
          </a:bodyPr>
          <a:lstStyle/>
          <a:p>
            <a:r>
              <a:rPr lang="en-US" dirty="0" err="1"/>
              <a:t>Zulfiqar</a:t>
            </a:r>
            <a:r>
              <a:rPr lang="en-US" dirty="0"/>
              <a:t> </a:t>
            </a:r>
            <a:r>
              <a:rPr lang="en-US" dirty="0" err="1"/>
              <a:t>Zulfi</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316" y="150223"/>
            <a:ext cx="6666808" cy="5408415"/>
          </a:xfrm>
          <a:prstGeom prst="rect">
            <a:avLst/>
          </a:prstGeom>
        </p:spPr>
      </p:pic>
    </p:spTree>
    <p:extLst>
      <p:ext uri="{BB962C8B-B14F-4D97-AF65-F5344CB8AC3E}">
        <p14:creationId xmlns:p14="http://schemas.microsoft.com/office/powerpoint/2010/main" val="4289560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Landscape painting</a:t>
            </a:r>
          </a:p>
        </p:txBody>
      </p:sp>
      <p:sp>
        <p:nvSpPr>
          <p:cNvPr id="5" name="Subtitle 2"/>
          <p:cNvSpPr txBox="1">
            <a:spLocks/>
          </p:cNvSpPr>
          <p:nvPr/>
        </p:nvSpPr>
        <p:spPr>
          <a:xfrm>
            <a:off x="1069848" y="2217107"/>
            <a:ext cx="10058400" cy="4158641"/>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b="1" dirty="0">
                <a:latin typeface="+mj-lt"/>
              </a:rPr>
              <a:t>Landscape painting</a:t>
            </a:r>
            <a:r>
              <a:rPr lang="en-US" dirty="0">
                <a:latin typeface="+mj-lt"/>
              </a:rPr>
              <a:t>, also known as </a:t>
            </a:r>
            <a:r>
              <a:rPr lang="en-US" b="1" dirty="0">
                <a:latin typeface="+mj-lt"/>
              </a:rPr>
              <a:t>landscape art</a:t>
            </a:r>
            <a:r>
              <a:rPr lang="en-US" dirty="0">
                <a:latin typeface="+mj-lt"/>
              </a:rPr>
              <a:t>, is the depiction of natural scenery such as </a:t>
            </a:r>
            <a:r>
              <a:rPr lang="en-US" dirty="0">
                <a:latin typeface="+mj-lt"/>
                <a:hlinkClick r:id="rId2" tooltip="Mountains"/>
              </a:rPr>
              <a:t>mountains</a:t>
            </a:r>
            <a:r>
              <a:rPr lang="en-US" dirty="0">
                <a:latin typeface="+mj-lt"/>
              </a:rPr>
              <a:t>, </a:t>
            </a:r>
            <a:r>
              <a:rPr lang="en-US" dirty="0">
                <a:latin typeface="+mj-lt"/>
                <a:hlinkClick r:id="rId3" tooltip="Valleys"/>
              </a:rPr>
              <a:t>valleys</a:t>
            </a:r>
            <a:r>
              <a:rPr lang="en-US" dirty="0">
                <a:latin typeface="+mj-lt"/>
              </a:rPr>
              <a:t>, </a:t>
            </a:r>
            <a:r>
              <a:rPr lang="en-US" dirty="0">
                <a:latin typeface="+mj-lt"/>
                <a:hlinkClick r:id="rId4" tooltip="Trees"/>
              </a:rPr>
              <a:t>trees</a:t>
            </a:r>
            <a:r>
              <a:rPr lang="en-US" dirty="0">
                <a:latin typeface="+mj-lt"/>
              </a:rPr>
              <a:t>, </a:t>
            </a:r>
            <a:r>
              <a:rPr lang="en-US" dirty="0">
                <a:latin typeface="+mj-lt"/>
                <a:hlinkClick r:id="rId5" tooltip="River"/>
              </a:rPr>
              <a:t>rivers</a:t>
            </a:r>
            <a:r>
              <a:rPr lang="en-US" dirty="0">
                <a:latin typeface="+mj-lt"/>
              </a:rPr>
              <a:t>, and </a:t>
            </a:r>
            <a:r>
              <a:rPr lang="en-US" dirty="0">
                <a:latin typeface="+mj-lt"/>
                <a:hlinkClick r:id="rId6" tooltip="Forests"/>
              </a:rPr>
              <a:t>forests</a:t>
            </a:r>
            <a:r>
              <a:rPr lang="en-US" dirty="0">
                <a:latin typeface="+mj-lt"/>
              </a:rPr>
              <a:t>, especially where the main subject is a wide view—with its elements arranged into a coherent composition. In other works, landscape backgrounds for figures can still form an important part of the work. Sky is almost always included in the view, and </a:t>
            </a:r>
            <a:r>
              <a:rPr lang="en-US" dirty="0">
                <a:latin typeface="+mj-lt"/>
                <a:hlinkClick r:id="rId7" tooltip="Weather"/>
              </a:rPr>
              <a:t>weather</a:t>
            </a:r>
            <a:r>
              <a:rPr lang="en-US" dirty="0">
                <a:latin typeface="+mj-lt"/>
              </a:rPr>
              <a:t> is often an element of the composition. Detailed landscapes as a distinct subject are not found in all artistic traditions, and develop when there is already a sophisticated tradition of representing other subjects.</a:t>
            </a:r>
          </a:p>
          <a:p>
            <a:pPr marL="0" indent="0">
              <a:buNone/>
            </a:pPr>
            <a:r>
              <a:rPr lang="en-US" dirty="0">
                <a:latin typeface="+mj-lt"/>
              </a:rPr>
              <a:t>Two main traditions spring from </a:t>
            </a:r>
            <a:r>
              <a:rPr lang="en-US" dirty="0">
                <a:latin typeface="+mj-lt"/>
                <a:hlinkClick r:id="rId8" tooltip="Western painting"/>
              </a:rPr>
              <a:t>Western painting</a:t>
            </a:r>
            <a:r>
              <a:rPr lang="en-US" dirty="0">
                <a:latin typeface="+mj-lt"/>
              </a:rPr>
              <a:t> and </a:t>
            </a:r>
            <a:r>
              <a:rPr lang="en-US" dirty="0">
                <a:latin typeface="+mj-lt"/>
                <a:hlinkClick r:id="rId9" tooltip="Chinese art"/>
              </a:rPr>
              <a:t>Chinese art</a:t>
            </a:r>
            <a:r>
              <a:rPr lang="en-US" dirty="0">
                <a:latin typeface="+mj-lt"/>
              </a:rPr>
              <a:t>, going back well over a thousand years in both cases. The recognition of a spiritual element in landscape art is present from its beginnings in East Asian art, drawing on </a:t>
            </a:r>
            <a:r>
              <a:rPr lang="en-US" dirty="0">
                <a:latin typeface="+mj-lt"/>
                <a:hlinkClick r:id="rId10" tooltip="Daoism"/>
              </a:rPr>
              <a:t>Daoism</a:t>
            </a:r>
            <a:r>
              <a:rPr lang="en-US" dirty="0">
                <a:latin typeface="+mj-lt"/>
              </a:rPr>
              <a:t> and other philosophical traditions, but in the West only becomes explicit with </a:t>
            </a:r>
            <a:r>
              <a:rPr lang="en-US" dirty="0">
                <a:latin typeface="+mj-lt"/>
                <a:hlinkClick r:id="rId11" tooltip="Romanticism"/>
              </a:rPr>
              <a:t>Romanticism</a:t>
            </a:r>
            <a:r>
              <a:rPr lang="en-US" dirty="0">
                <a:latin typeface="+mj-lt"/>
              </a:rPr>
              <a:t>.</a:t>
            </a:r>
          </a:p>
        </p:txBody>
      </p:sp>
    </p:spTree>
    <p:extLst>
      <p:ext uri="{BB962C8B-B14F-4D97-AF65-F5344CB8AC3E}">
        <p14:creationId xmlns:p14="http://schemas.microsoft.com/office/powerpoint/2010/main" val="160391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4376" y="5871156"/>
            <a:ext cx="1535998" cy="369332"/>
          </a:xfrm>
          <a:prstGeom prst="rect">
            <a:avLst/>
          </a:prstGeom>
        </p:spPr>
        <p:txBody>
          <a:bodyPr wrap="none">
            <a:spAutoFit/>
          </a:bodyPr>
          <a:lstStyle/>
          <a:p>
            <a:r>
              <a:rPr lang="en-US" dirty="0" err="1"/>
              <a:t>Zulfiqar</a:t>
            </a:r>
            <a:r>
              <a:rPr lang="en-US" dirty="0"/>
              <a:t> </a:t>
            </a:r>
            <a:r>
              <a:rPr lang="en-US" dirty="0" err="1"/>
              <a:t>Zulfi</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376" y="220079"/>
            <a:ext cx="7682624" cy="5177421"/>
          </a:xfrm>
          <a:prstGeom prst="rect">
            <a:avLst/>
          </a:prstGeom>
        </p:spPr>
      </p:pic>
    </p:spTree>
    <p:extLst>
      <p:ext uri="{BB962C8B-B14F-4D97-AF65-F5344CB8AC3E}">
        <p14:creationId xmlns:p14="http://schemas.microsoft.com/office/powerpoint/2010/main" val="1928632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4376" y="5871156"/>
            <a:ext cx="1535998" cy="369332"/>
          </a:xfrm>
          <a:prstGeom prst="rect">
            <a:avLst/>
          </a:prstGeom>
        </p:spPr>
        <p:txBody>
          <a:bodyPr wrap="none">
            <a:spAutoFit/>
          </a:bodyPr>
          <a:lstStyle/>
          <a:p>
            <a:r>
              <a:rPr lang="en-US" dirty="0" err="1"/>
              <a:t>Zulfiqar</a:t>
            </a:r>
            <a:r>
              <a:rPr lang="en-US" dirty="0"/>
              <a:t> </a:t>
            </a:r>
            <a:r>
              <a:rPr lang="en-US" dirty="0" err="1"/>
              <a:t>Zulfi</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065" y="149630"/>
            <a:ext cx="4527533" cy="6400800"/>
          </a:xfrm>
          <a:prstGeom prst="rect">
            <a:avLst/>
          </a:prstGeom>
        </p:spPr>
      </p:pic>
    </p:spTree>
    <p:extLst>
      <p:ext uri="{BB962C8B-B14F-4D97-AF65-F5344CB8AC3E}">
        <p14:creationId xmlns:p14="http://schemas.microsoft.com/office/powerpoint/2010/main" val="1118595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4376" y="5871156"/>
            <a:ext cx="2028119" cy="369332"/>
          </a:xfrm>
          <a:prstGeom prst="rect">
            <a:avLst/>
          </a:prstGeom>
        </p:spPr>
        <p:txBody>
          <a:bodyPr wrap="none">
            <a:spAutoFit/>
          </a:bodyPr>
          <a:lstStyle/>
          <a:p>
            <a:r>
              <a:rPr lang="en-US" dirty="0" smtClean="0"/>
              <a:t>Muhammad </a:t>
            </a:r>
            <a:r>
              <a:rPr lang="en-US" dirty="0" err="1" smtClean="0"/>
              <a:t>Javed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435" y="255616"/>
            <a:ext cx="7229302" cy="5421977"/>
          </a:xfrm>
          <a:prstGeom prst="rect">
            <a:avLst/>
          </a:prstGeom>
        </p:spPr>
      </p:pic>
    </p:spTree>
    <p:extLst>
      <p:ext uri="{BB962C8B-B14F-4D97-AF65-F5344CB8AC3E}">
        <p14:creationId xmlns:p14="http://schemas.microsoft.com/office/powerpoint/2010/main" val="772796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328989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5268322" cy="1056069"/>
          </a:xfrm>
        </p:spPr>
        <p:txBody>
          <a:bodyPr/>
          <a:lstStyle/>
          <a:p>
            <a:r>
              <a:rPr lang="en-US" dirty="0" smtClean="0"/>
              <a:t>Subject matter</a:t>
            </a:r>
            <a:endParaRPr lang="en-US" dirty="0"/>
          </a:p>
        </p:txBody>
      </p:sp>
      <p:sp>
        <p:nvSpPr>
          <p:cNvPr id="3" name="Subtitle 2"/>
          <p:cNvSpPr txBox="1">
            <a:spLocks/>
          </p:cNvSpPr>
          <p:nvPr/>
        </p:nvSpPr>
        <p:spPr>
          <a:xfrm>
            <a:off x="1069848" y="1540701"/>
            <a:ext cx="10146083" cy="4432084"/>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dirty="0">
                <a:latin typeface="+mj-lt"/>
              </a:rPr>
              <a:t>Landscape views in art may be entirely imaginary, or copied from reality with varying degrees of accuracy. If the primary purpose of a picture is to depict an actual, specific place, especially including buildings prominently, it is called a </a:t>
            </a:r>
            <a:r>
              <a:rPr lang="en-US" i="1" dirty="0">
                <a:latin typeface="+mj-lt"/>
              </a:rPr>
              <a:t>topographical view</a:t>
            </a:r>
            <a:r>
              <a:rPr lang="en-US" dirty="0">
                <a:latin typeface="+mj-lt"/>
              </a:rPr>
              <a:t>. </a:t>
            </a:r>
          </a:p>
          <a:p>
            <a:pPr marL="0" indent="0">
              <a:buNone/>
            </a:pPr>
            <a:r>
              <a:rPr lang="en-US" dirty="0">
                <a:latin typeface="+mj-lt"/>
              </a:rPr>
              <a:t>The earliest forms of art around the world depict little that could really be called landscape, although ground-lines and sometimes indications of mountains, trees or other natural features are included. The earliest "pure landscapes" with no human figures are </a:t>
            </a:r>
            <a:r>
              <a:rPr lang="en-US" dirty="0">
                <a:latin typeface="+mj-lt"/>
                <a:hlinkClick r:id="rId2" tooltip="Fresco"/>
              </a:rPr>
              <a:t>frescos</a:t>
            </a:r>
            <a:r>
              <a:rPr lang="en-US" dirty="0">
                <a:latin typeface="+mj-lt"/>
              </a:rPr>
              <a:t> from </a:t>
            </a:r>
            <a:r>
              <a:rPr lang="en-US" dirty="0">
                <a:latin typeface="+mj-lt"/>
                <a:hlinkClick r:id="rId3" tooltip="Minoan civilization"/>
              </a:rPr>
              <a:t>Minoan Greece</a:t>
            </a:r>
            <a:r>
              <a:rPr lang="en-US" dirty="0">
                <a:latin typeface="+mj-lt"/>
              </a:rPr>
              <a:t> of around 1500 BCE. </a:t>
            </a:r>
          </a:p>
          <a:p>
            <a:pPr marL="0" indent="0">
              <a:buNone/>
            </a:pPr>
            <a:r>
              <a:rPr lang="en-US" dirty="0">
                <a:latin typeface="+mj-lt"/>
              </a:rPr>
              <a:t>Hunting scenes, especially those set in the enclosed vista of the reed beds of the </a:t>
            </a:r>
            <a:r>
              <a:rPr lang="en-US" dirty="0">
                <a:latin typeface="+mj-lt"/>
                <a:hlinkClick r:id="rId4" tooltip="Nile Delta"/>
              </a:rPr>
              <a:t>Nile Delta</a:t>
            </a:r>
            <a:r>
              <a:rPr lang="en-US" dirty="0">
                <a:latin typeface="+mj-lt"/>
              </a:rPr>
              <a:t> from Ancient Egypt, can give a strong sense of place, but the emphasis is on individual plant forms and human and animal figures rather than the overall landscape setting. The </a:t>
            </a:r>
            <a:r>
              <a:rPr lang="en-US" dirty="0">
                <a:latin typeface="+mj-lt"/>
                <a:hlinkClick r:id="rId2" tooltip="Fresco"/>
              </a:rPr>
              <a:t>frescos</a:t>
            </a:r>
            <a:r>
              <a:rPr lang="en-US" dirty="0">
                <a:latin typeface="+mj-lt"/>
              </a:rPr>
              <a:t> from the </a:t>
            </a:r>
            <a:r>
              <a:rPr lang="en-US" dirty="0">
                <a:latin typeface="+mj-lt"/>
                <a:hlinkClick r:id="rId5" tooltip="Tomb of Nebamun"/>
              </a:rPr>
              <a:t>Tomb of </a:t>
            </a:r>
            <a:r>
              <a:rPr lang="en-US" dirty="0" err="1">
                <a:latin typeface="+mj-lt"/>
                <a:hlinkClick r:id="rId5" tooltip="Tomb of Nebamun"/>
              </a:rPr>
              <a:t>Nebamun</a:t>
            </a:r>
            <a:r>
              <a:rPr lang="en-US" dirty="0">
                <a:latin typeface="+mj-lt"/>
              </a:rPr>
              <a:t>, now in the </a:t>
            </a:r>
            <a:r>
              <a:rPr lang="en-US" dirty="0">
                <a:latin typeface="+mj-lt"/>
                <a:hlinkClick r:id="rId6" tooltip="British Museum"/>
              </a:rPr>
              <a:t>British Museum</a:t>
            </a:r>
            <a:r>
              <a:rPr lang="en-US" dirty="0">
                <a:latin typeface="+mj-lt"/>
              </a:rPr>
              <a:t> (c. 1350 BC), are a famous example.</a:t>
            </a:r>
          </a:p>
        </p:txBody>
      </p:sp>
    </p:spTree>
    <p:extLst>
      <p:ext uri="{BB962C8B-B14F-4D97-AF65-F5344CB8AC3E}">
        <p14:creationId xmlns:p14="http://schemas.microsoft.com/office/powerpoint/2010/main" val="198947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4178557" cy="955861"/>
          </a:xfrm>
        </p:spPr>
        <p:txBody>
          <a:bodyPr/>
          <a:lstStyle/>
          <a:p>
            <a:r>
              <a:rPr lang="en-US" dirty="0" smtClean="0"/>
              <a:t>Perspective</a:t>
            </a:r>
            <a:endParaRPr lang="en-US" dirty="0"/>
          </a:p>
        </p:txBody>
      </p:sp>
      <p:sp>
        <p:nvSpPr>
          <p:cNvPr id="3" name="Subtitle 2"/>
          <p:cNvSpPr txBox="1">
            <a:spLocks/>
          </p:cNvSpPr>
          <p:nvPr/>
        </p:nvSpPr>
        <p:spPr>
          <a:xfrm>
            <a:off x="1069847" y="1232561"/>
            <a:ext cx="10291259" cy="4905192"/>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dirty="0">
                <a:latin typeface="+mj-lt"/>
              </a:rPr>
              <a:t>For a coherent depiction of a whole landscape, some rough system of </a:t>
            </a:r>
            <a:r>
              <a:rPr lang="en-US" i="1" dirty="0">
                <a:latin typeface="+mj-lt"/>
              </a:rPr>
              <a:t>perspective, or scaling for distance</a:t>
            </a:r>
            <a:r>
              <a:rPr lang="en-US" dirty="0">
                <a:latin typeface="+mj-lt"/>
              </a:rPr>
              <a:t>, is needed, and this seems from literary evidence to have first been developed in </a:t>
            </a:r>
            <a:r>
              <a:rPr lang="en-US" dirty="0">
                <a:latin typeface="+mj-lt"/>
                <a:hlinkClick r:id="rId2" tooltip="Ancient Greece"/>
              </a:rPr>
              <a:t>Ancient Greece</a:t>
            </a:r>
            <a:r>
              <a:rPr lang="en-US" dirty="0">
                <a:latin typeface="+mj-lt"/>
              </a:rPr>
              <a:t> in the </a:t>
            </a:r>
            <a:r>
              <a:rPr lang="en-US" dirty="0">
                <a:latin typeface="+mj-lt"/>
                <a:hlinkClick r:id="rId3" tooltip="Hellenistic"/>
              </a:rPr>
              <a:t>Hellenistic</a:t>
            </a:r>
            <a:r>
              <a:rPr lang="en-US" dirty="0">
                <a:latin typeface="+mj-lt"/>
              </a:rPr>
              <a:t> period, although no large-scale examples survive. </a:t>
            </a:r>
          </a:p>
          <a:p>
            <a:pPr marL="0" indent="0">
              <a:buNone/>
            </a:pPr>
            <a:r>
              <a:rPr lang="en-US" dirty="0">
                <a:latin typeface="+mj-lt"/>
              </a:rPr>
              <a:t>The Chinese </a:t>
            </a:r>
            <a:r>
              <a:rPr lang="en-US" dirty="0">
                <a:latin typeface="+mj-lt"/>
                <a:hlinkClick r:id="rId4" tooltip="Ink and wash painting"/>
              </a:rPr>
              <a:t>ink painting</a:t>
            </a:r>
            <a:r>
              <a:rPr lang="en-US" dirty="0">
                <a:latin typeface="+mj-lt"/>
              </a:rPr>
              <a:t> tradition of </a:t>
            </a:r>
            <a:r>
              <a:rPr lang="en-US" dirty="0" err="1">
                <a:latin typeface="+mj-lt"/>
                <a:hlinkClick r:id="rId5" tooltip="Shan shui"/>
              </a:rPr>
              <a:t>shan</a:t>
            </a:r>
            <a:r>
              <a:rPr lang="en-US" dirty="0">
                <a:latin typeface="+mj-lt"/>
                <a:hlinkClick r:id="rId5" tooltip="Shan shui"/>
              </a:rPr>
              <a:t> </a:t>
            </a:r>
            <a:r>
              <a:rPr lang="en-US" dirty="0" err="1">
                <a:latin typeface="+mj-lt"/>
                <a:hlinkClick r:id="rId5" tooltip="Shan shui"/>
              </a:rPr>
              <a:t>shui</a:t>
            </a:r>
            <a:r>
              <a:rPr lang="en-US" dirty="0">
                <a:latin typeface="+mj-lt"/>
              </a:rPr>
              <a:t> ("mountain-water"), or "pure" landscape, in which the only sign of human life is usually a sage, or a glimpse of his hut, uses sophisticated landscape backgrounds to figure subjects, and landscape art of this period retains a classic and much-imitated status within the Chinese tradition.</a:t>
            </a:r>
          </a:p>
          <a:p>
            <a:pPr marL="0" indent="0">
              <a:buNone/>
            </a:pPr>
            <a:r>
              <a:rPr lang="en-US" dirty="0">
                <a:latin typeface="+mj-lt"/>
              </a:rPr>
              <a:t>Both the Roman and Chinese traditions typically show grand panoramas of imaginary landscapes, generally backed with a range of spectacular mountains – in China often with waterfalls and in Rome often including sea, lakes or rivers. These were frequently used, as in the example illustrated, to bridge the gap between a foreground scene with figures and a distant panoramic vista, a persistent problem for landscape artists. The Chinese style generally showed only a distant view, or used dead ground or mist to avoid that difficulty.</a:t>
            </a:r>
          </a:p>
        </p:txBody>
      </p:sp>
    </p:spTree>
    <p:extLst>
      <p:ext uri="{BB962C8B-B14F-4D97-AF65-F5344CB8AC3E}">
        <p14:creationId xmlns:p14="http://schemas.microsoft.com/office/powerpoint/2010/main" val="3776449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4353922" cy="893231"/>
          </a:xfrm>
        </p:spPr>
        <p:txBody>
          <a:bodyPr/>
          <a:lstStyle/>
          <a:p>
            <a:r>
              <a:rPr lang="en-US" dirty="0"/>
              <a:t>Renaissance</a:t>
            </a:r>
          </a:p>
        </p:txBody>
      </p:sp>
      <p:sp>
        <p:nvSpPr>
          <p:cNvPr id="3" name="Subtitle 2"/>
          <p:cNvSpPr txBox="1">
            <a:spLocks/>
          </p:cNvSpPr>
          <p:nvPr/>
        </p:nvSpPr>
        <p:spPr>
          <a:xfrm>
            <a:off x="1069848" y="1267258"/>
            <a:ext cx="10128420" cy="5283853"/>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dirty="0" smtClean="0">
                <a:latin typeface="+mj-lt"/>
              </a:rPr>
              <a:t>Landscape </a:t>
            </a:r>
            <a:r>
              <a:rPr lang="en-US" dirty="0">
                <a:latin typeface="+mj-lt"/>
              </a:rPr>
              <a:t>backgrounds for various types of painting became increasingly prominent and skillful during the 15th century. The period around the end of the 15th century saw pure landscape drawings and </a:t>
            </a:r>
            <a:r>
              <a:rPr lang="en-US" dirty="0" err="1">
                <a:latin typeface="+mj-lt"/>
              </a:rPr>
              <a:t>watercolours</a:t>
            </a:r>
            <a:r>
              <a:rPr lang="en-US" dirty="0">
                <a:latin typeface="+mj-lt"/>
              </a:rPr>
              <a:t> from </a:t>
            </a:r>
            <a:r>
              <a:rPr lang="en-US" dirty="0">
                <a:latin typeface="+mj-lt"/>
                <a:hlinkClick r:id="rId2" tooltip="Leonardo da Vinci"/>
              </a:rPr>
              <a:t>Leonardo da Vinci</a:t>
            </a:r>
            <a:r>
              <a:rPr lang="en-US" dirty="0">
                <a:latin typeface="+mj-lt"/>
              </a:rPr>
              <a:t>, </a:t>
            </a:r>
            <a:r>
              <a:rPr lang="en-US" dirty="0">
                <a:latin typeface="+mj-lt"/>
                <a:hlinkClick r:id="rId3" tooltip="Albrecht Dürer"/>
              </a:rPr>
              <a:t>Albrecht </a:t>
            </a:r>
            <a:r>
              <a:rPr lang="en-US" dirty="0" err="1">
                <a:latin typeface="+mj-lt"/>
                <a:hlinkClick r:id="rId3" tooltip="Albrecht Dürer"/>
              </a:rPr>
              <a:t>Dürer</a:t>
            </a:r>
            <a:r>
              <a:rPr lang="en-US" dirty="0">
                <a:latin typeface="+mj-lt"/>
              </a:rPr>
              <a:t>, </a:t>
            </a:r>
            <a:r>
              <a:rPr lang="en-US" dirty="0">
                <a:latin typeface="+mj-lt"/>
                <a:hlinkClick r:id="rId4" tooltip="Fra Bartolomeo"/>
              </a:rPr>
              <a:t>Fra </a:t>
            </a:r>
            <a:r>
              <a:rPr lang="en-US" dirty="0" err="1">
                <a:latin typeface="+mj-lt"/>
                <a:hlinkClick r:id="rId4" tooltip="Fra Bartolomeo"/>
              </a:rPr>
              <a:t>Bartolomeo</a:t>
            </a:r>
            <a:r>
              <a:rPr lang="en-US" dirty="0">
                <a:latin typeface="+mj-lt"/>
              </a:rPr>
              <a:t> and others. At the same time </a:t>
            </a:r>
            <a:r>
              <a:rPr lang="en-US" dirty="0">
                <a:latin typeface="+mj-lt"/>
                <a:hlinkClick r:id="rId5" tooltip="Joachim Patinir"/>
              </a:rPr>
              <a:t>Joachim </a:t>
            </a:r>
            <a:r>
              <a:rPr lang="en-US" dirty="0" err="1">
                <a:latin typeface="+mj-lt"/>
                <a:hlinkClick r:id="rId5" tooltip="Joachim Patinir"/>
              </a:rPr>
              <a:t>Patinir</a:t>
            </a:r>
            <a:r>
              <a:rPr lang="en-US" dirty="0">
                <a:latin typeface="+mj-lt"/>
              </a:rPr>
              <a:t> in the </a:t>
            </a:r>
            <a:r>
              <a:rPr lang="en-US" dirty="0">
                <a:latin typeface="+mj-lt"/>
                <a:hlinkClick r:id="rId6" tooltip="Netherlands"/>
              </a:rPr>
              <a:t>Netherlands</a:t>
            </a:r>
            <a:r>
              <a:rPr lang="en-US" dirty="0">
                <a:latin typeface="+mj-lt"/>
              </a:rPr>
              <a:t> developed the "</a:t>
            </a:r>
            <a:r>
              <a:rPr lang="en-US" dirty="0">
                <a:latin typeface="+mj-lt"/>
                <a:hlinkClick r:id="rId7" tooltip="World landscape"/>
              </a:rPr>
              <a:t>world landscape</a:t>
            </a:r>
            <a:r>
              <a:rPr lang="en-US" dirty="0">
                <a:latin typeface="+mj-lt"/>
              </a:rPr>
              <a:t>" a style of panoramic landscape with small figures and using a high aerial </a:t>
            </a:r>
            <a:r>
              <a:rPr lang="en-US" i="1" dirty="0">
                <a:latin typeface="+mj-lt"/>
              </a:rPr>
              <a:t>viewpoint</a:t>
            </a:r>
            <a:r>
              <a:rPr lang="en-US" dirty="0">
                <a:latin typeface="+mj-lt"/>
              </a:rPr>
              <a:t>, that remained influential for a century, being used and perfected by </a:t>
            </a:r>
            <a:r>
              <a:rPr lang="en-US" dirty="0">
                <a:latin typeface="+mj-lt"/>
                <a:hlinkClick r:id="rId8" tooltip="Pieter Brueghel the Elder"/>
              </a:rPr>
              <a:t>Pieter Brueghel the Elder</a:t>
            </a:r>
            <a:r>
              <a:rPr lang="en-US" dirty="0">
                <a:latin typeface="+mj-lt"/>
              </a:rPr>
              <a:t>. The Italian development of a thorough system of </a:t>
            </a:r>
            <a:r>
              <a:rPr lang="en-US" dirty="0">
                <a:latin typeface="+mj-lt"/>
                <a:hlinkClick r:id="rId9" tooltip="Graphical perspective"/>
              </a:rPr>
              <a:t>graphical perspective</a:t>
            </a:r>
            <a:r>
              <a:rPr lang="en-US" dirty="0">
                <a:latin typeface="+mj-lt"/>
              </a:rPr>
              <a:t> was now known all over Europe, which allowed large and complex views to be painted very effectively.</a:t>
            </a:r>
          </a:p>
          <a:p>
            <a:pPr marL="0" indent="0">
              <a:buNone/>
            </a:pPr>
            <a:r>
              <a:rPr lang="en-US" dirty="0">
                <a:latin typeface="+mj-lt"/>
              </a:rPr>
              <a:t>By abandoning the panoramic viewpoint of the world landscape and focusing on the humble, rural and even topographical, the Small Landscapes set the stage for </a:t>
            </a:r>
            <a:r>
              <a:rPr lang="en-US" dirty="0" err="1">
                <a:latin typeface="+mj-lt"/>
              </a:rPr>
              <a:t>Netherlandish</a:t>
            </a:r>
            <a:r>
              <a:rPr lang="en-US" dirty="0">
                <a:latin typeface="+mj-lt"/>
              </a:rPr>
              <a:t> landscape painting in the 17th century. After the publication of the Small Landscapes, landscape artists in the Low Countries either continued with the world landscape or followed the new mode presented by the Small Landscapes.</a:t>
            </a:r>
          </a:p>
        </p:txBody>
      </p:sp>
    </p:spTree>
    <p:extLst>
      <p:ext uri="{BB962C8B-B14F-4D97-AF65-F5344CB8AC3E}">
        <p14:creationId xmlns:p14="http://schemas.microsoft.com/office/powerpoint/2010/main" val="3294123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7560585" cy="705341"/>
          </a:xfrm>
        </p:spPr>
        <p:txBody>
          <a:bodyPr>
            <a:normAutofit fontScale="90000"/>
          </a:bodyPr>
          <a:lstStyle/>
          <a:p>
            <a:r>
              <a:rPr lang="en-US" dirty="0"/>
              <a:t>17th and 18th </a:t>
            </a:r>
            <a:r>
              <a:rPr lang="en-US" dirty="0" smtClean="0"/>
              <a:t>centuries</a:t>
            </a:r>
            <a:endParaRPr lang="en-US" dirty="0"/>
          </a:p>
        </p:txBody>
      </p:sp>
      <p:sp>
        <p:nvSpPr>
          <p:cNvPr id="3" name="Subtitle 2"/>
          <p:cNvSpPr txBox="1">
            <a:spLocks/>
          </p:cNvSpPr>
          <p:nvPr/>
        </p:nvSpPr>
        <p:spPr>
          <a:xfrm>
            <a:off x="1069847" y="1332770"/>
            <a:ext cx="10178525" cy="4992874"/>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dirty="0">
                <a:latin typeface="+mj-lt"/>
                <a:hlinkClick r:id="rId2" tooltip="Dutch Golden Age painting"/>
              </a:rPr>
              <a:t>Dutch Golden Age painting</a:t>
            </a:r>
            <a:r>
              <a:rPr lang="en-US" dirty="0">
                <a:latin typeface="+mj-lt"/>
              </a:rPr>
              <a:t> of the 17th century saw the dramatic growth of landscape painting, in which many artists specialized, and the development of extremely subtle realist techniques for depicting light and weather. Most Dutch landscapes were relatively small, but landscapes in </a:t>
            </a:r>
            <a:r>
              <a:rPr lang="en-US" dirty="0">
                <a:latin typeface="+mj-lt"/>
                <a:hlinkClick r:id="rId3" tooltip="Flemish Baroque painting"/>
              </a:rPr>
              <a:t>Flemish Baroque painting</a:t>
            </a:r>
            <a:r>
              <a:rPr lang="en-US" dirty="0">
                <a:latin typeface="+mj-lt"/>
              </a:rPr>
              <a:t>, still usually peopled, were often very large, above all in the series of works that </a:t>
            </a:r>
            <a:r>
              <a:rPr lang="en-US" dirty="0">
                <a:latin typeface="+mj-lt"/>
                <a:hlinkClick r:id="rId4" tooltip="Peter Paul Rubens"/>
              </a:rPr>
              <a:t>Peter Paul Rubens</a:t>
            </a:r>
            <a:r>
              <a:rPr lang="en-US" dirty="0">
                <a:latin typeface="+mj-lt"/>
              </a:rPr>
              <a:t> painted for his own </a:t>
            </a:r>
          </a:p>
          <a:p>
            <a:pPr marL="0" indent="0">
              <a:buNone/>
            </a:pPr>
            <a:r>
              <a:rPr lang="en-US" dirty="0">
                <a:latin typeface="+mj-lt"/>
              </a:rPr>
              <a:t>By the beginning of the 19th century the English artists with the highest modern reputations were mostly dedicated landscape painters, showing the wide range of Romantic interpretations of the English landscape found in the works of </a:t>
            </a:r>
            <a:r>
              <a:rPr lang="en-US" dirty="0">
                <a:latin typeface="+mj-lt"/>
                <a:hlinkClick r:id="rId5" tooltip="John Constable"/>
              </a:rPr>
              <a:t>John Constable</a:t>
            </a:r>
            <a:r>
              <a:rPr lang="en-US" dirty="0">
                <a:latin typeface="+mj-lt"/>
              </a:rPr>
              <a:t>, </a:t>
            </a:r>
            <a:r>
              <a:rPr lang="en-US" dirty="0">
                <a:latin typeface="+mj-lt"/>
                <a:hlinkClick r:id="rId6" tooltip="J.M.W. Turner"/>
              </a:rPr>
              <a:t>J.M.W. Turner</a:t>
            </a:r>
            <a:r>
              <a:rPr lang="en-US" dirty="0">
                <a:latin typeface="+mj-lt"/>
              </a:rPr>
              <a:t> and </a:t>
            </a:r>
            <a:r>
              <a:rPr lang="en-US" dirty="0">
                <a:latin typeface="+mj-lt"/>
                <a:hlinkClick r:id="rId7" tooltip="Samuel Palmer"/>
              </a:rPr>
              <a:t>Samuel Palmer</a:t>
            </a:r>
            <a:r>
              <a:rPr lang="en-US" dirty="0">
                <a:latin typeface="+mj-lt"/>
              </a:rPr>
              <a:t>. </a:t>
            </a:r>
          </a:p>
        </p:txBody>
      </p:sp>
    </p:spTree>
    <p:extLst>
      <p:ext uri="{BB962C8B-B14F-4D97-AF65-F5344CB8AC3E}">
        <p14:creationId xmlns:p14="http://schemas.microsoft.com/office/powerpoint/2010/main" val="61583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1"/>
            <a:ext cx="8938448" cy="993439"/>
          </a:xfrm>
        </p:spPr>
        <p:txBody>
          <a:bodyPr>
            <a:normAutofit fontScale="90000"/>
          </a:bodyPr>
          <a:lstStyle/>
          <a:p>
            <a:r>
              <a:rPr lang="en-US" dirty="0"/>
              <a:t>19th and 20th centuries</a:t>
            </a:r>
            <a:br>
              <a:rPr lang="en-US" dirty="0"/>
            </a:br>
            <a:endParaRPr lang="en-US" dirty="0"/>
          </a:p>
        </p:txBody>
      </p:sp>
      <p:sp>
        <p:nvSpPr>
          <p:cNvPr id="3" name="Subtitle 2"/>
          <p:cNvSpPr txBox="1">
            <a:spLocks/>
          </p:cNvSpPr>
          <p:nvPr/>
        </p:nvSpPr>
        <p:spPr>
          <a:xfrm>
            <a:off x="1069847" y="1478070"/>
            <a:ext cx="10178525" cy="5210828"/>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dirty="0" smtClean="0">
                <a:latin typeface="+mj-lt"/>
              </a:rPr>
              <a:t>French </a:t>
            </a:r>
            <a:r>
              <a:rPr lang="en-US" dirty="0">
                <a:latin typeface="+mj-lt"/>
              </a:rPr>
              <a:t>painters were slower to develop landscape painting, but from about the 1830s </a:t>
            </a:r>
            <a:r>
              <a:rPr lang="en-US" dirty="0">
                <a:latin typeface="+mj-lt"/>
                <a:hlinkClick r:id="rId2" tooltip="Jean-Baptiste-Camille Corot"/>
              </a:rPr>
              <a:t>Jean-Baptiste-Camille Corot</a:t>
            </a:r>
            <a:r>
              <a:rPr lang="en-US" dirty="0">
                <a:latin typeface="+mj-lt"/>
              </a:rPr>
              <a:t> and other painters in the </a:t>
            </a:r>
            <a:r>
              <a:rPr lang="en-US" dirty="0">
                <a:latin typeface="+mj-lt"/>
                <a:hlinkClick r:id="rId3" tooltip="Barbizon School"/>
              </a:rPr>
              <a:t>Barbizon School</a:t>
            </a:r>
            <a:r>
              <a:rPr lang="en-US" dirty="0">
                <a:latin typeface="+mj-lt"/>
              </a:rPr>
              <a:t> established a French landscape tradition that would become the most influential in Europe for a century, with the </a:t>
            </a:r>
            <a:r>
              <a:rPr lang="en-US" dirty="0">
                <a:latin typeface="+mj-lt"/>
                <a:hlinkClick r:id="rId4" tooltip="Impressionist"/>
              </a:rPr>
              <a:t>Impressionists</a:t>
            </a:r>
            <a:r>
              <a:rPr lang="en-US" dirty="0">
                <a:latin typeface="+mj-lt"/>
              </a:rPr>
              <a:t> and </a:t>
            </a:r>
            <a:r>
              <a:rPr lang="en-US" dirty="0">
                <a:latin typeface="+mj-lt"/>
                <a:hlinkClick r:id="rId5" tooltip="Post-Impressionist"/>
              </a:rPr>
              <a:t>Post-Impressionists</a:t>
            </a:r>
            <a:r>
              <a:rPr lang="en-US" dirty="0">
                <a:latin typeface="+mj-lt"/>
              </a:rPr>
              <a:t> for the first time making landscape painting the main source of general stylistic innovation across all types of painting.</a:t>
            </a:r>
          </a:p>
          <a:p>
            <a:pPr marL="0" indent="0">
              <a:buNone/>
            </a:pPr>
            <a:r>
              <a:rPr lang="en-US" dirty="0">
                <a:latin typeface="+mj-lt"/>
              </a:rPr>
              <a:t>In the </a:t>
            </a:r>
            <a:r>
              <a:rPr lang="en-US" dirty="0">
                <a:latin typeface="+mj-lt"/>
                <a:hlinkClick r:id="rId6" tooltip="United States"/>
              </a:rPr>
              <a:t>United States</a:t>
            </a:r>
            <a:r>
              <a:rPr lang="en-US" dirty="0">
                <a:latin typeface="+mj-lt"/>
              </a:rPr>
              <a:t>, the </a:t>
            </a:r>
            <a:r>
              <a:rPr lang="en-US" dirty="0">
                <a:latin typeface="+mj-lt"/>
                <a:hlinkClick r:id="rId7" tooltip="Hudson River School"/>
              </a:rPr>
              <a:t>Hudson River School</a:t>
            </a:r>
            <a:r>
              <a:rPr lang="en-US" dirty="0">
                <a:latin typeface="+mj-lt"/>
              </a:rPr>
              <a:t>, prominent in the middle to late 19th century, is probably the best-known native development in landscape art. These painters created works of mammoth scale that attempted to capture the epic scope of the landscapes that inspired them. The work of </a:t>
            </a:r>
            <a:r>
              <a:rPr lang="en-US" dirty="0">
                <a:latin typeface="+mj-lt"/>
                <a:hlinkClick r:id="rId8" tooltip="Thomas Cole"/>
              </a:rPr>
              <a:t>Thomas Cole</a:t>
            </a:r>
            <a:r>
              <a:rPr lang="en-US" dirty="0">
                <a:latin typeface="+mj-lt"/>
              </a:rPr>
              <a:t>, the school's generally acknowledged founder, has much in common with the philosophical ideals of European landscape paintings — a kind of secular faith in the spiritual benefits to be gained from the contemplation of natural beauty. Although certainly less dominant in the period after World War I, many significant artists still painted landscapes in the wide variety of styles exemplified by </a:t>
            </a:r>
            <a:r>
              <a:rPr lang="en-US" dirty="0" err="1">
                <a:latin typeface="+mj-lt"/>
                <a:hlinkClick r:id="rId9" tooltip="Edvard Munch"/>
              </a:rPr>
              <a:t>Edvard</a:t>
            </a:r>
            <a:r>
              <a:rPr lang="en-US" dirty="0">
                <a:latin typeface="+mj-lt"/>
                <a:hlinkClick r:id="rId9" tooltip="Edvard Munch"/>
              </a:rPr>
              <a:t> Munch</a:t>
            </a:r>
            <a:r>
              <a:rPr lang="en-US" dirty="0">
                <a:latin typeface="+mj-lt"/>
              </a:rPr>
              <a:t>, </a:t>
            </a:r>
            <a:r>
              <a:rPr lang="en-US" dirty="0">
                <a:latin typeface="+mj-lt"/>
                <a:hlinkClick r:id="rId10" tooltip="Georgia O'Keeffe"/>
              </a:rPr>
              <a:t>Georgia O'Keeffe</a:t>
            </a:r>
            <a:r>
              <a:rPr lang="en-US" dirty="0">
                <a:latin typeface="+mj-lt"/>
              </a:rPr>
              <a:t>, </a:t>
            </a:r>
            <a:r>
              <a:rPr lang="en-US" dirty="0">
                <a:latin typeface="+mj-lt"/>
                <a:hlinkClick r:id="rId11" tooltip="Charles E. Burchfield"/>
              </a:rPr>
              <a:t>Charles E. Burchfield</a:t>
            </a:r>
            <a:r>
              <a:rPr lang="en-US" dirty="0">
                <a:latin typeface="+mj-lt"/>
              </a:rPr>
              <a:t>, </a:t>
            </a:r>
            <a:r>
              <a:rPr lang="en-US" dirty="0">
                <a:latin typeface="+mj-lt"/>
                <a:hlinkClick r:id="rId12" tooltip="Neil Welliver"/>
              </a:rPr>
              <a:t>Neil </a:t>
            </a:r>
            <a:r>
              <a:rPr lang="en-US" dirty="0" err="1">
                <a:latin typeface="+mj-lt"/>
                <a:hlinkClick r:id="rId12" tooltip="Neil Welliver"/>
              </a:rPr>
              <a:t>Welliver</a:t>
            </a:r>
            <a:r>
              <a:rPr lang="en-US" dirty="0">
                <a:latin typeface="+mj-lt"/>
              </a:rPr>
              <a:t>, </a:t>
            </a:r>
            <a:r>
              <a:rPr lang="en-US" dirty="0">
                <a:latin typeface="+mj-lt"/>
                <a:hlinkClick r:id="rId13" tooltip="Alex Katz"/>
              </a:rPr>
              <a:t>Alex Katz</a:t>
            </a:r>
            <a:r>
              <a:rPr lang="en-US" dirty="0">
                <a:latin typeface="+mj-lt"/>
              </a:rPr>
              <a:t>, </a:t>
            </a:r>
            <a:r>
              <a:rPr lang="en-US" dirty="0">
                <a:latin typeface="+mj-lt"/>
                <a:hlinkClick r:id="rId14" tooltip="Milton Avery"/>
              </a:rPr>
              <a:t>Milton Avery</a:t>
            </a:r>
            <a:r>
              <a:rPr lang="en-US" dirty="0">
                <a:latin typeface="+mj-lt"/>
              </a:rPr>
              <a:t>, </a:t>
            </a:r>
            <a:r>
              <a:rPr lang="en-US" dirty="0">
                <a:latin typeface="+mj-lt"/>
                <a:hlinkClick r:id="rId15" tooltip="Peter Doig"/>
              </a:rPr>
              <a:t>Peter </a:t>
            </a:r>
            <a:r>
              <a:rPr lang="en-US" dirty="0" err="1">
                <a:latin typeface="+mj-lt"/>
                <a:hlinkClick r:id="rId15" tooltip="Peter Doig"/>
              </a:rPr>
              <a:t>Doig</a:t>
            </a:r>
            <a:r>
              <a:rPr lang="en-US" dirty="0">
                <a:latin typeface="+mj-lt"/>
              </a:rPr>
              <a:t>, </a:t>
            </a:r>
            <a:r>
              <a:rPr lang="en-US" dirty="0">
                <a:latin typeface="+mj-lt"/>
                <a:hlinkClick r:id="rId16" tooltip="Andrew Wyeth"/>
              </a:rPr>
              <a:t>Andrew Wyeth</a:t>
            </a:r>
            <a:r>
              <a:rPr lang="en-US" dirty="0">
                <a:latin typeface="+mj-lt"/>
              </a:rPr>
              <a:t>, </a:t>
            </a:r>
            <a:r>
              <a:rPr lang="en-US" dirty="0">
                <a:latin typeface="+mj-lt"/>
                <a:hlinkClick r:id="rId17" tooltip="David Hockney"/>
              </a:rPr>
              <a:t>David </a:t>
            </a:r>
            <a:r>
              <a:rPr lang="en-US" dirty="0" err="1">
                <a:latin typeface="+mj-lt"/>
                <a:hlinkClick r:id="rId17" tooltip="David Hockney"/>
              </a:rPr>
              <a:t>Hockney</a:t>
            </a:r>
            <a:r>
              <a:rPr lang="en-US" dirty="0">
                <a:latin typeface="+mj-lt"/>
              </a:rPr>
              <a:t> and </a:t>
            </a:r>
            <a:r>
              <a:rPr lang="en-US" dirty="0">
                <a:latin typeface="+mj-lt"/>
                <a:hlinkClick r:id="rId18" tooltip="Sidney Nolan"/>
              </a:rPr>
              <a:t>Sidney Nolan</a:t>
            </a:r>
            <a:r>
              <a:rPr lang="en-US" dirty="0">
                <a:latin typeface="+mj-lt"/>
              </a:rPr>
              <a:t>.</a:t>
            </a:r>
          </a:p>
        </p:txBody>
      </p:sp>
    </p:spTree>
    <p:extLst>
      <p:ext uri="{BB962C8B-B14F-4D97-AF65-F5344CB8AC3E}">
        <p14:creationId xmlns:p14="http://schemas.microsoft.com/office/powerpoint/2010/main" val="1086661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Cityscapes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252" y="2003201"/>
            <a:ext cx="5369490" cy="3703368"/>
          </a:xfrm>
          <a:prstGeom prst="rect">
            <a:avLst/>
          </a:prstGeom>
        </p:spPr>
      </p:pic>
      <p:sp>
        <p:nvSpPr>
          <p:cNvPr id="4" name="Rectangle 3"/>
          <p:cNvSpPr/>
          <p:nvPr/>
        </p:nvSpPr>
        <p:spPr>
          <a:xfrm>
            <a:off x="1244252" y="5904407"/>
            <a:ext cx="4172937" cy="369332"/>
          </a:xfrm>
          <a:prstGeom prst="rect">
            <a:avLst/>
          </a:prstGeom>
        </p:spPr>
        <p:txBody>
          <a:bodyPr wrap="none">
            <a:spAutoFit/>
          </a:bodyPr>
          <a:lstStyle/>
          <a:p>
            <a:r>
              <a:rPr lang="en-US" dirty="0"/>
              <a:t>The Hay </a:t>
            </a:r>
            <a:r>
              <a:rPr lang="en-US" dirty="0" err="1"/>
              <a:t>Wain</a:t>
            </a:r>
            <a:r>
              <a:rPr lang="en-US" dirty="0"/>
              <a:t> by John Constable </a:t>
            </a:r>
            <a:r>
              <a:rPr lang="en-US" dirty="0" smtClean="0"/>
              <a:t>1821</a:t>
            </a:r>
            <a:endParaRPr lang="en-US" dirty="0"/>
          </a:p>
        </p:txBody>
      </p:sp>
    </p:spTree>
    <p:extLst>
      <p:ext uri="{BB962C8B-B14F-4D97-AF65-F5344CB8AC3E}">
        <p14:creationId xmlns:p14="http://schemas.microsoft.com/office/powerpoint/2010/main" val="2236641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7650" y="6103912"/>
            <a:ext cx="5471498" cy="369332"/>
          </a:xfrm>
          <a:prstGeom prst="rect">
            <a:avLst/>
          </a:prstGeom>
        </p:spPr>
        <p:txBody>
          <a:bodyPr wrap="none">
            <a:spAutoFit/>
          </a:bodyPr>
          <a:lstStyle/>
          <a:p>
            <a:r>
              <a:rPr lang="en-US" dirty="0"/>
              <a:t>Eugène_Delacroix_-_</a:t>
            </a:r>
            <a:r>
              <a:rPr lang="en-US" dirty="0" err="1"/>
              <a:t>The_Fanatics_of_Tangier</a:t>
            </a:r>
            <a:r>
              <a:rPr lang="en-US" dirty="0"/>
              <a:t> 1838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650" y="223048"/>
            <a:ext cx="7560344" cy="5648108"/>
          </a:xfrm>
          <a:prstGeom prst="rect">
            <a:avLst/>
          </a:prstGeom>
        </p:spPr>
      </p:pic>
    </p:spTree>
    <p:extLst>
      <p:ext uri="{BB962C8B-B14F-4D97-AF65-F5344CB8AC3E}">
        <p14:creationId xmlns:p14="http://schemas.microsoft.com/office/powerpoint/2010/main" val="11817515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emplate>TM03090434[[fn=Wood Type]]</Template>
  <TotalTime>37</TotalTime>
  <Words>263</Words>
  <Application>Microsoft Office PowerPoint</Application>
  <PresentationFormat>Widescreen</PresentationFormat>
  <Paragraphs>41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Georgia</vt:lpstr>
      <vt:lpstr>Trebuchet MS</vt:lpstr>
      <vt:lpstr>Wingdings</vt:lpstr>
      <vt:lpstr>Wood Type</vt:lpstr>
      <vt:lpstr>Cityscape/Landscape</vt:lpstr>
      <vt:lpstr>Landscape painting</vt:lpstr>
      <vt:lpstr>Subject matter</vt:lpstr>
      <vt:lpstr>Perspective</vt:lpstr>
      <vt:lpstr>Renaissance</vt:lpstr>
      <vt:lpstr>17th and 18th centuries</vt:lpstr>
      <vt:lpstr>19th and 20th centuries </vt:lpstr>
      <vt:lpstr>Western Cityscapes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Cityscape in Pakistan’s Art</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Cityscape/Landscape</dc:title>
  <dc:creator>user</dc:creator>
  <cp:lastModifiedBy>Muhammad andy</cp:lastModifiedBy>
  <cp:revision>16</cp:revision>
  <dcterms:created xsi:type="dcterms:W3CDTF">2020-12-06T08:06:00Z</dcterms:created>
  <dcterms:modified xsi:type="dcterms:W3CDTF">2020-12-07T04:53:00Z</dcterms:modified>
</cp:coreProperties>
</file>