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57" r:id="rId4"/>
    <p:sldId id="258" r:id="rId5"/>
    <p:sldId id="261" r:id="rId6"/>
    <p:sldId id="266" r:id="rId7"/>
    <p:sldId id="267" r:id="rId8"/>
    <p:sldId id="259" r:id="rId9"/>
    <p:sldId id="270" r:id="rId10"/>
    <p:sldId id="273" r:id="rId11"/>
    <p:sldId id="265" r:id="rId12"/>
    <p:sldId id="274" r:id="rId13"/>
    <p:sldId id="262" r:id="rId14"/>
    <p:sldId id="263" r:id="rId15"/>
    <p:sldId id="268" r:id="rId16"/>
    <p:sldId id="264" r:id="rId17"/>
    <p:sldId id="272" r:id="rId18"/>
    <p:sldId id="278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326B5-9D71-40DF-A457-4327D5AE8B4B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2C71-B810-4D5B-80F9-A0333998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clay liner impedes</a:t>
            </a:r>
            <a:r>
              <a:rPr lang="en-US" baseline="0" dirty="0" smtClean="0"/>
              <a:t> water flow and can trap metal ions. Methane is extracted and either used as fuel or burned off. The leachate is extracted and transported to a wastewater treatment facility.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82C71-B810-4D5B-80F9-A0333998E2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7D428C-3418-466F-8C4C-35EBE647967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F4AB9B-AC12-4034-8FD9-27D57FA87E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r.search.yahoo.com/_ylt=AwrTcYAttU1TeagAFAyjzbkF;_ylu=X3oDMTBpcGszamw0BHNlYwNmcC1pbWcEc2xrA2ltZw--/RV=2/RE=1397630381/RO=11/RU=http:/www.epa.ohio.gov/dmwm/Home/MunicipalSWLandfills.aspx/RK=0/RS=G_oD.j5fQd6SNNFY3TRDYzwhRzM-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6800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Municipal Solid waste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msw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38600"/>
            <a:ext cx="6705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Aka: Garbage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021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What Amount is Recycled?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9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Recycling and Composting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Reduce in all of the following:</a:t>
            </a:r>
          </a:p>
          <a:p>
            <a:pPr lvl="1"/>
            <a:r>
              <a:rPr lang="en-US" dirty="0" smtClean="0"/>
              <a:t>volume of material ending up in landfill</a:t>
            </a:r>
          </a:p>
          <a:p>
            <a:pPr lvl="1"/>
            <a:r>
              <a:rPr lang="en-US" dirty="0" smtClean="0"/>
              <a:t>Amount of methane generated in landfills</a:t>
            </a:r>
          </a:p>
          <a:p>
            <a:pPr lvl="1"/>
            <a:r>
              <a:rPr lang="en-US" dirty="0" smtClean="0"/>
              <a:t>Amount of energy needed to transport material to a landfill</a:t>
            </a:r>
          </a:p>
          <a:p>
            <a:r>
              <a:rPr lang="en-US" dirty="0" smtClean="0"/>
              <a:t>Generation of rich organic matter (composting)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6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Trends for Last 5 Decades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00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438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392668"/>
            <a:ext cx="3923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Optimal Situation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9982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recycleguys.org/Documents/Landfill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47786925" cy="314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" y="152400"/>
            <a:ext cx="8567406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1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Leachate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167640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Garbage soup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Rain filtering through landfills leaches toxic materials.</a:t>
            </a:r>
          </a:p>
          <a:p>
            <a:r>
              <a:rPr lang="en-US" dirty="0" smtClean="0"/>
              <a:t>More contaminants are leached when solid waste is crushed into small particles and put in contact with water because of increased surface area per unit volume than larger particles.</a:t>
            </a:r>
          </a:p>
          <a:p>
            <a:r>
              <a:rPr lang="en-US" dirty="0" smtClean="0"/>
              <a:t>Contaminated leachate can seep from the bottom of landfills.</a:t>
            </a:r>
          </a:p>
          <a:p>
            <a:r>
              <a:rPr lang="en-US" dirty="0" smtClean="0"/>
              <a:t>Older, unlined landfills may have water pollution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9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Properties of a Good Landfill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3886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Located away from surface water, water table and drinking water sources.</a:t>
            </a:r>
          </a:p>
          <a:p>
            <a:r>
              <a:rPr lang="en-US" dirty="0"/>
              <a:t>N</a:t>
            </a:r>
            <a:r>
              <a:rPr lang="en-US" dirty="0" smtClean="0"/>
              <a:t>ot near people.</a:t>
            </a:r>
          </a:p>
          <a:p>
            <a:r>
              <a:rPr lang="en-US" dirty="0" smtClean="0"/>
              <a:t>Deep enough to hold a high volume of garbage.</a:t>
            </a:r>
          </a:p>
          <a:p>
            <a:r>
              <a:rPr lang="en-US" dirty="0" smtClean="0"/>
              <a:t>Monitoring wells for methane and leachate</a:t>
            </a:r>
          </a:p>
          <a:p>
            <a:r>
              <a:rPr lang="en-US" dirty="0" smtClean="0"/>
              <a:t>Piping system for leachate</a:t>
            </a:r>
          </a:p>
          <a:p>
            <a:r>
              <a:rPr lang="en-US" dirty="0" smtClean="0"/>
              <a:t>The best soil in which to engineer a landfill is high in clay with sand or gravel above it.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88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047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Available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2514600" cy="40279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Decomposition  in a landfill undergoes anaerobic decay - very slow. </a:t>
            </a:r>
            <a:endParaRPr lang="en-US" dirty="0" smtClean="0"/>
          </a:p>
          <a:p>
            <a:r>
              <a:rPr lang="en-US" dirty="0" smtClean="0"/>
              <a:t>Where does all the garbage go?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1600200"/>
            <a:ext cx="563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297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0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Comparison of Waste Generation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68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smtClean="0"/>
              <a:t>Municipal Solid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04134"/>
            <a:ext cx="3886200" cy="4572000"/>
          </a:xfrm>
        </p:spPr>
        <p:txBody>
          <a:bodyPr/>
          <a:lstStyle/>
          <a:p>
            <a:r>
              <a:rPr lang="en-US" dirty="0" smtClean="0"/>
              <a:t>Aka “trash” or “garbage”</a:t>
            </a:r>
          </a:p>
          <a:p>
            <a:r>
              <a:rPr lang="en-US" dirty="0" smtClean="0"/>
              <a:t>Consists of common household waste, as well as office and retail waste.</a:t>
            </a:r>
          </a:p>
          <a:p>
            <a:r>
              <a:rPr lang="en-US" dirty="0" smtClean="0"/>
              <a:t>Excludes industrial, hazardous and construction waste.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417763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7" y="1600200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epa.ohio.gov/portals/51/mswlandfi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47" y="1600200"/>
            <a:ext cx="5466917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0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Used Tires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Classified as hazardous waste</a:t>
            </a:r>
          </a:p>
          <a:p>
            <a:pPr lvl="1"/>
            <a:r>
              <a:rPr lang="en-US" dirty="0" smtClean="0"/>
              <a:t>Burn extremely hot and for long period of time.</a:t>
            </a:r>
          </a:p>
          <a:p>
            <a:pPr lvl="1"/>
            <a:r>
              <a:rPr lang="en-US" dirty="0" smtClean="0"/>
              <a:t>Release numerous toxins into the air when burned.</a:t>
            </a:r>
          </a:p>
          <a:p>
            <a:pPr lvl="1"/>
            <a:r>
              <a:rPr lang="en-US" dirty="0" smtClean="0"/>
              <a:t>Serve as breeding ground for mosquitoes.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600200"/>
            <a:ext cx="3886200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9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US MSW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8546" y="2133600"/>
            <a:ext cx="3484418" cy="3723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Paper is the greatest component (by weight) of MSW in the US.</a:t>
            </a:r>
          </a:p>
          <a:p>
            <a:endParaRPr lang="en-US" dirty="0"/>
          </a:p>
          <a:p>
            <a:r>
              <a:rPr lang="en-US" dirty="0" smtClean="0"/>
              <a:t>* % for plastics has increased over the last several years.*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3074" name="Picture 2" descr="http://apesnature.homestead.com/files/fg19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5486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8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US Annual MSW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3276600" cy="4572000"/>
          </a:xfrm>
        </p:spPr>
        <p:txBody>
          <a:bodyPr/>
          <a:lstStyle/>
          <a:p>
            <a:r>
              <a:rPr lang="en-US" dirty="0" smtClean="0"/>
              <a:t>Compared to other developed countries, Americans produce about twice as much garbage on a per capita basis.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600200"/>
            <a:ext cx="480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24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cyclingportal.eu/topartikel/28970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14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Plastics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41967"/>
            <a:ext cx="3657600" cy="51160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From 1980 to 2005, there has been approximately a 300% increase in the use of plastics.</a:t>
            </a:r>
          </a:p>
          <a:p>
            <a:r>
              <a:rPr lang="en-US" dirty="0" smtClean="0"/>
              <a:t>The environmental costs associated with the trend in the amount of plastic recovery compared to the amount of plastic generated include</a:t>
            </a:r>
          </a:p>
          <a:p>
            <a:pPr lvl="1"/>
            <a:r>
              <a:rPr lang="en-US" dirty="0" smtClean="0"/>
              <a:t>Large amounts of non-biodegradable waste</a:t>
            </a:r>
          </a:p>
          <a:p>
            <a:pPr lvl="1"/>
            <a:r>
              <a:rPr lang="en-US" dirty="0" smtClean="0"/>
              <a:t>Toxic compounds associated with petrochemicals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410199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Why More Plastic?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3886200" cy="4572000"/>
          </a:xfrm>
        </p:spPr>
        <p:txBody>
          <a:bodyPr/>
          <a:lstStyle/>
          <a:p>
            <a:r>
              <a:rPr lang="en-US" dirty="0" smtClean="0"/>
              <a:t>Desirable properties of plastic include</a:t>
            </a:r>
          </a:p>
          <a:p>
            <a:pPr lvl="1"/>
            <a:r>
              <a:rPr lang="en-US" dirty="0" smtClean="0"/>
              <a:t>Reusable</a:t>
            </a:r>
          </a:p>
          <a:p>
            <a:pPr lvl="1"/>
            <a:r>
              <a:rPr lang="en-US" dirty="0" smtClean="0"/>
              <a:t>Durable</a:t>
            </a:r>
          </a:p>
          <a:p>
            <a:pPr lvl="1"/>
            <a:r>
              <a:rPr lang="en-US" dirty="0" smtClean="0"/>
              <a:t>Light weight</a:t>
            </a:r>
          </a:p>
          <a:p>
            <a:pPr lvl="1"/>
            <a:r>
              <a:rPr lang="en-US" dirty="0" smtClean="0"/>
              <a:t>Unbreakable</a:t>
            </a:r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19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51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Waste Management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85999"/>
            <a:ext cx="2895600" cy="3875567"/>
          </a:xfrm>
        </p:spPr>
        <p:txBody>
          <a:bodyPr/>
          <a:lstStyle/>
          <a:p>
            <a:r>
              <a:rPr lang="en-US" dirty="0" smtClean="0"/>
              <a:t>The primary method of waste disposal in the US is landfilling.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79246"/>
            <a:ext cx="4845050" cy="459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2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066800"/>
            <a:ext cx="670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13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655</TotalTime>
  <Words>441</Words>
  <Application>Microsoft Office PowerPoint</Application>
  <PresentationFormat>On-screen Show (4:3)</PresentationFormat>
  <Paragraphs>58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Municipal Solid waste (msw)</vt:lpstr>
      <vt:lpstr>Municipal Solid Waste</vt:lpstr>
      <vt:lpstr>US MSW Composition</vt:lpstr>
      <vt:lpstr>US Annual MSW Generation</vt:lpstr>
      <vt:lpstr>PowerPoint Presentation</vt:lpstr>
      <vt:lpstr>Plastics</vt:lpstr>
      <vt:lpstr>Why More Plastic?</vt:lpstr>
      <vt:lpstr>Waste Management Practices</vt:lpstr>
      <vt:lpstr>PowerPoint Presentation</vt:lpstr>
      <vt:lpstr>What Amount is Recycled?</vt:lpstr>
      <vt:lpstr>Recycling and Composting</vt:lpstr>
      <vt:lpstr>Trends for Last 5 Decades</vt:lpstr>
      <vt:lpstr>PowerPoint Presentation</vt:lpstr>
      <vt:lpstr>PowerPoint Presentation</vt:lpstr>
      <vt:lpstr>Leachate</vt:lpstr>
      <vt:lpstr>Properties of a Good Landfill</vt:lpstr>
      <vt:lpstr>Available Space</vt:lpstr>
      <vt:lpstr>PowerPoint Presentation</vt:lpstr>
      <vt:lpstr>Comparison of Waste Generation</vt:lpstr>
      <vt:lpstr>Used Tires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Solid waste (msw)</dc:title>
  <dc:creator>Martin, Teresa - WJHS Teacher</dc:creator>
  <cp:lastModifiedBy>Martin, Teresa - WJHS Teacher</cp:lastModifiedBy>
  <cp:revision>29</cp:revision>
  <dcterms:created xsi:type="dcterms:W3CDTF">2014-04-15T16:18:32Z</dcterms:created>
  <dcterms:modified xsi:type="dcterms:W3CDTF">2014-04-18T20:25:58Z</dcterms:modified>
</cp:coreProperties>
</file>