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53A6-4F1F-474C-9606-85D96E2DF13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EE92-31EE-42AB-B85A-3F664EE75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71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53A6-4F1F-474C-9606-85D96E2DF13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EE92-31EE-42AB-B85A-3F664EE75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53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53A6-4F1F-474C-9606-85D96E2DF13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EE92-31EE-42AB-B85A-3F664EE75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4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53A6-4F1F-474C-9606-85D96E2DF13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EE92-31EE-42AB-B85A-3F664EE75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8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53A6-4F1F-474C-9606-85D96E2DF13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EE92-31EE-42AB-B85A-3F664EE75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28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53A6-4F1F-474C-9606-85D96E2DF13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EE92-31EE-42AB-B85A-3F664EE75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4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53A6-4F1F-474C-9606-85D96E2DF13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EE92-31EE-42AB-B85A-3F664EE75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94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53A6-4F1F-474C-9606-85D96E2DF13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EE92-31EE-42AB-B85A-3F664EE75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33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53A6-4F1F-474C-9606-85D96E2DF13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EE92-31EE-42AB-B85A-3F664EE75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24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53A6-4F1F-474C-9606-85D96E2DF13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EE92-31EE-42AB-B85A-3F664EE75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00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53A6-4F1F-474C-9606-85D96E2DF13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EE92-31EE-42AB-B85A-3F664EE75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3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153A6-4F1F-474C-9606-85D96E2DF13A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7EE92-31EE-42AB-B85A-3F664EE75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45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96932D2A-F9E1-48E6-8FE2-55F7DB9B2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533400"/>
            <a:ext cx="77724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b="1">
                <a:solidFill>
                  <a:srgbClr val="C00000"/>
                </a:solidFill>
              </a:rPr>
              <a:t>History of Agricultural Extension</a:t>
            </a:r>
          </a:p>
        </p:txBody>
      </p:sp>
      <p:sp>
        <p:nvSpPr>
          <p:cNvPr id="4099" name="TextBox 1">
            <a:extLst>
              <a:ext uri="{FF2B5EF4-FFF2-40B4-BE49-F238E27FC236}">
                <a16:creationId xmlns:a16="http://schemas.microsoft.com/office/drawing/2014/main" id="{D73F22D7-F11F-4324-824D-50FC69452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6002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Significant </a:t>
            </a:r>
            <a:r>
              <a:rPr lang="en-GB" altLang="en-US" sz="2400">
                <a:solidFill>
                  <a:srgbClr val="0000B8"/>
                </a:solidFill>
              </a:rPr>
              <a:t>social innovation </a:t>
            </a:r>
            <a:r>
              <a:rPr lang="en-GB" altLang="en-US" sz="2400"/>
              <a:t>- created and recreated, adapted and developed over the centuries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GB" altLang="en-US" sz="2400">
                <a:solidFill>
                  <a:srgbClr val="0000B8"/>
                </a:solidFill>
              </a:rPr>
              <a:t>Evolution</a:t>
            </a:r>
            <a:r>
              <a:rPr lang="en-GB" altLang="en-US" sz="2400"/>
              <a:t> extends over nearly </a:t>
            </a:r>
            <a:r>
              <a:rPr lang="en-GB" altLang="en-US" sz="2400">
                <a:solidFill>
                  <a:srgbClr val="0000B8"/>
                </a:solidFill>
              </a:rPr>
              <a:t>four thousand years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>
                <a:solidFill>
                  <a:srgbClr val="0000B8"/>
                </a:solidFill>
              </a:rPr>
              <a:t>Dissemination of relevant information </a:t>
            </a:r>
            <a:r>
              <a:rPr lang="en-GB" altLang="en-US" sz="2400"/>
              <a:t>and </a:t>
            </a:r>
            <a:r>
              <a:rPr lang="en-GB" altLang="en-US" sz="2400">
                <a:solidFill>
                  <a:srgbClr val="0000B8"/>
                </a:solidFill>
              </a:rPr>
              <a:t>advice to farmers </a:t>
            </a:r>
            <a:r>
              <a:rPr lang="en-GB" altLang="en-US" sz="2400"/>
              <a:t>- prior to the emergence of modem forms of agricultural extension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Diverse range of </a:t>
            </a:r>
            <a:r>
              <a:rPr lang="en-GB" altLang="en-US" sz="2400">
                <a:solidFill>
                  <a:srgbClr val="0000B8"/>
                </a:solidFill>
              </a:rPr>
              <a:t>socially sanctioned and legitimate activities</a:t>
            </a:r>
            <a:r>
              <a:rPr lang="en-GB" altLang="en-US" sz="2400"/>
              <a:t> which seek to </a:t>
            </a:r>
            <a:r>
              <a:rPr lang="en-GB" altLang="en-US" sz="2400">
                <a:solidFill>
                  <a:srgbClr val="0000B8"/>
                </a:solidFill>
              </a:rPr>
              <a:t>enlarge and improve </a:t>
            </a:r>
            <a:r>
              <a:rPr lang="en-GB" altLang="en-US" sz="2400"/>
              <a:t>the abilities of farm people to </a:t>
            </a:r>
            <a:r>
              <a:rPr lang="en-GB" altLang="en-US" sz="2400">
                <a:solidFill>
                  <a:srgbClr val="0000B8"/>
                </a:solidFill>
              </a:rPr>
              <a:t>adopt more appropriate and often new practices </a:t>
            </a:r>
            <a:r>
              <a:rPr lang="en-GB" altLang="en-US" sz="2400"/>
              <a:t>and to </a:t>
            </a:r>
            <a:r>
              <a:rPr lang="en-GB" altLang="en-US" sz="2400">
                <a:solidFill>
                  <a:srgbClr val="0000B8"/>
                </a:solidFill>
              </a:rPr>
              <a:t>adjust to changing conditions and societal needs</a:t>
            </a:r>
          </a:p>
        </p:txBody>
      </p:sp>
    </p:spTree>
    <p:extLst>
      <p:ext uri="{BB962C8B-B14F-4D97-AF65-F5344CB8AC3E}">
        <p14:creationId xmlns:p14="http://schemas.microsoft.com/office/powerpoint/2010/main" val="1406810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263F53C4-5209-4763-8225-44BB0EA6F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8601"/>
            <a:ext cx="9144000" cy="868363"/>
          </a:xfrm>
        </p:spPr>
        <p:txBody>
          <a:bodyPr/>
          <a:lstStyle/>
          <a:p>
            <a:pPr eaLnBrk="1" hangingPunct="1"/>
            <a:r>
              <a:rPr lang="en-GB" altLang="en-US" sz="3200" b="1" dirty="0">
                <a:solidFill>
                  <a:srgbClr val="C00000"/>
                </a:solidFill>
              </a:rPr>
              <a:t>Early efforts in Extension - University Extension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40014800-AF7E-43AC-B8E0-9000883FF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6900" y="1295400"/>
            <a:ext cx="8458200" cy="51054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Extension - derives from an educational development in England during the second half of the nineteenth century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Oxford and Cambridge (around 1850) - </a:t>
            </a:r>
            <a:r>
              <a:rPr lang="en-US" altLang="en-US" sz="2400"/>
              <a:t>educational needs of the rapidly growing populations in the industrial, urban area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1867 - first practical attempt was made in what was designated "</a:t>
            </a:r>
            <a:r>
              <a:rPr lang="en-GB" altLang="en-US" sz="2400">
                <a:solidFill>
                  <a:srgbClr val="0000B8"/>
                </a:solidFill>
              </a:rPr>
              <a:t>university extension</a:t>
            </a:r>
            <a:r>
              <a:rPr lang="en-GB" altLang="en-US" sz="2400"/>
              <a:t>,“ (1873)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400">
                <a:solidFill>
                  <a:srgbClr val="0000B8"/>
                </a:solidFill>
              </a:rPr>
              <a:t>James Stuart </a:t>
            </a:r>
            <a:r>
              <a:rPr lang="en-US" altLang="en-US" sz="2400"/>
              <a:t>of Trinity College, Cambridge University </a:t>
            </a:r>
            <a:endParaRPr lang="en-GB" altLang="en-US" sz="240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1890s agricultural subjects were being covered by peripatetic lecturers in rural areas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In USA, out-of-college lectures were becoming established by the 1890s </a:t>
            </a:r>
            <a:endParaRPr lang="en-US" altLang="en-US" sz="240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altLang="en-US" sz="240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altLang="en-US" sz="240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altLang="en-US" sz="240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altLang="en-US" sz="240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270626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>
            <a:extLst>
              <a:ext uri="{FF2B5EF4-FFF2-40B4-BE49-F238E27FC236}">
                <a16:creationId xmlns:a16="http://schemas.microsoft.com/office/drawing/2014/main" id="{A7F6A09A-27F0-4F49-A969-30BE2BD93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90600"/>
            <a:ext cx="8229600" cy="51816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400"/>
              <a:t>Overt use of the notion of "extending" relevant and useful information to the adult population at large </a:t>
            </a:r>
            <a:r>
              <a:rPr lang="en-GB" altLang="en-US" sz="2400"/>
              <a:t>predates the university extension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Society for the </a:t>
            </a:r>
            <a:r>
              <a:rPr lang="en-GB" altLang="en-US" sz="2400">
                <a:solidFill>
                  <a:srgbClr val="0000B8"/>
                </a:solidFill>
              </a:rPr>
              <a:t>Diffusion of Useful Knowledge </a:t>
            </a:r>
            <a:r>
              <a:rPr lang="en-GB" altLang="en-US" sz="2400"/>
              <a:t>(Lord Henry Brougham) in 1826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400"/>
              <a:t>Imparting useful information to all classes of the community, unable to avail themselves of experienced teachers, or may prefer learning by themselves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400"/>
              <a:t>Low-priced publications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Similar, albeit short-lived, societies were also established before 1840 in several other European countries, India, China, Malaysia, and the United States (in Virginia) </a:t>
            </a:r>
          </a:p>
        </p:txBody>
      </p:sp>
    </p:spTree>
    <p:extLst>
      <p:ext uri="{BB962C8B-B14F-4D97-AF65-F5344CB8AC3E}">
        <p14:creationId xmlns:p14="http://schemas.microsoft.com/office/powerpoint/2010/main" val="2317032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201F7695-C0AD-4380-AC2A-C8AEC0DC8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685800"/>
          </a:xfrm>
        </p:spPr>
        <p:txBody>
          <a:bodyPr/>
          <a:lstStyle/>
          <a:p>
            <a:pPr eaLnBrk="1" hangingPunct="1"/>
            <a:r>
              <a:rPr lang="en-GB" altLang="en-US" sz="3200" b="1" dirty="0">
                <a:solidFill>
                  <a:srgbClr val="C00000"/>
                </a:solidFill>
              </a:rPr>
              <a:t>Agricultural Extension – distant origin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5977C0C1-FA74-45C5-B444-18F582E56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43000"/>
            <a:ext cx="8229600" cy="52578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 dirty="0">
                <a:solidFill>
                  <a:srgbClr val="0000B8"/>
                </a:solidFill>
              </a:rPr>
              <a:t>Mesopotamia</a:t>
            </a:r>
            <a:r>
              <a:rPr lang="en-GB" altLang="en-US" sz="2400" dirty="0"/>
              <a:t> (roughly, present-day Iraq) around 1800 B.C. - </a:t>
            </a:r>
            <a:r>
              <a:rPr lang="en-GB" altLang="en-US" sz="2400" dirty="0">
                <a:solidFill>
                  <a:srgbClr val="0000B8"/>
                </a:solidFill>
              </a:rPr>
              <a:t>clay tablets </a:t>
            </a:r>
            <a:r>
              <a:rPr lang="en-GB" altLang="en-US" sz="2400" dirty="0"/>
              <a:t>of the time on which were inscribed </a:t>
            </a:r>
            <a:r>
              <a:rPr lang="en-GB" altLang="en-US" sz="2400" dirty="0">
                <a:solidFill>
                  <a:srgbClr val="0000B8"/>
                </a:solidFill>
              </a:rPr>
              <a:t>advice on watering crops and getting rid of rats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 dirty="0">
                <a:solidFill>
                  <a:srgbClr val="0000B8"/>
                </a:solidFill>
              </a:rPr>
              <a:t>Hieroglyphs</a:t>
            </a:r>
            <a:r>
              <a:rPr lang="en-GB" altLang="en-US" sz="2400" dirty="0"/>
              <a:t> on Egyptian columns also gave advice on avoiding </a:t>
            </a:r>
            <a:r>
              <a:rPr lang="en-GB" altLang="en-US" sz="2400" dirty="0">
                <a:solidFill>
                  <a:srgbClr val="0000B8"/>
                </a:solidFill>
              </a:rPr>
              <a:t>crop damage </a:t>
            </a:r>
            <a:r>
              <a:rPr lang="en-GB" altLang="en-US" sz="2400" dirty="0"/>
              <a:t>and </a:t>
            </a:r>
            <a:r>
              <a:rPr lang="en-GB" altLang="en-US" sz="2400" dirty="0">
                <a:solidFill>
                  <a:srgbClr val="0000B8"/>
                </a:solidFill>
              </a:rPr>
              <a:t>loss of life</a:t>
            </a:r>
            <a:r>
              <a:rPr lang="en-GB" altLang="en-US" sz="2400" dirty="0"/>
              <a:t> from the Nile's floods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 dirty="0"/>
              <a:t>Agricultural writings (practical farming experience) during the ancient </a:t>
            </a:r>
            <a:r>
              <a:rPr lang="en-GB" altLang="en-US" sz="2400" dirty="0">
                <a:solidFill>
                  <a:srgbClr val="0000B8"/>
                </a:solidFill>
              </a:rPr>
              <a:t>Greek and Phoenician </a:t>
            </a:r>
            <a:r>
              <a:rPr lang="en-GB" altLang="en-US" sz="2400" dirty="0"/>
              <a:t>civilizations, </a:t>
            </a:r>
            <a:r>
              <a:rPr lang="en-GB" altLang="en-US" sz="2400" dirty="0">
                <a:solidFill>
                  <a:srgbClr val="0000B8"/>
                </a:solidFill>
              </a:rPr>
              <a:t>Roman</a:t>
            </a:r>
            <a:r>
              <a:rPr lang="en-GB" altLang="en-US" sz="2400" dirty="0"/>
              <a:t> writers during second century B.C. to fourth century A.D.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 dirty="0"/>
              <a:t>Drawing on practical farming experience – improves revenue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Early forms of advancing and disseminating agricultural information also began in imperial </a:t>
            </a:r>
            <a:r>
              <a:rPr lang="en-GB" altLang="en-US" sz="2400">
                <a:solidFill>
                  <a:srgbClr val="0000B8"/>
                </a:solidFill>
              </a:rPr>
              <a:t>China</a:t>
            </a:r>
            <a:r>
              <a:rPr lang="en-GB" altLang="en-US" sz="2400"/>
              <a:t> (Han Dynasty, 25-220 A.D.)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2379605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C8E82554-BEE8-45FD-B4DE-8B1E9E82C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762000"/>
          </a:xfrm>
        </p:spPr>
        <p:txBody>
          <a:bodyPr/>
          <a:lstStyle/>
          <a:p>
            <a:pPr eaLnBrk="1" hangingPunct="1"/>
            <a:r>
              <a:rPr lang="en-GB" altLang="en-US" sz="3200" b="1">
                <a:solidFill>
                  <a:srgbClr val="C00000"/>
                </a:solidFill>
              </a:rPr>
              <a:t>Distant origin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1C03D0B9-5D4D-4755-B47B-29219FF35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19200"/>
            <a:ext cx="8229600" cy="52578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>
                <a:solidFill>
                  <a:srgbClr val="0000B8"/>
                </a:solidFill>
              </a:rPr>
              <a:t>Woodblock printing </a:t>
            </a:r>
            <a:r>
              <a:rPr lang="en-GB" altLang="en-US" sz="2400"/>
              <a:t>allowed agricultural treatise and practical handbook distributed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Oldest fully surviving Chinese agricultural treatise, </a:t>
            </a:r>
            <a:r>
              <a:rPr lang="en-GB" altLang="en-US" sz="2400" i="1">
                <a:solidFill>
                  <a:srgbClr val="0000B8"/>
                </a:solidFill>
              </a:rPr>
              <a:t>Essential Techniques of the Peasantry</a:t>
            </a:r>
            <a:r>
              <a:rPr lang="en-GB" altLang="en-US" sz="2400" i="1"/>
              <a:t>,</a:t>
            </a:r>
            <a:r>
              <a:rPr lang="en-GB" altLang="en-US" sz="2400"/>
              <a:t> dating from 535 A.D.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The </a:t>
            </a:r>
            <a:r>
              <a:rPr lang="en-GB" altLang="en-US" sz="2400">
                <a:solidFill>
                  <a:srgbClr val="0000B8"/>
                </a:solidFill>
              </a:rPr>
              <a:t>Sung and Yuan Dynasties </a:t>
            </a:r>
            <a:r>
              <a:rPr lang="en-GB" altLang="en-US" sz="2400"/>
              <a:t>(960-1368) organizing and promoting </a:t>
            </a:r>
            <a:r>
              <a:rPr lang="en-GB" altLang="en-US" sz="2400">
                <a:solidFill>
                  <a:srgbClr val="0000B8"/>
                </a:solidFill>
              </a:rPr>
              <a:t>agricultural research, extension work, and teaching agriculture</a:t>
            </a:r>
            <a:r>
              <a:rPr lang="en-GB" altLang="en-US" sz="2400"/>
              <a:t> and sericulture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Ming (1368-1644) and Chi'ing (1644-1912) Dynasties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400">
                <a:solidFill>
                  <a:srgbClr val="0000B8"/>
                </a:solidFill>
              </a:rPr>
              <a:t>Driven by growing population and periodic threats of famine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400"/>
              <a:t>Recognition of the </a:t>
            </a:r>
            <a:r>
              <a:rPr lang="en-US" altLang="en-US" sz="2400">
                <a:solidFill>
                  <a:srgbClr val="0000B8"/>
                </a:solidFill>
              </a:rPr>
              <a:t>importance of well-coordinated extension work</a:t>
            </a:r>
            <a:r>
              <a:rPr lang="en-US" altLang="en-US" sz="2400"/>
              <a:t> on agricultural recommendations</a:t>
            </a:r>
            <a:endParaRPr lang="en-GB" altLang="en-US" sz="240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185437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458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History of Agricultural Extension</vt:lpstr>
      <vt:lpstr>Early efforts in Extension - University Extension</vt:lpstr>
      <vt:lpstr>PowerPoint Presentation</vt:lpstr>
      <vt:lpstr>Agricultural Extension – distant origin</vt:lpstr>
      <vt:lpstr>Distant origin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Agricultural Extension</dc:title>
  <dc:creator>Saima</dc:creator>
  <cp:lastModifiedBy>Saima</cp:lastModifiedBy>
  <cp:revision>2</cp:revision>
  <dcterms:created xsi:type="dcterms:W3CDTF">2020-12-02T08:01:26Z</dcterms:created>
  <dcterms:modified xsi:type="dcterms:W3CDTF">2020-12-02T08:02:53Z</dcterms:modified>
</cp:coreProperties>
</file>