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1" r:id="rId4"/>
    <p:sldId id="282" r:id="rId5"/>
    <p:sldId id="287" r:id="rId6"/>
    <p:sldId id="258" r:id="rId7"/>
    <p:sldId id="259" r:id="rId8"/>
    <p:sldId id="286" r:id="rId9"/>
    <p:sldId id="262" r:id="rId10"/>
    <p:sldId id="263" r:id="rId11"/>
    <p:sldId id="260" r:id="rId12"/>
    <p:sldId id="261" r:id="rId13"/>
    <p:sldId id="265" r:id="rId14"/>
    <p:sldId id="266" r:id="rId15"/>
    <p:sldId id="267" r:id="rId16"/>
    <p:sldId id="268" r:id="rId17"/>
    <p:sldId id="276" r:id="rId18"/>
    <p:sldId id="277" r:id="rId19"/>
    <p:sldId id="278" r:id="rId20"/>
    <p:sldId id="269" r:id="rId21"/>
    <p:sldId id="270" r:id="rId22"/>
    <p:sldId id="271" r:id="rId23"/>
    <p:sldId id="272" r:id="rId24"/>
    <p:sldId id="279" r:id="rId25"/>
    <p:sldId id="280" r:id="rId26"/>
    <p:sldId id="283" r:id="rId27"/>
    <p:sldId id="285" r:id="rId28"/>
    <p:sldId id="292" r:id="rId29"/>
    <p:sldId id="284" r:id="rId30"/>
    <p:sldId id="294" r:id="rId31"/>
    <p:sldId id="289" r:id="rId32"/>
    <p:sldId id="290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921" autoAdjust="0"/>
  </p:normalViewPr>
  <p:slideViewPr>
    <p:cSldViewPr snapToGrid="0">
      <p:cViewPr>
        <p:scale>
          <a:sx n="74" d="100"/>
          <a:sy n="74" d="100"/>
        </p:scale>
        <p:origin x="-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8A68-D0F2-43B9-B6CF-C73DAA3314CB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CD62B-69FB-4249-ACCA-208A7E1D2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CD62B-69FB-4249-ACCA-208A7E1D26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C8C56A-8369-4C2A-ADDE-4DCA4DA219E3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DD3B-4D5F-4477-B169-58632D59B7B1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9B4E-A1E0-47C9-89FA-497877BF2C73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FEC-E9B9-4CB7-877F-4A91E02FBA21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8EC00-33B1-447A-9300-18867DCA49C8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6727-7583-4478-A247-F4C43E42DFA2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9EF4-8D8D-466F-AECF-819ACA24C216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0C78-2CD5-4B18-B62F-78BD67874379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94EC-8F69-4E8C-BEBA-6932AAC46E54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41D06-B09D-4A6E-8FD6-2AB5E1F748AD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5DE00E-3089-42B6-A290-56A36D9A4BAB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055D82D-3D47-4BFD-8538-B7ACC90EC269}" type="datetime1">
              <a:rPr lang="en-US" smtClean="0"/>
              <a:t>01-Dec-20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830" y="371075"/>
            <a:ext cx="9523827" cy="2098226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THERAPY IN BEHAVIOURAL DISORDERS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342" y="2917449"/>
            <a:ext cx="8074855" cy="2217258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47" y="-77073"/>
            <a:ext cx="2298391" cy="2164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234" y="6330462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Date:23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Nov,2020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2336" y="4906851"/>
            <a:ext cx="7445317" cy="1687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Melatonin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reduced sleep-onset by 30 min and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total time asleep and sleep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4721" y="1320084"/>
            <a:ext cx="5160546" cy="292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outcomes, such as: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Emotional and Behavioral problems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Measured using the: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Teachers Report Form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353777" y="180304"/>
            <a:ext cx="643944" cy="95303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460642" y="4430332"/>
            <a:ext cx="537079" cy="38636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76906" y="6409318"/>
            <a:ext cx="2215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Banach,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al,2011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517200"/>
              </p:ext>
            </p:extLst>
          </p:nvPr>
        </p:nvGraphicFramePr>
        <p:xfrm>
          <a:off x="837127" y="1733818"/>
          <a:ext cx="1114022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521"/>
                <a:gridCol w="2722164"/>
                <a:gridCol w="2712431"/>
                <a:gridCol w="2899109"/>
              </a:tblGrid>
              <a:tr h="11430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Melatonin Dosage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Treatment Duration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Variables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0170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children (age not indicated)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Diagnosed with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ADHD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Insomnia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3 mg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Short-term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(1-4 weeks) </a:t>
                      </a:r>
                    </a:p>
                    <a:p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long-term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(3 months)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Sleep evaluation by:</a:t>
                      </a:r>
                    </a:p>
                    <a:p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Clinical        interview</a:t>
                      </a:r>
                      <a:endParaRPr lang="en-US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Short-term improved the time of falling asleep.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Long-term treatment induced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the same effects as short-term treatment.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16924" y="180304"/>
            <a:ext cx="11346288" cy="1184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studies 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Melatonin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atients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ADHD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133485" y="6322384"/>
            <a:ext cx="2342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Weiss, </a:t>
            </a:r>
            <a:r>
              <a:rPr lang="en-US" dirty="0" smtClean="0"/>
              <a:t>M.D et al 2006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534502"/>
              </p:ext>
            </p:extLst>
          </p:nvPr>
        </p:nvGraphicFramePr>
        <p:xfrm>
          <a:off x="1171979" y="1738647"/>
          <a:ext cx="10676584" cy="472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985"/>
                <a:gridCol w="3374265"/>
                <a:gridCol w="2318197"/>
                <a:gridCol w="2537137"/>
              </a:tblGrid>
              <a:tr h="9711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ubject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Melatonin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dosage &amp; Treatment duration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variables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5316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children with ADHD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Aged from 6 to 14 years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not respond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to     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sleep hygiene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therapy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 min before bed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time) in combination 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with sleep hygiene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therapy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days duration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Parental questionnaires</a:t>
                      </a:r>
                    </a:p>
                    <a:p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 drug effects on:</a:t>
                      </a:r>
                    </a:p>
                    <a:p>
                      <a:endParaRPr lang="en-US" sz="24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Mood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Melatonin in combination with</a:t>
                      </a:r>
                    </a:p>
                    <a:p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 hygiene therapy improved</a:t>
                      </a:r>
                    </a:p>
                    <a:p>
                      <a:r>
                        <a:rPr lang="en-US" sz="2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sleep-onset latency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030309" y="180304"/>
            <a:ext cx="10689466" cy="1184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studies 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Melatonin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atients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ADHD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01166"/>
              </p:ext>
            </p:extLst>
          </p:nvPr>
        </p:nvGraphicFramePr>
        <p:xfrm>
          <a:off x="1017430" y="1300766"/>
          <a:ext cx="1075386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620"/>
                <a:gridCol w="3584620"/>
                <a:gridCol w="3584620"/>
              </a:tblGrid>
              <a:tr h="33688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Methylphenidate Class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Short acting   (last 3-6 h)</a:t>
                      </a:r>
                    </a:p>
                    <a:p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Intermediate acting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(last 6-8 h)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 be used for younger (under 6 year) children requiring stimulant Treatment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Potential for abuse and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dependence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Adverse effects: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Psychosis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Increase blood pressure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Loss of appetite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Headache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Anxiety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Weight loss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Worsening of bipolar disorder      symptoms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3346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Amphetamine Class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 be used for younger children requiring stimulant treatment if Methylphenidate fails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Potential for abuse and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dependence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Agitation/irritability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83101" y="140678"/>
            <a:ext cx="11268222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Stimulant Therapy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01148" y="178811"/>
            <a:ext cx="109330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stimulant Therapy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6232"/>
              </p:ext>
            </p:extLst>
          </p:nvPr>
        </p:nvGraphicFramePr>
        <p:xfrm>
          <a:off x="901147" y="1285462"/>
          <a:ext cx="10933044" cy="539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348"/>
                <a:gridCol w="3644348"/>
                <a:gridCol w="3644348"/>
              </a:tblGrid>
              <a:tr h="246566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Selective norepinephrine reuptake inhibitor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alternative for those who cannot tolerate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stimulants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useful for inattentive symptoms of </a:t>
                      </a:r>
                      <a:r>
                        <a:rPr lang="en-US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ADHD,Less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for hyperactive impulsive symptoms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Upset stomach if taken without food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activation of suicidal thoughts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pulse &amp; blood pressure</a:t>
                      </a:r>
                      <a:endParaRPr lang="en-US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2797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 2 adrenergic agonists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 well for hyperactive symptoms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ADHD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so for inattentive symptoms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be useful for comorbid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 and ADHD symptoms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help with agitation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Lethargy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Dizziness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3" y="1290302"/>
            <a:ext cx="11213206" cy="499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Obsessive-compulsive disorder (OCD) is a neuropsychiatric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Obsessions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(recurrent or persistent unwanted thoughts, images or impulses)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Compulsions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repetitive behaviors or mental acts often performed to relieve anxiety or distress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883" y="98474"/>
            <a:ext cx="11213206" cy="119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Obsessive-Compulsive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 (OCD)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378039" y="2253803"/>
            <a:ext cx="540913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378039" y="2697588"/>
            <a:ext cx="540913" cy="231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244" r="5306" b="10075"/>
          <a:stretch/>
        </p:blipFill>
        <p:spPr>
          <a:xfrm>
            <a:off x="862883" y="3787596"/>
            <a:ext cx="3734873" cy="2943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12319"/>
          <a:stretch/>
        </p:blipFill>
        <p:spPr>
          <a:xfrm>
            <a:off x="4971246" y="3438660"/>
            <a:ext cx="6941712" cy="34193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68" y="1384478"/>
            <a:ext cx="10779617" cy="46943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Serotonin reuptake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considered the most effective and well-established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pharmacotherapy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treatment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introduction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behavioral therapy techniques have certainly improved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outcome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patients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6603" y="140678"/>
            <a:ext cx="11099409" cy="102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Therapy in OCD: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63" y="3361386"/>
            <a:ext cx="3857625" cy="3368295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8587626" y="3361386"/>
            <a:ext cx="3035121" cy="210569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Citalopram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Fluoxetine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Paroxetine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Sertraline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74198" y="6078828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Leckman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2006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6755"/>
            <a:ext cx="10399690" cy="35814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OCD is now estimated to affect between 2 and 3% of the general population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most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illness (after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phobias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substance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abuse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major depression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40–60% of OCD patients do not respond adequately to SRI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 even greater proportion of patients fail to experience complete remission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of OCD  symptoms.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196" y="98474"/>
            <a:ext cx="11113477" cy="120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OCD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Prevalance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76701" y="6084054"/>
            <a:ext cx="165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Bystritsky et al.</a:t>
            </a:r>
          </a:p>
        </p:txBody>
      </p:sp>
    </p:spTree>
    <p:extLst>
      <p:ext uri="{BB962C8B-B14F-4D97-AF65-F5344CB8AC3E}">
        <p14:creationId xmlns:p14="http://schemas.microsoft.com/office/powerpoint/2010/main" val="7858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7" y="1629178"/>
            <a:ext cx="10959920" cy="3581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additional pharmacological augmentation strategies have been implemented  to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non-responding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monotherapy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of augmentation strategies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1370" y="167425"/>
            <a:ext cx="11088709" cy="11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ntipsychotic Augmentation Therapy in OCD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821249" y="3526932"/>
            <a:ext cx="534475" cy="921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1611" y="4606612"/>
            <a:ext cx="6568226" cy="2160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serotonin-enhancing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agents: 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lithium, clonazepam and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buspirone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treatment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7675806" y="5808372"/>
            <a:ext cx="463639" cy="8113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882" y="2230986"/>
            <a:ext cx="168873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4552" y="3593205"/>
            <a:ext cx="4700790" cy="2794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low-dose dopamine 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antagonists to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SRI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5623" y="1368122"/>
            <a:ext cx="7907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category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augmentation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has involved </a:t>
            </a:r>
          </a:p>
        </p:txBody>
      </p:sp>
      <p:sp>
        <p:nvSpPr>
          <p:cNvPr id="8" name="Down Arrow 7"/>
          <p:cNvSpPr/>
          <p:nvPr/>
        </p:nvSpPr>
        <p:spPr>
          <a:xfrm>
            <a:off x="2807593" y="2312251"/>
            <a:ext cx="515155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55" y="94436"/>
            <a:ext cx="11126164" cy="118272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936383" y="5048518"/>
            <a:ext cx="257578" cy="3348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15200" y="1920746"/>
            <a:ext cx="4288665" cy="4937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dopamine receptors in brain(limbic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system,basal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ganglia)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associated with the emotions, Cognitive function and motor function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Dopamine level in the CNS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ranquilizing effect in OCD patient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75797" y="4803820"/>
            <a:ext cx="978795" cy="57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1088711" y="4526923"/>
            <a:ext cx="360609" cy="69545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9025"/>
            <a:ext cx="9601200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Attention-Deficit Hyperactivity Disorder (ADHD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Obsessive-Compulsive disorder (OCD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Spectrum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400" dirty="0"/>
          </a:p>
          <a:p>
            <a:endParaRPr lang="en-US" dirty="0"/>
          </a:p>
          <a:p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129" y="206064"/>
            <a:ext cx="11127545" cy="1045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946" y="1191296"/>
            <a:ext cx="10702344" cy="47329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study population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had 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responded to at least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months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treatment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traditional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therapy.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ntipsychotic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SRI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mono therapy.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 before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following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augmentation with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antipsychotic augmentation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03031"/>
            <a:ext cx="11037194" cy="87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selection: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04" t="7744" r="17983"/>
          <a:stretch/>
        </p:blipFill>
        <p:spPr>
          <a:xfrm>
            <a:off x="10083167" y="5185619"/>
            <a:ext cx="1688123" cy="12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70" y="759854"/>
            <a:ext cx="10985678" cy="48488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treatment responders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Antipsychotic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143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antipsychotic augmentation 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135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placebo augmentation included in these analyses</a:t>
            </a:r>
            <a:endParaRPr lang="en-US" dirty="0"/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 treatment response was significantly more likely in the antipsychotic augmentation  than in the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placebo augmentation group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plot depicting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individual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studies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370" y="103031"/>
            <a:ext cx="11088710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460640" y="1680420"/>
            <a:ext cx="248064" cy="489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447761" y="2595639"/>
            <a:ext cx="360609" cy="553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65888" y="3733779"/>
            <a:ext cx="347730" cy="528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60640" y="5502902"/>
            <a:ext cx="347730" cy="502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191" b="34404"/>
          <a:stretch/>
        </p:blipFill>
        <p:spPr>
          <a:xfrm>
            <a:off x="1004553" y="463640"/>
            <a:ext cx="9955368" cy="55250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86663" y="6080369"/>
            <a:ext cx="208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Reiter, R. J. (2017). </a:t>
            </a:r>
          </a:p>
        </p:txBody>
      </p:sp>
    </p:spTree>
    <p:extLst>
      <p:ext uri="{BB962C8B-B14F-4D97-AF65-F5344CB8AC3E}">
        <p14:creationId xmlns:p14="http://schemas.microsoft.com/office/powerpoint/2010/main" val="27281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25" y="1222688"/>
            <a:ext cx="10180750" cy="48818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neurodevelopmental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 characterized by symptoms such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communication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Language delays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Restricted &amp; repetitive behaviors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adherence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0992" y="193183"/>
            <a:ext cx="10251583" cy="1029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Spectrum Disorders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10954" y="6253971"/>
            <a:ext cx="3207434" cy="404614"/>
          </a:xfrm>
        </p:spPr>
        <p:txBody>
          <a:bodyPr/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khadher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M. A. (2020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708" y="2686929"/>
            <a:ext cx="3923498" cy="28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856" y="1964029"/>
            <a:ext cx="10728102" cy="3581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Diagnostic and Statistical Manual of Mental Disorders,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(DSM 5) describes two major symptom categories of ASD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being deficits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communication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interaction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restricted, repetitive patterns of behavior,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  or activities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97" y="154745"/>
            <a:ext cx="11040761" cy="122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Spectrum Disorders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751" t="4536" r="16133" b="7829"/>
          <a:stretch/>
        </p:blipFill>
        <p:spPr>
          <a:xfrm>
            <a:off x="9626442" y="2616591"/>
            <a:ext cx="2460380" cy="383679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010992" y="4895557"/>
            <a:ext cx="466116" cy="295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17" y="2955702"/>
            <a:ext cx="10882647" cy="35814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Autism Treatment Evaluation Checklist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ATEC) help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assess the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treatments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offered to children and adults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also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parents identify whether their children could benefit from specific treatments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interventions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questioniers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designed by experts.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parents can use the ATEC to monitor and follow a child’s development over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in absence of a specific 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33717" y="90154"/>
            <a:ext cx="11095151" cy="11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Autism Treatment Evaluation Checklist (ATEC)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043189" y="1473386"/>
            <a:ext cx="10985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ATEC was developed by Rimland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Edelson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 at the Autism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(ARI), located in the United States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363" y="2105696"/>
            <a:ext cx="10753858" cy="35814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ATEC is simple to use and is available on the Internet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The ATEC is a caregiver-administered questionnaire designed to measure changes in severity of ASD in response to </a:t>
            </a:r>
            <a:r>
              <a:rPr lang="en-US" sz="2400" dirty="0" smtClean="0"/>
              <a:t>treatment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obtained from the ATEC can also indicate whether the individual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lagging behind peers or having a medical or behavioral problem that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apparent.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5927" y="90154"/>
            <a:ext cx="11212942" cy="11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Autism Treatment Evaluation Checklist (ATEC)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17" y="1386193"/>
            <a:ext cx="10985679" cy="3581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only a diagnostic checklist, but also a useful tool to evaluate interventions and treatments.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scores of its subscales and its total score are used to compare the effectiveness of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treatments and interventions for ASD as well as to assess progress following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treatment.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ATEC has 77 items distributed across four subscales: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926" y="90154"/>
            <a:ext cx="11226019" cy="11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Autism Treatment Evaluation Checklist (ATEC)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483480" y="6046259"/>
            <a:ext cx="320743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khadher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M. A. (2020).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188" y="3207433"/>
            <a:ext cx="2944208" cy="31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10749"/>
              </p:ext>
            </p:extLst>
          </p:nvPr>
        </p:nvGraphicFramePr>
        <p:xfrm>
          <a:off x="1223889" y="1498915"/>
          <a:ext cx="10424160" cy="495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203"/>
                <a:gridCol w="3348111"/>
                <a:gridCol w="2461846"/>
              </a:tblGrid>
              <a:tr h="9908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Items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Scale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089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Speech/language/communication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items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- 28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089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Sociability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items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0 - 40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089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Sensory/cognitive awareness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items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0 - 36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089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Health/physical/behavior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items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0 - 179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87791" y="90154"/>
            <a:ext cx="11296357" cy="11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Autism Treatment Evaluation Checklist (ATEC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Scoring: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454683" y="6453386"/>
            <a:ext cx="2306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Mahapatra, S</a:t>
            </a:r>
            <a:r>
              <a:rPr lang="en-US" dirty="0" smtClean="0"/>
              <a:t>.,2018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17" y="1820280"/>
            <a:ext cx="1109515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lower score indicates less severe symptoms of ASD and a higher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correlates with more severe symptoms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7522" y="5032348"/>
            <a:ext cx="4288665" cy="1236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the scores,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724" y="90154"/>
            <a:ext cx="11255144" cy="11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Autism Treatment Evaluation Checklist (ATEC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Scoring: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3508" y="1435994"/>
            <a:ext cx="9875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scores from each subscale are combined in order to calculate a Total Score, which ranges 0–179 points.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176911" y="4023360"/>
            <a:ext cx="548640" cy="872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54683" y="6453386"/>
            <a:ext cx="2306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Mahapatra, S</a:t>
            </a:r>
            <a:r>
              <a:rPr lang="en-US" dirty="0" smtClean="0"/>
              <a:t>.,2018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606" y="1062506"/>
            <a:ext cx="11020473" cy="4720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Psychiatric Association (APA) defined a disorder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 or dysfunction of the individual that causes distress to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person or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of death, pain, disability or loss 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freedom.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/>
              <a:t>                                                                          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31424" y="6180717"/>
            <a:ext cx="29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(Remschmidt H. Et al 2006)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655" y="98474"/>
            <a:ext cx="11310425" cy="854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7" y="3610378"/>
            <a:ext cx="3332049" cy="29396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49 -0.00324 L 0.56484 -0.0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112" b="4625"/>
          <a:stretch/>
        </p:blipFill>
        <p:spPr>
          <a:xfrm>
            <a:off x="872197" y="112542"/>
            <a:ext cx="1112754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04" y="1835239"/>
            <a:ext cx="10560676" cy="3581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Sánchez-Barceló, E.J.; Mediavilla, M.D.; Tan, D.X.;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Reiter,R.J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Clinical uses of melatonin: evaluation of human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trials.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Med. Chem.,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Arendt, J. Melatonin and human rhythms.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Chronobiol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Olakowska, E.; Marcol, W.; Kotulska, K.;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Lewin-Kowalik,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role of melatonin in the neurodegenerative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diseases.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Bratisl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Banach, M.; Gurdziel, E.; Jędrych, M.; Borowicz,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K.K.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Melatonin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experimental seizures and epilepsy.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Pharmacol.Rep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Jockers, R.;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Delagrange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Dubocovich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M.L.;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Markus,R.P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Renault, N.;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Zlotos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D.P.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melatonin receptors: IUPHAR Review 20.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Br.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J.Pharmacol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598867"/>
            <a:ext cx="10803988" cy="3581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Weiss, M.D.;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Wasdell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M.B.;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M.M.; Rea,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K.J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.;Freeman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R.D. Sleep hygiene and melatonin treatment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children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adolescents with ADHD and initial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insomnia.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Am. Acad. Child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Adolesc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Psychiatry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Kessler RC,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McGonagle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KA, Zhao S, Hughes M, Swartz M,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Blazer DG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Lifetime and 12-month prevalence of DSM-III-R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disorders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United States. Arch Gen Psychiatry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systematic review: antipsychotic augmentation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treatment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refractory obsessive-compulsive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 MH Bloch,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Landeros-Weisenberger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Kelmendi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Bracken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JF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Leckman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Abaoud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Almalki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S.,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Bakhiet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F., &amp; Al-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khadher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M. A. (2020). Psychometric properties of the Autism Treatment Evaluation Checklist in Saudi Arabia.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 Autism Spectrum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Sanchez-</a:t>
            </a:r>
            <a:r>
              <a:rPr lang="en-US" sz="1800" dirty="0" err="1"/>
              <a:t>Barcelo</a:t>
            </a:r>
            <a:r>
              <a:rPr lang="en-US" sz="1800" dirty="0"/>
              <a:t>, E. J., Rueda, N., Mediavilla, M. D., Martinez-Cue, C., &amp; Reiter, R. J. (2017). Clinical uses of melatonin in neurological diseases and mental and </a:t>
            </a:r>
            <a:r>
              <a:rPr lang="en-US" sz="1800" dirty="0" err="1"/>
              <a:t>behavioural</a:t>
            </a:r>
            <a:r>
              <a:rPr lang="en-US" sz="1800" dirty="0"/>
              <a:t> disorders. </a:t>
            </a:r>
            <a:r>
              <a:rPr lang="en-US" sz="1800" i="1" dirty="0"/>
              <a:t>Current medicinal </a:t>
            </a:r>
            <a:r>
              <a:rPr lang="en-US" sz="1800" i="1" dirty="0" smtClean="0"/>
              <a:t>chemistry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Mahapatra, S., </a:t>
            </a:r>
            <a:r>
              <a:rPr lang="en-US" sz="1800" dirty="0" err="1"/>
              <a:t>Vyshedsky</a:t>
            </a:r>
            <a:r>
              <a:rPr lang="en-US" sz="1800" dirty="0"/>
              <a:t>, D., Martinez, S., </a:t>
            </a:r>
            <a:r>
              <a:rPr lang="en-US" sz="1800" dirty="0" err="1"/>
              <a:t>Kannel</a:t>
            </a:r>
            <a:r>
              <a:rPr lang="en-US" sz="1800" dirty="0"/>
              <a:t>, B., </a:t>
            </a:r>
            <a:r>
              <a:rPr lang="en-US" sz="1800" dirty="0" err="1"/>
              <a:t>Braverman</a:t>
            </a:r>
            <a:r>
              <a:rPr lang="en-US" sz="1800" dirty="0"/>
              <a:t>, J., </a:t>
            </a:r>
            <a:r>
              <a:rPr lang="en-US" sz="1800" dirty="0" err="1"/>
              <a:t>Edelson</a:t>
            </a:r>
            <a:r>
              <a:rPr lang="en-US" sz="1800" dirty="0"/>
              <a:t>, S. M., &amp; </a:t>
            </a:r>
            <a:r>
              <a:rPr lang="en-US" sz="1800" dirty="0" err="1"/>
              <a:t>Vyshedskiy</a:t>
            </a:r>
            <a:r>
              <a:rPr lang="en-US" sz="1800" dirty="0"/>
              <a:t>, A. (2018). Autism Treatment Evaluation Checklist (ATEC) norms: A “growth chart” for ATEC score changes as a function of age. </a:t>
            </a:r>
            <a:r>
              <a:rPr lang="en-US" sz="1800" i="1" dirty="0" smtClean="0"/>
              <a:t>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Rimland, B., &amp; </a:t>
            </a:r>
            <a:r>
              <a:rPr lang="en-US" sz="1800" dirty="0" err="1"/>
              <a:t>Edelson</a:t>
            </a:r>
            <a:r>
              <a:rPr lang="en-US" sz="1800" dirty="0"/>
              <a:t>, S. (1999). Autism Research Institute. </a:t>
            </a:r>
            <a:r>
              <a:rPr lang="en-US" sz="1800" i="1" dirty="0"/>
              <a:t>Autism Treatment Evaluation Checklist (ATEC)</a:t>
            </a:r>
            <a:r>
              <a:rPr lang="en-US" sz="1800" dirty="0"/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81355"/>
            <a:ext cx="10442917" cy="61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2" y="1860998"/>
            <a:ext cx="10882647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Tenth Revision of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Classification of Diseases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Related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(ICD – 10, 2002) published by the World Health Organization,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isorder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presence of hallucinations, delusions or a limited number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of behavior such as gross excitement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overactivity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psychomotor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retardation and catatonic behavior.”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008" y="140677"/>
            <a:ext cx="11311004" cy="1181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75" y="4919729"/>
            <a:ext cx="3670479" cy="18223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008" y="6372758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(Remschmidt H. Et al 2006)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Attention-Deficit Hyperactivity Disorder (ADHD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Obsessive-Compulsive disorder (OCD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Spectrum Disorders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disorder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 and fear-related disorders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Panic disorder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Post-traumatic stress disorder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Dissociative disorders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588" y="225083"/>
            <a:ext cx="11226019" cy="1584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37" y="1384479"/>
            <a:ext cx="11024315" cy="46170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ADHD is characterized by behavioral disturbances, including inattention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hyperactivity and reduced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sleep problems, such as insomnia,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long sleep-onset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latency, sleepiness and increased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awakenings.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leep alterations play an important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in the appearance and severity of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behavioral disturbances found in ADHD.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0715" y="62159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NewRomanPSMT"/>
              </a:rPr>
              <a:t>(T </a:t>
            </a:r>
            <a:r>
              <a:rPr lang="en-US" b="1" dirty="0" err="1" smtClean="0">
                <a:latin typeface="TimesNewRomanPSMT"/>
              </a:rPr>
              <a:t>sai</a:t>
            </a:r>
            <a:r>
              <a:rPr lang="en-US" b="1" dirty="0" smtClean="0">
                <a:latin typeface="TimesNewRomanPSMT"/>
              </a:rPr>
              <a:t>, M.H. et al, 2016)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62885" y="165554"/>
            <a:ext cx="10856890" cy="100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Attention-Deficit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Hyperactivity Disorder (ADHD)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023" y="1724159"/>
            <a:ext cx="9601200" cy="44625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Melatonin act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Sleep promoter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ircadian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clinical trials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its possible use as a therapy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sleep alterations in children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ADHD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85624" y="2297268"/>
            <a:ext cx="708338" cy="36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85624" y="2808839"/>
            <a:ext cx="708338" cy="33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85656" y="1634007"/>
            <a:ext cx="4134119" cy="2807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Melatonin is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released by the pineal gland that regulates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leep–wake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88643" y="113108"/>
            <a:ext cx="11153104" cy="983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therapy 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87734" y="618668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(Mediavilla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M.D et al,2010)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2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146221" y="1809481"/>
            <a:ext cx="10612190" cy="389585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Melatonin acts through different molecular pathways.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Melatonin leads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activation of two types of membrane specific receptors: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affinity ML1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affinity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ML2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ML1 receptor promotes the onset of sleep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ML2 receptor shifts the timing of circadian rhythm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370" y="283335"/>
            <a:ext cx="10831132" cy="953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Melatonin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6431" y="6093783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Jockers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et al,2016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384" y="1120461"/>
            <a:ext cx="3614678" cy="176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larger sample of children participated in a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having ADHD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1564" y="4172754"/>
            <a:ext cx="7173532" cy="24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study: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dministration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elatonin in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hronic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onset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insomnia and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ADHD diagnoses was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12935" y="1596980"/>
            <a:ext cx="3434366" cy="4404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parameters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Sleep-onset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latency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sleep time  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wake-up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sleep 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2970723" y="3078050"/>
            <a:ext cx="493694" cy="90152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73723" y="128788"/>
            <a:ext cx="11173577" cy="837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Study on Melatonin: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4971245" y="2150772"/>
            <a:ext cx="3438659" cy="55379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09478" y="1689107"/>
            <a:ext cx="5503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12169" y="2150772"/>
            <a:ext cx="773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2275</TotalTime>
  <Words>1996</Words>
  <Application>Microsoft Office PowerPoint</Application>
  <PresentationFormat>Custom</PresentationFormat>
  <Paragraphs>418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Crop</vt:lpstr>
      <vt:lpstr>ROLE OF THERAPY IN BEHAVIOURAL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THERAPY IN BEHAVIOURAL DISORDERS</dc:title>
  <dc:creator>Safi</dc:creator>
  <cp:lastModifiedBy>Alamgeer</cp:lastModifiedBy>
  <cp:revision>192</cp:revision>
  <dcterms:created xsi:type="dcterms:W3CDTF">2020-11-12T09:05:52Z</dcterms:created>
  <dcterms:modified xsi:type="dcterms:W3CDTF">2020-12-01T07:35:00Z</dcterms:modified>
</cp:coreProperties>
</file>