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9" r:id="rId2"/>
    <p:sldId id="282" r:id="rId3"/>
    <p:sldId id="295" r:id="rId4"/>
    <p:sldId id="296" r:id="rId5"/>
    <p:sldId id="309" r:id="rId6"/>
    <p:sldId id="297" r:id="rId7"/>
    <p:sldId id="308" r:id="rId8"/>
    <p:sldId id="306" r:id="rId9"/>
    <p:sldId id="298" r:id="rId10"/>
    <p:sldId id="302" r:id="rId11"/>
    <p:sldId id="301" r:id="rId12"/>
    <p:sldId id="310" r:id="rId13"/>
    <p:sldId id="311" r:id="rId14"/>
    <p:sldId id="312" r:id="rId15"/>
    <p:sldId id="313" r:id="rId16"/>
    <p:sldId id="332" r:id="rId17"/>
    <p:sldId id="333" r:id="rId18"/>
    <p:sldId id="335" r:id="rId19"/>
    <p:sldId id="326" r:id="rId20"/>
    <p:sldId id="327" r:id="rId21"/>
    <p:sldId id="328" r:id="rId22"/>
    <p:sldId id="329" r:id="rId23"/>
    <p:sldId id="303" r:id="rId24"/>
    <p:sldId id="336" r:id="rId25"/>
    <p:sldId id="330" r:id="rId26"/>
    <p:sldId id="331" r:id="rId27"/>
    <p:sldId id="304" r:id="rId28"/>
    <p:sldId id="337" r:id="rId29"/>
    <p:sldId id="340" r:id="rId30"/>
    <p:sldId id="342" r:id="rId31"/>
    <p:sldId id="343" r:id="rId32"/>
    <p:sldId id="338" r:id="rId33"/>
    <p:sldId id="341" r:id="rId34"/>
    <p:sldId id="324" r:id="rId35"/>
    <p:sldId id="284" r:id="rId36"/>
    <p:sldId id="285" r:id="rId37"/>
    <p:sldId id="307" r:id="rId38"/>
    <p:sldId id="294" r:id="rId39"/>
    <p:sldId id="266" r:id="rId40"/>
    <p:sldId id="268" r:id="rId41"/>
    <p:sldId id="269" r:id="rId42"/>
    <p:sldId id="291" r:id="rId43"/>
    <p:sldId id="277" r:id="rId44"/>
    <p:sldId id="278" r:id="rId45"/>
    <p:sldId id="286" r:id="rId46"/>
    <p:sldId id="279" r:id="rId47"/>
    <p:sldId id="275" r:id="rId48"/>
    <p:sldId id="28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48AB-ED79-4649-B5C5-1BEBB5375C2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B7D8-30C3-4B39-879B-274D47FEA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3B7D8-30C3-4B39-879B-274D47FEAE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0D9D-14E5-49C9-89D4-E1C6B099B20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870B-E841-42E4-9C18-D7384041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9" y="1920240"/>
            <a:ext cx="7142321" cy="45262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12330" y="171450"/>
            <a:ext cx="1770222" cy="6539389"/>
            <a:chOff x="0" y="0"/>
            <a:chExt cx="1239" cy="4577"/>
          </a:xfrm>
        </p:grpSpPr>
        <p:sp>
          <p:nvSpPr>
            <p:cNvPr id="20486" name="Rectangle 5"/>
            <p:cNvSpPr>
              <a:spLocks/>
            </p:cNvSpPr>
            <p:nvPr/>
          </p:nvSpPr>
          <p:spPr bwMode="auto">
            <a:xfrm>
              <a:off x="0" y="1227"/>
              <a:ext cx="1239" cy="3350"/>
            </a:xfrm>
            <a:prstGeom prst="rect">
              <a:avLst/>
            </a:prstGeom>
            <a:solidFill>
              <a:srgbClr val="F6B700">
                <a:alpha val="8509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900" dirty="0">
                  <a:solidFill>
                    <a:srgbClr val="FFFFFF"/>
                  </a:solidFill>
                  <a:ea typeface="Futura" charset="0"/>
                  <a:cs typeface="Futura" charset="0"/>
                </a:rPr>
                <a:t> </a:t>
              </a:r>
            </a:p>
          </p:txBody>
        </p:sp>
        <p:sp>
          <p:nvSpPr>
            <p:cNvPr id="20487" name="Rectangle 6"/>
            <p:cNvSpPr>
              <a:spLocks/>
            </p:cNvSpPr>
            <p:nvPr/>
          </p:nvSpPr>
          <p:spPr bwMode="auto">
            <a:xfrm>
              <a:off x="0" y="0"/>
              <a:ext cx="1239" cy="1233"/>
            </a:xfrm>
            <a:prstGeom prst="rect">
              <a:avLst/>
            </a:prstGeom>
            <a:solidFill>
              <a:srgbClr val="3683CA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60020" y="171450"/>
            <a:ext cx="7052310" cy="1760220"/>
          </a:xfrm>
          <a:prstGeom prst="rect">
            <a:avLst/>
          </a:prstGeom>
          <a:solidFill>
            <a:srgbClr val="91C935"/>
          </a:solidFill>
        </p:spPr>
        <p:txBody>
          <a:bodyPr lIns="82296" tIns="41148" rIns="82296" bIns="41148"/>
          <a:lstStyle/>
          <a:p>
            <a:pPr>
              <a:defRPr/>
            </a:pPr>
            <a:r>
              <a:rPr lang="en-US" sz="63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Body Defenses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2"/>
          <a:srcRect b="2390"/>
          <a:stretch>
            <a:fillRect/>
          </a:stretch>
        </p:blipFill>
        <p:spPr bwMode="auto">
          <a:xfrm>
            <a:off x="1130300" y="306388"/>
            <a:ext cx="6883400" cy="609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anap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Image result for anap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figure 01-09 (5)"/>
          <p:cNvPicPr>
            <a:picLocks noChangeAspect="1" noChangeArrowheads="1"/>
          </p:cNvPicPr>
          <p:nvPr/>
        </p:nvPicPr>
        <p:blipFill>
          <a:blip r:embed="rId2"/>
          <a:srcRect b="2985"/>
          <a:stretch>
            <a:fillRect/>
          </a:stretch>
        </p:blipFill>
        <p:spPr bwMode="auto">
          <a:xfrm>
            <a:off x="838200" y="0"/>
            <a:ext cx="7696200" cy="675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o.libretexts.org/@api/deki/files/9762/Bcell_BCR.jpg?revision=1&amp;size=bestfit&amp;width=331&amp;height=336"/>
          <p:cNvPicPr>
            <a:picLocks noChangeAspect="1" noChangeArrowheads="1"/>
          </p:cNvPicPr>
          <p:nvPr/>
        </p:nvPicPr>
        <p:blipFill>
          <a:blip r:embed="rId2"/>
          <a:srcRect l="4614" r="3104" b="4545"/>
          <a:stretch>
            <a:fillRect/>
          </a:stretch>
        </p:blipFill>
        <p:spPr bwMode="auto">
          <a:xfrm>
            <a:off x="304800" y="0"/>
            <a:ext cx="5515429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106805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1.5-3x10</a:t>
            </a:r>
            <a:r>
              <a:rPr lang="en-US" sz="2400" b="1" baseline="30000" dirty="0" smtClean="0"/>
              <a:t>5</a:t>
            </a:r>
          </a:p>
          <a:p>
            <a:r>
              <a:rPr lang="en-US" sz="2400" b="1" dirty="0" smtClean="0"/>
              <a:t>Somatic </a:t>
            </a:r>
            <a:r>
              <a:rPr lang="en-US" sz="2400" b="1" dirty="0" err="1" smtClean="0"/>
              <a:t>hypermaturation</a:t>
            </a:r>
            <a:endParaRPr lang="en-US" sz="2400" b="1" dirty="0" smtClean="0"/>
          </a:p>
          <a:p>
            <a:r>
              <a:rPr lang="en-US" sz="2400" b="1" dirty="0" smtClean="0"/>
              <a:t>Class switching</a:t>
            </a:r>
          </a:p>
          <a:p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biology-pages.info/T/Th_Lymphokin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604413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4713982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Highly specialized for </a:t>
            </a:r>
            <a:r>
              <a:rPr lang="en-US" sz="2400" b="1" dirty="0" err="1" smtClean="0"/>
              <a:t>Ab</a:t>
            </a:r>
            <a:r>
              <a:rPr lang="en-US" sz="2400" b="1" dirty="0" smtClean="0"/>
              <a:t> secretion: more that 1000 Abs/second</a:t>
            </a:r>
          </a:p>
          <a:p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onlinebiologynotes.com/wp-content/uploads/2018/02/T-c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0999"/>
            <a:ext cx="7924800" cy="4609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790182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Recognize the processed antigen by MHC. Ratio of CD4 to CD8:2:1</a:t>
            </a:r>
          </a:p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REG</a:t>
            </a:r>
            <a:r>
              <a:rPr lang="en-US" sz="2400" b="1" dirty="0" smtClean="0"/>
              <a:t> to inhibit immune response</a:t>
            </a:r>
          </a:p>
          <a:p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tural killer cells"/>
          <p:cNvPicPr>
            <a:picLocks noChangeAspect="1" noChangeArrowheads="1"/>
          </p:cNvPicPr>
          <p:nvPr/>
        </p:nvPicPr>
        <p:blipFill>
          <a:blip r:embed="rId2"/>
          <a:srcRect l="15167" b="1361"/>
          <a:stretch>
            <a:fillRect/>
          </a:stretch>
        </p:blipFill>
        <p:spPr bwMode="auto">
          <a:xfrm>
            <a:off x="228599" y="76200"/>
            <a:ext cx="6194466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KT 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36014"/>
            <a:ext cx="8686801" cy="649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Primary Lymphoid organs (where immune cell develops)</a:t>
            </a:r>
          </a:p>
          <a:p>
            <a:r>
              <a:rPr lang="en-US" sz="2400" b="1" i="1" dirty="0" smtClean="0"/>
              <a:t>Bone marrow</a:t>
            </a:r>
          </a:p>
          <a:p>
            <a:r>
              <a:rPr lang="en-US" sz="2400" b="1" i="1" dirty="0" smtClean="0"/>
              <a:t>Thymus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:Stem cell niches: specialized anatomical microenvironments</a:t>
            </a:r>
          </a:p>
          <a:p>
            <a:r>
              <a:rPr lang="en-US" sz="2400" b="1" dirty="0" smtClean="0"/>
              <a:t>: </a:t>
            </a:r>
            <a:r>
              <a:rPr lang="en-US" sz="2400" b="1" dirty="0" err="1" smtClean="0"/>
              <a:t>Stromal</a:t>
            </a:r>
            <a:r>
              <a:rPr lang="en-US" sz="2400" b="1" dirty="0" smtClean="0"/>
              <a:t> cells: soluble and membrane bounded proteins------ regulate</a:t>
            </a:r>
          </a:p>
          <a:p>
            <a:r>
              <a:rPr lang="en-US" sz="2400" b="1" dirty="0" smtClean="0"/>
              <a:t>Survival, proliferation, differentiation, trafficking </a:t>
            </a:r>
          </a:p>
          <a:p>
            <a:endParaRPr lang="en-US" sz="2400" b="1" baseline="-2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ure 01-15"/>
          <p:cNvPicPr>
            <a:picLocks noChangeAspect="1" noChangeArrowheads="1"/>
          </p:cNvPicPr>
          <p:nvPr/>
        </p:nvPicPr>
        <p:blipFill>
          <a:blip r:embed="rId2"/>
          <a:srcRect b="2358"/>
          <a:stretch>
            <a:fillRect/>
          </a:stretch>
        </p:blipFill>
        <p:spPr bwMode="auto">
          <a:xfrm>
            <a:off x="990600" y="76200"/>
            <a:ext cx="7162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750" t="17000" r="23125" b="10000"/>
          <a:stretch>
            <a:fillRect/>
          </a:stretch>
        </p:blipFill>
        <p:spPr bwMode="auto">
          <a:xfrm>
            <a:off x="76200" y="228599"/>
            <a:ext cx="8229600" cy="64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ure 01-15"/>
          <p:cNvPicPr>
            <a:picLocks noChangeAspect="1" noChangeArrowheads="1"/>
          </p:cNvPicPr>
          <p:nvPr/>
        </p:nvPicPr>
        <p:blipFill>
          <a:blip r:embed="rId2"/>
          <a:srcRect b="2358"/>
          <a:stretch>
            <a:fillRect/>
          </a:stretch>
        </p:blipFill>
        <p:spPr bwMode="auto">
          <a:xfrm>
            <a:off x="990600" y="76200"/>
            <a:ext cx="7162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375" t="16000" r="16250" b="10000"/>
          <a:stretch>
            <a:fillRect/>
          </a:stretch>
        </p:blipFill>
        <p:spPr bwMode="auto">
          <a:xfrm>
            <a:off x="76200" y="762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875" t="38000" r="18125" b="8000"/>
          <a:stretch>
            <a:fillRect/>
          </a:stretch>
        </p:blipFill>
        <p:spPr bwMode="auto">
          <a:xfrm>
            <a:off x="152400" y="228600"/>
            <a:ext cx="868680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250" t="15000" r="13125" b="8000"/>
          <a:stretch>
            <a:fillRect/>
          </a:stretch>
        </p:blipFill>
        <p:spPr bwMode="auto">
          <a:xfrm>
            <a:off x="76200" y="228600"/>
            <a:ext cx="894607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gure 01-17"/>
          <p:cNvPicPr>
            <a:picLocks noChangeAspect="1" noChangeArrowheads="1"/>
          </p:cNvPicPr>
          <p:nvPr/>
        </p:nvPicPr>
        <p:blipFill>
          <a:blip r:embed="rId2"/>
          <a:srcRect r="33621" b="6655"/>
          <a:stretch>
            <a:fillRect/>
          </a:stretch>
        </p:blipFill>
        <p:spPr bwMode="auto">
          <a:xfrm>
            <a:off x="76200" y="152400"/>
            <a:ext cx="8915400" cy="597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Secondary Lymphoid organs (where immune response is initiated)</a:t>
            </a:r>
          </a:p>
          <a:p>
            <a:r>
              <a:rPr lang="en-US" sz="2400" b="1" i="1" dirty="0" smtClean="0"/>
              <a:t>Lymph nodes</a:t>
            </a:r>
          </a:p>
          <a:p>
            <a:r>
              <a:rPr lang="en-US" sz="2400" b="1" i="1" dirty="0" smtClean="0"/>
              <a:t>Spleen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:MALT: Mucosa-associated lymphoid tissue (digestive, respiratory, </a:t>
            </a:r>
            <a:r>
              <a:rPr lang="en-US" sz="2400" b="1" dirty="0" err="1" smtClean="0"/>
              <a:t>urogenital</a:t>
            </a:r>
            <a:r>
              <a:rPr lang="en-US" sz="2400" b="1" dirty="0" smtClean="0"/>
              <a:t>, skin)</a:t>
            </a:r>
          </a:p>
          <a:p>
            <a:r>
              <a:rPr lang="en-US" sz="2400" b="1" dirty="0" smtClean="0"/>
              <a:t>Tonsils, appendix, lymphoid follicles</a:t>
            </a:r>
          </a:p>
          <a:p>
            <a:endParaRPr lang="en-US" sz="2400" b="1" dirty="0" smtClean="0"/>
          </a:p>
          <a:p>
            <a:endParaRPr lang="en-US" sz="2400" b="1" baseline="-25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2500" t="22000" r="18125" b="12723"/>
          <a:stretch>
            <a:fillRect/>
          </a:stretch>
        </p:blipFill>
        <p:spPr bwMode="auto">
          <a:xfrm>
            <a:off x="76200" y="0"/>
            <a:ext cx="6545226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375" t="39000" r="5625" b="10000"/>
          <a:stretch>
            <a:fillRect/>
          </a:stretch>
        </p:blipFill>
        <p:spPr bwMode="auto">
          <a:xfrm>
            <a:off x="152400" y="1066800"/>
            <a:ext cx="8915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80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Memory T and B cells</a:t>
            </a:r>
          </a:p>
          <a:p>
            <a:r>
              <a:rPr lang="en-US" b="1" dirty="0" smtClean="0"/>
              <a:t>Central memory cells</a:t>
            </a:r>
          </a:p>
          <a:p>
            <a:r>
              <a:rPr lang="en-US" b="1" dirty="0" smtClean="0"/>
              <a:t>Effectors memory  T cells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gure 01-19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1192213" y="76200"/>
            <a:ext cx="6757987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3125" t="19000" r="3125" b="20000"/>
          <a:stretch>
            <a:fillRect/>
          </a:stretch>
        </p:blipFill>
        <p:spPr bwMode="auto">
          <a:xfrm>
            <a:off x="152400" y="7620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193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OPSI (overwhelming post-</a:t>
            </a:r>
            <a:r>
              <a:rPr lang="en-US" b="1" dirty="0" err="1" smtClean="0"/>
              <a:t>splenectomy</a:t>
            </a:r>
            <a:r>
              <a:rPr lang="en-US" b="1" dirty="0" smtClean="0"/>
              <a:t> infection)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Secondary Lymphoid organs (where immune response is initiated)</a:t>
            </a:r>
          </a:p>
          <a:p>
            <a:r>
              <a:rPr lang="en-US" sz="2400" b="1" i="1" dirty="0" smtClean="0"/>
              <a:t>Lymph nodes</a:t>
            </a:r>
          </a:p>
          <a:p>
            <a:r>
              <a:rPr lang="en-US" sz="2400" b="1" i="1" dirty="0" smtClean="0"/>
              <a:t>Spleen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:MALT: Mucosa-associated lymphoid tissue (digestive, respiratory, </a:t>
            </a:r>
            <a:r>
              <a:rPr lang="en-US" sz="2400" b="1" dirty="0" err="1" smtClean="0"/>
              <a:t>urogenital</a:t>
            </a:r>
            <a:r>
              <a:rPr lang="en-US" sz="2400" b="1" dirty="0" smtClean="0"/>
              <a:t>, skin)</a:t>
            </a:r>
          </a:p>
          <a:p>
            <a:r>
              <a:rPr lang="en-US" sz="2400" b="1" dirty="0" smtClean="0"/>
              <a:t>Tonsils, appendix, lymphoid </a:t>
            </a:r>
            <a:r>
              <a:rPr lang="en-US" sz="2400" b="1" dirty="0" smtClean="0"/>
              <a:t>follicles</a:t>
            </a:r>
          </a:p>
          <a:p>
            <a:r>
              <a:rPr lang="en-US" sz="2400" b="1" dirty="0" smtClean="0"/>
              <a:t>BALT, NALT, GALT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baseline="-2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immunology"/>
          <p:cNvPicPr>
            <a:picLocks noChangeAspect="1" noChangeArrowheads="1"/>
          </p:cNvPicPr>
          <p:nvPr/>
        </p:nvPicPr>
        <p:blipFill>
          <a:blip r:embed="rId2"/>
          <a:srcRect l="3191" t="5319"/>
          <a:stretch>
            <a:fillRect/>
          </a:stretch>
        </p:blipFill>
        <p:spPr bwMode="auto">
          <a:xfrm>
            <a:off x="381000" y="76200"/>
            <a:ext cx="69342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375" t="15000" r="12500" b="10000"/>
          <a:stretch>
            <a:fillRect/>
          </a:stretch>
        </p:blipFill>
        <p:spPr bwMode="auto">
          <a:xfrm>
            <a:off x="228600" y="228600"/>
            <a:ext cx="6629400" cy="64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5" t="30000" r="7500" b="15000"/>
          <a:stretch>
            <a:fillRect/>
          </a:stretch>
        </p:blipFill>
        <p:spPr bwMode="auto">
          <a:xfrm>
            <a:off x="152400" y="838200"/>
            <a:ext cx="8915400" cy="33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375" t="12000" r="38125" b="13000"/>
          <a:stretch>
            <a:fillRect/>
          </a:stretch>
        </p:blipFill>
        <p:spPr bwMode="auto">
          <a:xfrm>
            <a:off x="228600" y="76200"/>
            <a:ext cx="8229600" cy="670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Tertiary Lymphoid </a:t>
            </a:r>
            <a:r>
              <a:rPr lang="en-US" sz="2800" b="1" dirty="0" smtClean="0"/>
              <a:t>organs </a:t>
            </a:r>
            <a:r>
              <a:rPr lang="en-US" sz="2800" b="1" dirty="0" smtClean="0"/>
              <a:t>(site of infections)</a:t>
            </a:r>
            <a:endParaRPr lang="en-US" sz="2800" b="1" dirty="0" smtClean="0"/>
          </a:p>
          <a:p>
            <a:r>
              <a:rPr lang="en-US" sz="2400" b="1" i="1" dirty="0" smtClean="0"/>
              <a:t>Liver, brain, lungs etc </a:t>
            </a:r>
            <a:endParaRPr lang="en-US" sz="2400" b="1" i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baseline="-25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000" t="21000" r="26293" b="21000"/>
          <a:stretch>
            <a:fillRect/>
          </a:stretch>
        </p:blipFill>
        <p:spPr bwMode="auto">
          <a:xfrm>
            <a:off x="76200" y="76200"/>
            <a:ext cx="8610600" cy="64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figure 02-02"/>
          <p:cNvPicPr>
            <a:picLocks noChangeAspect="1" noChangeArrowheads="1"/>
          </p:cNvPicPr>
          <p:nvPr/>
        </p:nvPicPr>
        <p:blipFill>
          <a:blip r:embed="rId2"/>
          <a:srcRect b="3067"/>
          <a:stretch>
            <a:fillRect/>
          </a:stretch>
        </p:blipFill>
        <p:spPr bwMode="auto">
          <a:xfrm>
            <a:off x="0" y="1073150"/>
            <a:ext cx="9144000" cy="456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 descr="figure 02-04"/>
          <p:cNvPicPr>
            <a:picLocks noChangeAspect="1" noChangeArrowheads="1"/>
          </p:cNvPicPr>
          <p:nvPr/>
        </p:nvPicPr>
        <p:blipFill>
          <a:blip r:embed="rId2"/>
          <a:srcRect b="3574"/>
          <a:stretch>
            <a:fillRect/>
          </a:stretch>
        </p:blipFill>
        <p:spPr bwMode="auto">
          <a:xfrm>
            <a:off x="533400" y="0"/>
            <a:ext cx="8077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4925"/>
          <a:stretch>
            <a:fillRect/>
          </a:stretch>
        </p:blipFill>
        <p:spPr bwMode="auto">
          <a:xfrm>
            <a:off x="76200" y="304799"/>
            <a:ext cx="8915400" cy="597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st of immuno serological tests"/>
          <p:cNvPicPr>
            <a:picLocks noChangeAspect="1" noChangeArrowheads="1"/>
          </p:cNvPicPr>
          <p:nvPr/>
        </p:nvPicPr>
        <p:blipFill>
          <a:blip r:embed="rId2"/>
          <a:srcRect l="1831" t="12195" r="8441" b="4878"/>
          <a:stretch>
            <a:fillRect/>
          </a:stretch>
        </p:blipFill>
        <p:spPr bwMode="auto">
          <a:xfrm>
            <a:off x="152400" y="304800"/>
            <a:ext cx="8675594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9" descr="figure 01-14"/>
          <p:cNvPicPr>
            <a:picLocks noChangeAspect="1" noChangeArrowheads="1"/>
          </p:cNvPicPr>
          <p:nvPr/>
        </p:nvPicPr>
        <p:blipFill>
          <a:blip r:embed="rId2"/>
          <a:srcRect b="3383"/>
          <a:stretch>
            <a:fillRect/>
          </a:stretch>
        </p:blipFill>
        <p:spPr bwMode="auto">
          <a:xfrm>
            <a:off x="0" y="730250"/>
            <a:ext cx="9144000" cy="521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figure 01-11"/>
          <p:cNvPicPr>
            <a:picLocks noChangeAspect="1" noChangeArrowheads="1"/>
          </p:cNvPicPr>
          <p:nvPr/>
        </p:nvPicPr>
        <p:blipFill>
          <a:blip r:embed="rId2"/>
          <a:srcRect b="2282"/>
          <a:stretch>
            <a:fillRect/>
          </a:stretch>
        </p:blipFill>
        <p:spPr bwMode="auto">
          <a:xfrm>
            <a:off x="761999" y="0"/>
            <a:ext cx="7816438" cy="6829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Image result for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1028" descr="Picture1"/>
          <p:cNvPicPr>
            <a:picLocks noChangeAspect="1" noChangeArrowheads="1"/>
          </p:cNvPicPr>
          <p:nvPr/>
        </p:nvPicPr>
        <p:blipFill>
          <a:blip r:embed="rId2"/>
          <a:srcRect b="3042"/>
          <a:stretch>
            <a:fillRect/>
          </a:stretch>
        </p:blipFill>
        <p:spPr bwMode="auto">
          <a:xfrm>
            <a:off x="0" y="1236663"/>
            <a:ext cx="9144000" cy="424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figure 01-08"/>
          <p:cNvPicPr>
            <a:picLocks noChangeAspect="1" noChangeArrowheads="1"/>
          </p:cNvPicPr>
          <p:nvPr/>
        </p:nvPicPr>
        <p:blipFill>
          <a:blip r:embed="rId2"/>
          <a:srcRect r="8275" b="2222"/>
          <a:stretch>
            <a:fillRect/>
          </a:stretch>
        </p:blipFill>
        <p:spPr bwMode="auto">
          <a:xfrm>
            <a:off x="2652713" y="0"/>
            <a:ext cx="3519487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T cell matu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3" y="1066800"/>
            <a:ext cx="905781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 b="6845"/>
          <a:stretch>
            <a:fillRect/>
          </a:stretch>
        </p:blipFill>
        <p:spPr>
          <a:xfrm>
            <a:off x="152400" y="1295399"/>
            <a:ext cx="8839200" cy="433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Image result for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1219200"/>
            <a:ext cx="896869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609600"/>
            <a:ext cx="8828602" cy="465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625" y="1600200"/>
            <a:ext cx="8540750" cy="449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762000"/>
            <a:ext cx="8839200" cy="465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337" y="762000"/>
            <a:ext cx="8830063" cy="465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tfd.com/mk/M/X2604-M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579"/>
            <a:ext cx="7772400" cy="6781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ematopoiesis_simple1"/>
          <p:cNvPicPr>
            <a:picLocks noChangeAspect="1" noChangeArrowheads="1"/>
          </p:cNvPicPr>
          <p:nvPr/>
        </p:nvPicPr>
        <p:blipFill>
          <a:blip r:embed="rId2"/>
          <a:srcRect l="1691"/>
          <a:stretch>
            <a:fillRect/>
          </a:stretch>
        </p:blipFill>
        <p:spPr>
          <a:xfrm>
            <a:off x="228600" y="381000"/>
            <a:ext cx="8763000" cy="587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3606" t="5192" r="7174" b="5246"/>
          <a:stretch>
            <a:fillRect/>
          </a:stretch>
        </p:blipFill>
        <p:spPr>
          <a:xfrm>
            <a:off x="152400" y="152400"/>
            <a:ext cx="8763000" cy="604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875" t="20667" r="31250" b="6000"/>
          <a:stretch>
            <a:fillRect/>
          </a:stretch>
        </p:blipFill>
        <p:spPr bwMode="auto">
          <a:xfrm>
            <a:off x="1676400" y="76200"/>
            <a:ext cx="539496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447800"/>
            <a:ext cx="8763000" cy="2286000"/>
            <a:chOff x="489" y="2957"/>
            <a:chExt cx="5127" cy="1162"/>
          </a:xfrm>
        </p:grpSpPr>
        <p:pic>
          <p:nvPicPr>
            <p:cNvPr id="3" name="Picture 15" descr="Neutrophi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3" y="3010"/>
              <a:ext cx="664" cy="728"/>
            </a:xfrm>
            <a:prstGeom prst="rect">
              <a:avLst/>
            </a:prstGeom>
            <a:noFill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764" y="3807"/>
              <a:ext cx="7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ngsana New" pitchFamily="18" charset="-34"/>
                </a:rPr>
                <a:t>Neutrophil</a:t>
              </a:r>
              <a:endParaRPr lang="th-TH" sz="1400" b="1"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5" name="Picture 6" descr="natural killer ce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" y="2957"/>
              <a:ext cx="81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93" y="3737"/>
              <a:ext cx="6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ngsana New" pitchFamily="18" charset="-34"/>
                </a:rPr>
                <a:t>NK Cell</a:t>
              </a:r>
              <a:endParaRPr lang="th-TH" sz="1400" b="1"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7" name="Picture 8" descr="monocyte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8" y="3015"/>
              <a:ext cx="768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754" y="3784"/>
              <a:ext cx="8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ngsana New" pitchFamily="18" charset="-34"/>
                </a:rPr>
                <a:t>Monocyte Macrophage</a:t>
              </a:r>
              <a:endParaRPr lang="th-TH" sz="1400" b="1"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9" name="Picture 10" descr="basophil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3" y="3011"/>
              <a:ext cx="755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617" y="3793"/>
              <a:ext cx="98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ngsana New" pitchFamily="18" charset="-34"/>
                </a:rPr>
                <a:t>Basophils &amp; Mast cells</a:t>
              </a:r>
              <a:endParaRPr lang="th-TH" sz="1400" b="1"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11" name="Picture 14" descr="Eosinophi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3" y="3012"/>
              <a:ext cx="716" cy="709"/>
            </a:xfrm>
            <a:prstGeom prst="rect">
              <a:avLst/>
            </a:prstGeom>
            <a:noFill/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529" y="3759"/>
              <a:ext cx="8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ngsana New" pitchFamily="18" charset="-34"/>
                </a:rPr>
                <a:t>Eosinophils</a:t>
              </a:r>
              <a:endParaRPr lang="th-TH" sz="1400" b="1">
                <a:latin typeface="Arial" pitchFamily="34" charset="0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189</Words>
  <Application>Microsoft Office PowerPoint</Application>
  <PresentationFormat>On-screen Show (4:3)</PresentationFormat>
  <Paragraphs>41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Shaukat Ali</dc:creator>
  <cp:lastModifiedBy>Dr. Shaukat Ali</cp:lastModifiedBy>
  <cp:revision>144</cp:revision>
  <dcterms:created xsi:type="dcterms:W3CDTF">2018-03-14T07:04:49Z</dcterms:created>
  <dcterms:modified xsi:type="dcterms:W3CDTF">2019-03-05T12:50:10Z</dcterms:modified>
</cp:coreProperties>
</file>