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ACB9113-2E46-42F6-9D27-34F5BD9DAB6D}" type="datetimeFigureOut">
              <a:rPr lang="en-US" smtClean="0"/>
              <a:pPr/>
              <a:t>1/24/2021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8BEE014-52AE-4147-A68D-A45C760EB76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CB9113-2E46-42F6-9D27-34F5BD9DAB6D}"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CB9113-2E46-42F6-9D27-34F5BD9DAB6D}"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CB9113-2E46-42F6-9D27-34F5BD9DAB6D}"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CB9113-2E46-42F6-9D27-34F5BD9DAB6D}"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8BEE014-52AE-4147-A68D-A45C760EB7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CB9113-2E46-42F6-9D27-34F5BD9DAB6D}" type="datetimeFigureOut">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ACB9113-2E46-42F6-9D27-34F5BD9DAB6D}" type="datetimeFigureOut">
              <a:rPr lang="en-US" smtClean="0"/>
              <a:pPr/>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CB9113-2E46-42F6-9D27-34F5BD9DAB6D}" type="datetimeFigureOut">
              <a:rPr lang="en-US" smtClean="0"/>
              <a:pPr/>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B9113-2E46-42F6-9D27-34F5BD9DAB6D}" type="datetimeFigureOut">
              <a:rPr lang="en-US" smtClean="0"/>
              <a:pPr/>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CB9113-2E46-42F6-9D27-34F5BD9DAB6D}" type="datetimeFigureOut">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CB9113-2E46-42F6-9D27-34F5BD9DAB6D}" type="datetimeFigureOut">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BEE014-52AE-4147-A68D-A45C760EB7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ACB9113-2E46-42F6-9D27-34F5BD9DAB6D}" type="datetimeFigureOut">
              <a:rPr lang="en-US" smtClean="0"/>
              <a:pPr/>
              <a:t>1/24/2021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8BEE014-52AE-4147-A68D-A45C760EB76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un.org/development/desa/disabilities/envision2030-goal7.html" TargetMode="External"/><Relationship Id="rId3" Type="http://schemas.openxmlformats.org/officeDocument/2006/relationships/hyperlink" Target="http://www.un.org/development/desa/disabilities/envision2030-goal2.html" TargetMode="External"/><Relationship Id="rId7" Type="http://schemas.openxmlformats.org/officeDocument/2006/relationships/hyperlink" Target="http://www.un.org/development/desa/disabilities/envision2030-goal6.html" TargetMode="External"/><Relationship Id="rId2" Type="http://schemas.openxmlformats.org/officeDocument/2006/relationships/hyperlink" Target="https://www.un.org/development/desa/disabilities/?page_id=6226&amp;preview=true" TargetMode="External"/><Relationship Id="rId1" Type="http://schemas.openxmlformats.org/officeDocument/2006/relationships/slideLayout" Target="../slideLayouts/slideLayout2.xml"/><Relationship Id="rId6" Type="http://schemas.openxmlformats.org/officeDocument/2006/relationships/hyperlink" Target="http://www.un.org/development/desa/disabilities/envision2030-goal5.html" TargetMode="External"/><Relationship Id="rId5" Type="http://schemas.openxmlformats.org/officeDocument/2006/relationships/hyperlink" Target="http://www.un.org/development/desa/disabilities/envision2030-goal4.html" TargetMode="External"/><Relationship Id="rId10" Type="http://schemas.openxmlformats.org/officeDocument/2006/relationships/hyperlink" Target="http://www.un.org/development/desa/disabilities/envision2030-goal9.html" TargetMode="External"/><Relationship Id="rId4" Type="http://schemas.openxmlformats.org/officeDocument/2006/relationships/hyperlink" Target="http://www.un.org/development/desa/disabilities/envision2030-goal3.html" TargetMode="External"/><Relationship Id="rId9" Type="http://schemas.openxmlformats.org/officeDocument/2006/relationships/hyperlink" Target="http://www.un.org/development/desa/disabilities/envision2030-goal8.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un.org/development/desa/disabilities/envision2030-goal16.html" TargetMode="External"/><Relationship Id="rId3" Type="http://schemas.openxmlformats.org/officeDocument/2006/relationships/hyperlink" Target="http://www.un.org/development/desa/disabilities/envision2030-goal11.html" TargetMode="External"/><Relationship Id="rId7" Type="http://schemas.openxmlformats.org/officeDocument/2006/relationships/hyperlink" Target="http://www.un.org/development/desa/disabilities/envision2030-goal15.html" TargetMode="External"/><Relationship Id="rId2" Type="http://schemas.openxmlformats.org/officeDocument/2006/relationships/hyperlink" Target="http://www.un.org/development/desa/disabilities/envision2030-goal10.html" TargetMode="External"/><Relationship Id="rId1" Type="http://schemas.openxmlformats.org/officeDocument/2006/relationships/slideLayout" Target="../slideLayouts/slideLayout2.xml"/><Relationship Id="rId6" Type="http://schemas.openxmlformats.org/officeDocument/2006/relationships/hyperlink" Target="http://www.un.org/development/desa/disabilities/envision2030-goal14.html" TargetMode="External"/><Relationship Id="rId5" Type="http://schemas.openxmlformats.org/officeDocument/2006/relationships/hyperlink" Target="http://www.un.org/development/desa/disabilities/envision2030-goal13.html" TargetMode="External"/><Relationship Id="rId4" Type="http://schemas.openxmlformats.org/officeDocument/2006/relationships/hyperlink" Target="http://www.un.org/development/desa/disabilities/envision2030-goal12.html" TargetMode="External"/><Relationship Id="rId9" Type="http://schemas.openxmlformats.org/officeDocument/2006/relationships/hyperlink" Target="http://www.un.org/development/desa/disabilities/envision2030-goal17.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MDGs &amp; SDGs</a:t>
            </a:r>
            <a:endParaRPr lang="en-US" dirty="0"/>
          </a:p>
        </p:txBody>
      </p:sp>
      <p:sp>
        <p:nvSpPr>
          <p:cNvPr id="3" name="Subtitle 2"/>
          <p:cNvSpPr>
            <a:spLocks noGrp="1"/>
          </p:cNvSpPr>
          <p:nvPr>
            <p:ph type="subTitle" idx="1"/>
          </p:nvPr>
        </p:nvSpPr>
        <p:spPr/>
        <p:txBody>
          <a:bodyPr/>
          <a:lstStyle/>
          <a:p>
            <a:r>
              <a:rPr lang="en-US" dirty="0" smtClean="0"/>
              <a:t>Topic 15</a:t>
            </a:r>
          </a:p>
          <a:p>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smtClean="0"/>
              <a:t>Envision2030 Objectives</a:t>
            </a:r>
            <a:endParaRPr lang="en-US" dirty="0"/>
          </a:p>
        </p:txBody>
      </p:sp>
      <p:sp>
        <p:nvSpPr>
          <p:cNvPr id="3" name="Content Placeholder 2"/>
          <p:cNvSpPr>
            <a:spLocks noGrp="1"/>
          </p:cNvSpPr>
          <p:nvPr>
            <p:ph idx="1"/>
          </p:nvPr>
        </p:nvSpPr>
        <p:spPr/>
        <p:txBody>
          <a:bodyPr/>
          <a:lstStyle/>
          <a:p>
            <a:pPr lvl="0" fontAlgn="base"/>
            <a:r>
              <a:rPr lang="en-US" dirty="0" smtClean="0"/>
              <a:t>Raise awareness of the 2030 Agenda and the achievement of the SDGs for persons with disabilities;</a:t>
            </a:r>
          </a:p>
          <a:p>
            <a:pPr lvl="0" fontAlgn="base"/>
            <a:r>
              <a:rPr lang="en-US" dirty="0" smtClean="0"/>
              <a:t>Promote an active dialogue among stakeholders on the SDGs with a view to create a better world for persons with disabilities; and</a:t>
            </a:r>
          </a:p>
          <a:p>
            <a:pPr lvl="0" fontAlgn="base"/>
            <a:r>
              <a:rPr lang="en-US" dirty="0" smtClean="0"/>
              <a:t>Establish an ongoing live web resource on each SDG and disability</a:t>
            </a:r>
            <a:r>
              <a:rPr lang="en-US" dirty="0" smtClean="0"/>
              <a:t>.</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17 sustainable development goals (</a:t>
            </a:r>
            <a:r>
              <a:rPr lang="en-US" dirty="0" smtClean="0"/>
              <a:t>SDGs)</a:t>
            </a:r>
            <a:endParaRPr lang="en-US" dirty="0"/>
          </a:p>
        </p:txBody>
      </p:sp>
      <p:sp>
        <p:nvSpPr>
          <p:cNvPr id="3" name="Content Placeholder 2"/>
          <p:cNvSpPr>
            <a:spLocks noGrp="1"/>
          </p:cNvSpPr>
          <p:nvPr>
            <p:ph idx="1"/>
          </p:nvPr>
        </p:nvSpPr>
        <p:spPr/>
        <p:txBody>
          <a:bodyPr>
            <a:normAutofit lnSpcReduction="10000"/>
          </a:bodyPr>
          <a:lstStyle/>
          <a:p>
            <a:pPr fontAlgn="base"/>
            <a:r>
              <a:rPr lang="en-US" dirty="0" smtClean="0">
                <a:hlinkClick r:id="rId2"/>
              </a:rPr>
              <a:t>GOAL 1: No Poverty</a:t>
            </a:r>
            <a:endParaRPr lang="en-US" dirty="0" smtClean="0"/>
          </a:p>
          <a:p>
            <a:pPr fontAlgn="base"/>
            <a:r>
              <a:rPr lang="en-US" dirty="0" smtClean="0">
                <a:hlinkClick r:id="rId3"/>
              </a:rPr>
              <a:t>GOAL 2: Zero Hunger</a:t>
            </a:r>
            <a:endParaRPr lang="en-US" dirty="0" smtClean="0"/>
          </a:p>
          <a:p>
            <a:pPr fontAlgn="base"/>
            <a:r>
              <a:rPr lang="en-US" dirty="0" smtClean="0">
                <a:hlinkClick r:id="rId4"/>
              </a:rPr>
              <a:t>GOAL 3: Good Health and Well-being</a:t>
            </a:r>
            <a:endParaRPr lang="en-US" dirty="0" smtClean="0"/>
          </a:p>
          <a:p>
            <a:pPr fontAlgn="base"/>
            <a:r>
              <a:rPr lang="en-US" dirty="0" smtClean="0">
                <a:hlinkClick r:id="rId5"/>
              </a:rPr>
              <a:t>GOAL 4: Quality Education</a:t>
            </a:r>
            <a:endParaRPr lang="en-US" dirty="0" smtClean="0"/>
          </a:p>
          <a:p>
            <a:pPr fontAlgn="base"/>
            <a:r>
              <a:rPr lang="en-US" dirty="0" smtClean="0">
                <a:hlinkClick r:id="rId6"/>
              </a:rPr>
              <a:t>GOAL 5: Gender Equality</a:t>
            </a:r>
            <a:endParaRPr lang="en-US" dirty="0" smtClean="0"/>
          </a:p>
          <a:p>
            <a:pPr fontAlgn="base"/>
            <a:r>
              <a:rPr lang="en-US" dirty="0" smtClean="0">
                <a:hlinkClick r:id="rId7"/>
              </a:rPr>
              <a:t>GOAL 6: Clean Water and Sanitation</a:t>
            </a:r>
            <a:endParaRPr lang="en-US" dirty="0" smtClean="0"/>
          </a:p>
          <a:p>
            <a:pPr fontAlgn="base"/>
            <a:r>
              <a:rPr lang="en-US" dirty="0" smtClean="0">
                <a:hlinkClick r:id="rId8"/>
              </a:rPr>
              <a:t>GOAL 7: Affordable and Clean Energy</a:t>
            </a:r>
            <a:endParaRPr lang="en-US" dirty="0" smtClean="0"/>
          </a:p>
          <a:p>
            <a:pPr fontAlgn="base"/>
            <a:r>
              <a:rPr lang="en-US" dirty="0" smtClean="0">
                <a:hlinkClick r:id="rId9"/>
              </a:rPr>
              <a:t>GOAL 8: Decent Work and Economic Growth</a:t>
            </a:r>
            <a:endParaRPr lang="en-US" dirty="0" smtClean="0"/>
          </a:p>
          <a:p>
            <a:pPr fontAlgn="base"/>
            <a:r>
              <a:rPr lang="en-US" dirty="0" smtClean="0">
                <a:hlinkClick r:id="rId10"/>
              </a:rPr>
              <a:t>GOAL 9: Industry, Innovation and </a:t>
            </a:r>
            <a:r>
              <a:rPr lang="en-US" dirty="0" smtClean="0">
                <a:hlinkClick r:id="rId10"/>
              </a:rPr>
              <a:t>Infrastructure</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fontAlgn="base"/>
            <a:r>
              <a:rPr lang="en-US" dirty="0" smtClean="0">
                <a:hlinkClick r:id="rId2"/>
              </a:rPr>
              <a:t>GOAL 10: Reduced Inequality</a:t>
            </a:r>
            <a:endParaRPr lang="en-US" dirty="0" smtClean="0"/>
          </a:p>
          <a:p>
            <a:pPr fontAlgn="base"/>
            <a:r>
              <a:rPr lang="en-US" dirty="0" smtClean="0">
                <a:hlinkClick r:id="rId3"/>
              </a:rPr>
              <a:t>GOAL 11: Sustainable Cities and Communities</a:t>
            </a:r>
            <a:endParaRPr lang="en-US" dirty="0" smtClean="0"/>
          </a:p>
          <a:p>
            <a:pPr fontAlgn="base"/>
            <a:r>
              <a:rPr lang="en-US" dirty="0" smtClean="0">
                <a:hlinkClick r:id="rId4"/>
              </a:rPr>
              <a:t>GOAL 12: Responsible Consumption and Production</a:t>
            </a:r>
            <a:endParaRPr lang="en-US" dirty="0" smtClean="0"/>
          </a:p>
          <a:p>
            <a:pPr fontAlgn="base"/>
            <a:r>
              <a:rPr lang="en-US" dirty="0" smtClean="0">
                <a:hlinkClick r:id="rId5"/>
              </a:rPr>
              <a:t>GOAL 13: Climate Action</a:t>
            </a:r>
            <a:endParaRPr lang="en-US" dirty="0" smtClean="0"/>
          </a:p>
          <a:p>
            <a:pPr fontAlgn="base"/>
            <a:r>
              <a:rPr lang="en-US" dirty="0" smtClean="0">
                <a:hlinkClick r:id="rId6"/>
              </a:rPr>
              <a:t>GOAL 14: Life Below Water</a:t>
            </a:r>
            <a:endParaRPr lang="en-US" dirty="0" smtClean="0"/>
          </a:p>
          <a:p>
            <a:pPr fontAlgn="base"/>
            <a:r>
              <a:rPr lang="en-US" dirty="0" smtClean="0">
                <a:hlinkClick r:id="rId7"/>
              </a:rPr>
              <a:t>GOAL 15: Life on Land</a:t>
            </a:r>
            <a:endParaRPr lang="en-US" dirty="0" smtClean="0"/>
          </a:p>
          <a:p>
            <a:pPr fontAlgn="base"/>
            <a:r>
              <a:rPr lang="en-US" dirty="0" smtClean="0">
                <a:hlinkClick r:id="rId8"/>
              </a:rPr>
              <a:t>GOAL 16: Peace and Justice Strong Institutions</a:t>
            </a:r>
            <a:endParaRPr lang="en-US" dirty="0" smtClean="0"/>
          </a:p>
          <a:p>
            <a:pPr fontAlgn="base"/>
            <a:r>
              <a:rPr lang="en-US" dirty="0" smtClean="0">
                <a:hlinkClick r:id="rId9"/>
              </a:rPr>
              <a:t>GOAL 17: Partnerships to achieve the </a:t>
            </a:r>
            <a:r>
              <a:rPr lang="en-US" dirty="0" smtClean="0">
                <a:hlinkClick r:id="rId9"/>
              </a:rPr>
              <a:t>Goal</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Millennium Development Goals (MDGs)</a:t>
            </a:r>
            <a:endParaRPr lang="en-US" dirty="0"/>
          </a:p>
        </p:txBody>
      </p:sp>
      <p:sp>
        <p:nvSpPr>
          <p:cNvPr id="3" name="Content Placeholder 2"/>
          <p:cNvSpPr>
            <a:spLocks noGrp="1"/>
          </p:cNvSpPr>
          <p:nvPr>
            <p:ph idx="1"/>
          </p:nvPr>
        </p:nvSpPr>
        <p:spPr/>
        <p:txBody>
          <a:bodyPr/>
          <a:lstStyle/>
          <a:p>
            <a:r>
              <a:rPr lang="en-US" dirty="0" smtClean="0"/>
              <a:t>United Nations Millennium Development Goals </a:t>
            </a:r>
          </a:p>
          <a:p>
            <a:r>
              <a:rPr lang="en-US" dirty="0" smtClean="0"/>
              <a:t>Eight goals</a:t>
            </a:r>
          </a:p>
          <a:p>
            <a:r>
              <a:rPr lang="en-US" dirty="0" smtClean="0"/>
              <a:t>191 UN members</a:t>
            </a:r>
          </a:p>
          <a:p>
            <a:r>
              <a:rPr lang="en-US" dirty="0" smtClean="0"/>
              <a:t>Achieve by </a:t>
            </a:r>
            <a:r>
              <a:rPr lang="en-US" dirty="0" smtClean="0">
                <a:solidFill>
                  <a:srgbClr val="FFFF00"/>
                </a:solidFill>
              </a:rPr>
              <a:t>2015</a:t>
            </a:r>
            <a:endParaRPr lang="en-US"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United Nations Millennium Declaration</a:t>
            </a:r>
            <a:endParaRPr lang="en-US" dirty="0"/>
          </a:p>
        </p:txBody>
      </p:sp>
      <p:sp>
        <p:nvSpPr>
          <p:cNvPr id="3" name="Content Placeholder 2"/>
          <p:cNvSpPr>
            <a:spLocks noGrp="1"/>
          </p:cNvSpPr>
          <p:nvPr>
            <p:ph idx="1"/>
          </p:nvPr>
        </p:nvSpPr>
        <p:spPr/>
        <p:txBody>
          <a:bodyPr/>
          <a:lstStyle/>
          <a:p>
            <a:r>
              <a:rPr lang="en-US" dirty="0" smtClean="0"/>
              <a:t>S</a:t>
            </a:r>
            <a:r>
              <a:rPr lang="en-US" smtClean="0"/>
              <a:t>igned </a:t>
            </a:r>
            <a:r>
              <a:rPr lang="en-US" dirty="0" smtClean="0"/>
              <a:t>in September </a:t>
            </a:r>
            <a:r>
              <a:rPr lang="en-US" dirty="0" smtClean="0">
                <a:solidFill>
                  <a:srgbClr val="FFFF00"/>
                </a:solidFill>
              </a:rPr>
              <a:t>2000</a:t>
            </a:r>
            <a:r>
              <a:rPr lang="en-US" dirty="0" smtClean="0"/>
              <a:t> </a:t>
            </a:r>
          </a:p>
          <a:p>
            <a:r>
              <a:rPr lang="en-US" dirty="0" smtClean="0"/>
              <a:t>commits world leaders to combat:</a:t>
            </a:r>
          </a:p>
          <a:p>
            <a:pPr lvl="1"/>
            <a:r>
              <a:rPr lang="en-US" dirty="0" smtClean="0">
                <a:solidFill>
                  <a:srgbClr val="FFFF00"/>
                </a:solidFill>
              </a:rPr>
              <a:t>Poverty</a:t>
            </a:r>
          </a:p>
          <a:p>
            <a:pPr lvl="1"/>
            <a:r>
              <a:rPr lang="en-US" dirty="0" smtClean="0">
                <a:solidFill>
                  <a:srgbClr val="FFFF00"/>
                </a:solidFill>
              </a:rPr>
              <a:t>Hunger</a:t>
            </a:r>
          </a:p>
          <a:p>
            <a:pPr lvl="1"/>
            <a:r>
              <a:rPr lang="en-US" dirty="0" smtClean="0">
                <a:solidFill>
                  <a:srgbClr val="FFFF00"/>
                </a:solidFill>
              </a:rPr>
              <a:t>Disease</a:t>
            </a:r>
          </a:p>
          <a:p>
            <a:pPr lvl="1"/>
            <a:r>
              <a:rPr lang="en-US" dirty="0" smtClean="0">
                <a:solidFill>
                  <a:srgbClr val="FFFF00"/>
                </a:solidFill>
              </a:rPr>
              <a:t>Illiteracy</a:t>
            </a:r>
          </a:p>
          <a:p>
            <a:pPr lvl="1"/>
            <a:r>
              <a:rPr lang="en-US" dirty="0" smtClean="0">
                <a:solidFill>
                  <a:srgbClr val="FFFF00"/>
                </a:solidFill>
              </a:rPr>
              <a:t>Environmental degradation </a:t>
            </a:r>
          </a:p>
          <a:p>
            <a:pPr lvl="1"/>
            <a:r>
              <a:rPr lang="en-US" dirty="0" smtClean="0">
                <a:solidFill>
                  <a:srgbClr val="FFFF00"/>
                </a:solidFill>
              </a:rPr>
              <a:t>Discrimination against women</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Eight Millennium Development Goals </a:t>
            </a:r>
            <a:endParaRPr lang="en-US" dirty="0"/>
          </a:p>
        </p:txBody>
      </p:sp>
      <p:sp>
        <p:nvSpPr>
          <p:cNvPr id="3" name="Content Placeholder 2"/>
          <p:cNvSpPr>
            <a:spLocks noGrp="1"/>
          </p:cNvSpPr>
          <p:nvPr>
            <p:ph idx="1"/>
          </p:nvPr>
        </p:nvSpPr>
        <p:spPr/>
        <p:txBody>
          <a:bodyPr>
            <a:normAutofit fontScale="92500"/>
          </a:bodyPr>
          <a:lstStyle/>
          <a:p>
            <a:pPr lvl="0" fontAlgn="base"/>
            <a:r>
              <a:rPr lang="en-US" dirty="0" smtClean="0"/>
              <a:t>to eradicate extreme poverty and hunger;</a:t>
            </a:r>
          </a:p>
          <a:p>
            <a:pPr lvl="0" fontAlgn="base"/>
            <a:r>
              <a:rPr lang="en-US" dirty="0" smtClean="0"/>
              <a:t>to achieve universal primary education;</a:t>
            </a:r>
          </a:p>
          <a:p>
            <a:pPr lvl="0" fontAlgn="base"/>
            <a:r>
              <a:rPr lang="en-US" dirty="0" smtClean="0"/>
              <a:t>to promote gender equality and empower women;</a:t>
            </a:r>
          </a:p>
          <a:p>
            <a:pPr lvl="0" fontAlgn="base"/>
            <a:r>
              <a:rPr lang="en-US" dirty="0" smtClean="0"/>
              <a:t>to reduce child mortality;</a:t>
            </a:r>
          </a:p>
          <a:p>
            <a:pPr lvl="0" fontAlgn="base"/>
            <a:r>
              <a:rPr lang="en-US" dirty="0" smtClean="0"/>
              <a:t>to improve maternal health;</a:t>
            </a:r>
          </a:p>
          <a:p>
            <a:pPr lvl="0" fontAlgn="base"/>
            <a:r>
              <a:rPr lang="en-US" dirty="0" smtClean="0"/>
              <a:t>to combat HIV/AIDS, malaria, and other diseases;</a:t>
            </a:r>
          </a:p>
          <a:p>
            <a:pPr lvl="0" fontAlgn="base"/>
            <a:r>
              <a:rPr lang="en-US" dirty="0" smtClean="0"/>
              <a:t>to ensure environmental sustainability; and</a:t>
            </a:r>
          </a:p>
          <a:p>
            <a:pPr lvl="0" fontAlgn="base"/>
            <a:r>
              <a:rPr lang="en-US" dirty="0" smtClean="0"/>
              <a:t>to develop a global partnership for </a:t>
            </a:r>
            <a:r>
              <a:rPr lang="en-US" dirty="0" smtClean="0"/>
              <a:t>development</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MDGs are </a:t>
            </a:r>
            <a:r>
              <a:rPr lang="en-US" dirty="0" smtClean="0"/>
              <a:t>inter-dependent</a:t>
            </a:r>
          </a:p>
          <a:p>
            <a:r>
              <a:rPr lang="en-US" dirty="0" smtClean="0"/>
              <a:t>all the MDG influence health, and health influences all the </a:t>
            </a:r>
            <a:r>
              <a:rPr lang="en-US" dirty="0" smtClean="0"/>
              <a:t>MDGs</a:t>
            </a:r>
          </a:p>
          <a:p>
            <a:pPr lvl="1"/>
            <a:r>
              <a:rPr lang="en-US" dirty="0" smtClean="0">
                <a:solidFill>
                  <a:srgbClr val="FFFF00"/>
                </a:solidFill>
              </a:rPr>
              <a:t>For example, better health enables children to learn and adults to earn. Gender equality is essential to the achievement of better health. Reducing poverty, hunger and environmental degradation positively influences, but also depends on, better health</a:t>
            </a:r>
            <a:endParaRPr lang="en-US"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Sustainable Development Goals (SDGs</a:t>
            </a:r>
            <a:r>
              <a:rPr lang="en-US" dirty="0" smtClean="0"/>
              <a:t>)</a:t>
            </a:r>
            <a:endParaRPr lang="en-US" dirty="0"/>
          </a:p>
        </p:txBody>
      </p:sp>
      <p:sp>
        <p:nvSpPr>
          <p:cNvPr id="3" name="Content Placeholder 2"/>
          <p:cNvSpPr>
            <a:spLocks noGrp="1"/>
          </p:cNvSpPr>
          <p:nvPr>
            <p:ph idx="1"/>
          </p:nvPr>
        </p:nvSpPr>
        <p:spPr/>
        <p:txBody>
          <a:bodyPr/>
          <a:lstStyle/>
          <a:p>
            <a:r>
              <a:rPr lang="en-US" dirty="0" smtClean="0"/>
              <a:t>In September 2015, the General Assembly adopted the 2030 Agenda for Sustainable </a:t>
            </a:r>
            <a:r>
              <a:rPr lang="en-US" dirty="0" smtClean="0"/>
              <a:t>Development</a:t>
            </a:r>
          </a:p>
          <a:p>
            <a:r>
              <a:rPr lang="en-US" dirty="0" smtClean="0"/>
              <a:t>17 Sustainable Development Goals (SDGs</a:t>
            </a:r>
            <a:r>
              <a:rPr lang="en-US" dirty="0" smtClean="0"/>
              <a:t>)</a:t>
            </a:r>
          </a:p>
          <a:p>
            <a:r>
              <a:rPr lang="en-US" dirty="0" smtClean="0"/>
              <a:t>principle of “leaving no one behind”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lgn="just"/>
            <a:r>
              <a:rPr lang="en-US" dirty="0" smtClean="0"/>
              <a:t>The SDGs also explicitly include disability and persons with disabilities </a:t>
            </a:r>
            <a:r>
              <a:rPr lang="en-US" b="1" dirty="0" smtClean="0"/>
              <a:t>11 </a:t>
            </a:r>
            <a:r>
              <a:rPr lang="en-US" b="1" dirty="0" smtClean="0"/>
              <a:t>times</a:t>
            </a:r>
          </a:p>
          <a:p>
            <a:pPr algn="just"/>
            <a:r>
              <a:rPr lang="en-US" dirty="0" smtClean="0"/>
              <a:t>Disability is referenced in multiple parts of the SDGs, specifically in the parts related to education, growth and employment, inequality, accessibility of human settlements, as well as data collection and the monitoring of the SDGs.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Although, the word “disability” is not cited directly in all goals, the goals are indeed relevant to ensure the inclusion and development of persons with </a:t>
            </a:r>
            <a:r>
              <a:rPr lang="en-US" dirty="0" smtClean="0"/>
              <a:t>disabilities</a:t>
            </a:r>
          </a:p>
          <a:p>
            <a:r>
              <a:rPr lang="en-US" dirty="0" smtClean="0"/>
              <a:t>The newly implemented 2030 Agenda for Sustainable Development holds a deep promise for persons with disabilities everywhere.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2016 marks the first year of the implementation of the </a:t>
            </a:r>
            <a:r>
              <a:rPr lang="en-US" dirty="0" smtClean="0"/>
              <a:t>SDGs</a:t>
            </a:r>
          </a:p>
          <a:p>
            <a:r>
              <a:rPr lang="en-US" dirty="0" smtClean="0"/>
              <a:t>#</a:t>
            </a:r>
            <a:r>
              <a:rPr lang="en-US" dirty="0" smtClean="0"/>
              <a:t>Envision2030 will work to promote the mainstreaming of disability and the implementation of the SDGs throughout its 15-year lifespan with objectives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TotalTime>
  <Words>449</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MDGs &amp; SDGs</vt:lpstr>
      <vt:lpstr>Millennium Development Goals (MDGs)</vt:lpstr>
      <vt:lpstr>The United Nations Millennium Declaration</vt:lpstr>
      <vt:lpstr>Eight Millennium Development Goals </vt:lpstr>
      <vt:lpstr>Continued…</vt:lpstr>
      <vt:lpstr>Sustainable Development Goals (SDGs)</vt:lpstr>
      <vt:lpstr>Continued…</vt:lpstr>
      <vt:lpstr>Continued…</vt:lpstr>
      <vt:lpstr>Continued…</vt:lpstr>
      <vt:lpstr>#Envision2030 Objectives</vt:lpstr>
      <vt:lpstr>17 sustainable development goals (SDGs)</vt:lpstr>
      <vt:lpstr>Continued…</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MDGs &amp; SDGs</dc:title>
  <dc:creator>Olive</dc:creator>
  <cp:lastModifiedBy>Olive</cp:lastModifiedBy>
  <cp:revision>16</cp:revision>
  <dcterms:created xsi:type="dcterms:W3CDTF">2021-01-24T11:19:06Z</dcterms:created>
  <dcterms:modified xsi:type="dcterms:W3CDTF">2021-01-24T11:57:20Z</dcterms:modified>
</cp:coreProperties>
</file>