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BF857-80DC-461E-A6AA-4788058320C6}" type="datetimeFigureOut">
              <a:rPr lang="en-US" smtClean="0"/>
              <a:t>3/10/2019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76A9A-E9D2-45A2-9E2D-DB5E5504B993}" type="slidenum">
              <a:rPr lang="en-US" smtClean="0"/>
              <a:t>‹#›</a:t>
            </a:fld>
            <a:endParaRPr lang="en-US"/>
          </a:p>
        </p:txBody>
      </p:sp>
    </p:spTree>
    <p:extLst>
      <p:ext uri="{BB962C8B-B14F-4D97-AF65-F5344CB8AC3E}">
        <p14:creationId xmlns:p14="http://schemas.microsoft.com/office/powerpoint/2010/main" val="3610400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Your end user might not be the happiest surfer in the world if, after waiting 20 seconds for a form</a:t>
            </a:r>
          </a:p>
          <a:p>
            <a:r>
              <a:rPr lang="en-US" sz="1200" b="0" i="0" u="none" strike="noStrike" kern="1200" baseline="0" dirty="0" smtClean="0">
                <a:solidFill>
                  <a:schemeClr val="tx1"/>
                </a:solidFill>
                <a:latin typeface="+mn-lt"/>
                <a:ea typeface="+mn-ea"/>
                <a:cs typeface="+mn-cs"/>
              </a:rPr>
              <a:t>to post, he is told his e-mail address isn’t in the correct format.</a:t>
            </a:r>
            <a:endParaRPr lang="en-US" dirty="0"/>
          </a:p>
        </p:txBody>
      </p:sp>
      <p:sp>
        <p:nvSpPr>
          <p:cNvPr id="4" name="Slide Number Placeholder 3"/>
          <p:cNvSpPr>
            <a:spLocks noGrp="1"/>
          </p:cNvSpPr>
          <p:nvPr>
            <p:ph type="sldNum" sz="quarter" idx="10"/>
          </p:nvPr>
        </p:nvSpPr>
        <p:spPr/>
        <p:txBody>
          <a:bodyPr/>
          <a:lstStyle/>
          <a:p>
            <a:fld id="{56076A9A-E9D2-45A2-9E2D-DB5E5504B993}" type="slidenum">
              <a:rPr lang="en-US" smtClean="0"/>
              <a:t>3</a:t>
            </a:fld>
            <a:endParaRPr lang="en-US"/>
          </a:p>
        </p:txBody>
      </p:sp>
    </p:spTree>
    <p:extLst>
      <p:ext uri="{BB962C8B-B14F-4D97-AF65-F5344CB8AC3E}">
        <p14:creationId xmlns:p14="http://schemas.microsoft.com/office/powerpoint/2010/main" val="152330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76A9A-E9D2-45A2-9E2D-DB5E5504B993}" type="slidenum">
              <a:rPr lang="en-US" smtClean="0"/>
              <a:t>4</a:t>
            </a:fld>
            <a:endParaRPr lang="en-US"/>
          </a:p>
        </p:txBody>
      </p:sp>
    </p:spTree>
    <p:extLst>
      <p:ext uri="{BB962C8B-B14F-4D97-AF65-F5344CB8AC3E}">
        <p14:creationId xmlns:p14="http://schemas.microsoft.com/office/powerpoint/2010/main" val="397051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182AF6-5B2F-4A4E-B2BD-D4AA91AE5C8E}"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0FD98-C7D7-477D-8E1A-689564BBA20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02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182AF6-5B2F-4A4E-B2BD-D4AA91AE5C8E}"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124679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182AF6-5B2F-4A4E-B2BD-D4AA91AE5C8E}"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2841214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182AF6-5B2F-4A4E-B2BD-D4AA91AE5C8E}"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257591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182AF6-5B2F-4A4E-B2BD-D4AA91AE5C8E}"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0FD98-C7D7-477D-8E1A-689564BBA20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157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182AF6-5B2F-4A4E-B2BD-D4AA91AE5C8E}"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418450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182AF6-5B2F-4A4E-B2BD-D4AA91AE5C8E}" type="datetimeFigureOut">
              <a:rPr lang="en-US" smtClean="0"/>
              <a:t>3/10/2019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3886975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182AF6-5B2F-4A4E-B2BD-D4AA91AE5C8E}" type="datetimeFigureOut">
              <a:rPr lang="en-US" smtClean="0"/>
              <a:t>3/10/2019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258097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6182AF6-5B2F-4A4E-B2BD-D4AA91AE5C8E}" type="datetimeFigureOut">
              <a:rPr lang="en-US" smtClean="0"/>
              <a:t>3/10/2019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315297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6182AF6-5B2F-4A4E-B2BD-D4AA91AE5C8E}" type="datetimeFigureOut">
              <a:rPr lang="en-US" smtClean="0"/>
              <a:t>3/10/2019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A0FD98-C7D7-477D-8E1A-689564BBA200}" type="slidenum">
              <a:rPr lang="en-US" smtClean="0"/>
              <a:t>‹#›</a:t>
            </a:fld>
            <a:endParaRPr lang="en-US"/>
          </a:p>
        </p:txBody>
      </p:sp>
    </p:spTree>
    <p:extLst>
      <p:ext uri="{BB962C8B-B14F-4D97-AF65-F5344CB8AC3E}">
        <p14:creationId xmlns:p14="http://schemas.microsoft.com/office/powerpoint/2010/main" val="74066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6182AF6-5B2F-4A4E-B2BD-D4AA91AE5C8E}"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0FD98-C7D7-477D-8E1A-689564BBA200}" type="slidenum">
              <a:rPr lang="en-US" smtClean="0"/>
              <a:t>‹#›</a:t>
            </a:fld>
            <a:endParaRPr lang="en-US"/>
          </a:p>
        </p:txBody>
      </p:sp>
    </p:spTree>
    <p:extLst>
      <p:ext uri="{BB962C8B-B14F-4D97-AF65-F5344CB8AC3E}">
        <p14:creationId xmlns:p14="http://schemas.microsoft.com/office/powerpoint/2010/main" val="141162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6182AF6-5B2F-4A4E-B2BD-D4AA91AE5C8E}" type="datetimeFigureOut">
              <a:rPr lang="en-US" smtClean="0"/>
              <a:t>3/10/2019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A0FD98-C7D7-477D-8E1A-689564BBA20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1687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Chapter 4</a:t>
            </a:r>
            <a:endParaRPr lang="en-US" sz="4800" dirty="0"/>
          </a:p>
        </p:txBody>
      </p:sp>
    </p:spTree>
    <p:extLst>
      <p:ext uri="{BB962C8B-B14F-4D97-AF65-F5344CB8AC3E}">
        <p14:creationId xmlns:p14="http://schemas.microsoft.com/office/powerpoint/2010/main" val="2280487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US" b="1" dirty="0" err="1"/>
              <a:t>ValidationSummary</a:t>
            </a:r>
            <a:r>
              <a:rPr lang="en-US" b="1" dirty="0"/>
              <a:t> Server Control</a:t>
            </a:r>
          </a:p>
        </p:txBody>
      </p:sp>
      <p:sp>
        <p:nvSpPr>
          <p:cNvPr id="3" name="Content Placeholder 2"/>
          <p:cNvSpPr>
            <a:spLocks noGrp="1"/>
          </p:cNvSpPr>
          <p:nvPr>
            <p:ph idx="1"/>
          </p:nvPr>
        </p:nvSpPr>
        <p:spPr/>
        <p:txBody>
          <a:bodyPr>
            <a:normAutofit/>
          </a:bodyPr>
          <a:lstStyle/>
          <a:p>
            <a:pPr lvl="1"/>
            <a:r>
              <a:rPr lang="en-US" sz="2600" dirty="0"/>
              <a:t>The </a:t>
            </a:r>
            <a:r>
              <a:rPr lang="en-US" sz="2600" dirty="0" err="1"/>
              <a:t>ValidationSummary</a:t>
            </a:r>
            <a:r>
              <a:rPr lang="en-US" sz="2600" dirty="0"/>
              <a:t> control is not a control that performs validations on the content input into </a:t>
            </a:r>
            <a:r>
              <a:rPr lang="en-US" sz="2600" dirty="0" smtClean="0"/>
              <a:t>your Web </a:t>
            </a:r>
            <a:r>
              <a:rPr lang="en-US" sz="2600" dirty="0"/>
              <a:t>forms. </a:t>
            </a:r>
            <a:endParaRPr lang="en-US" sz="2600" dirty="0" smtClean="0"/>
          </a:p>
          <a:p>
            <a:pPr lvl="1"/>
            <a:r>
              <a:rPr lang="en-US" sz="2600" dirty="0"/>
              <a:t>T</a:t>
            </a:r>
            <a:r>
              <a:rPr lang="en-US" sz="2600" dirty="0" smtClean="0"/>
              <a:t>his </a:t>
            </a:r>
            <a:r>
              <a:rPr lang="en-US" sz="2600" dirty="0"/>
              <a:t>control is the reporting </a:t>
            </a:r>
            <a:r>
              <a:rPr lang="en-US" sz="2600" smtClean="0"/>
              <a:t>control.</a:t>
            </a:r>
            <a:endParaRPr lang="en-US" sz="2600" dirty="0"/>
          </a:p>
        </p:txBody>
      </p:sp>
    </p:spTree>
    <p:extLst>
      <p:ext uri="{BB962C8B-B14F-4D97-AF65-F5344CB8AC3E}">
        <p14:creationId xmlns:p14="http://schemas.microsoft.com/office/powerpoint/2010/main" val="326344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Validation</a:t>
            </a:r>
            <a:endParaRPr lang="en-US" b="1" dirty="0"/>
          </a:p>
        </p:txBody>
      </p:sp>
      <p:sp>
        <p:nvSpPr>
          <p:cNvPr id="3" name="Content Placeholder 2"/>
          <p:cNvSpPr>
            <a:spLocks noGrp="1"/>
          </p:cNvSpPr>
          <p:nvPr>
            <p:ph idx="1"/>
          </p:nvPr>
        </p:nvSpPr>
        <p:spPr/>
        <p:txBody>
          <a:bodyPr>
            <a:normAutofit/>
          </a:bodyPr>
          <a:lstStyle/>
          <a:p>
            <a:pPr lvl="1"/>
            <a:r>
              <a:rPr lang="en-US" sz="3200" dirty="0" smtClean="0"/>
              <a:t>Collecting </a:t>
            </a:r>
            <a:r>
              <a:rPr lang="en-US" sz="3200" dirty="0"/>
              <a:t>valid data should be important to you. If the information is not valid, there </a:t>
            </a:r>
            <a:r>
              <a:rPr lang="en-US" sz="3200" dirty="0" smtClean="0"/>
              <a:t>is </a:t>
            </a:r>
            <a:r>
              <a:rPr lang="en-US" sz="3200" dirty="0"/>
              <a:t>not much point in collecting it</a:t>
            </a:r>
            <a:r>
              <a:rPr lang="en-US" sz="3200" dirty="0" smtClean="0"/>
              <a:t>.</a:t>
            </a:r>
            <a:endParaRPr lang="en-US" sz="3200" dirty="0"/>
          </a:p>
          <a:p>
            <a:pPr lvl="1"/>
            <a:r>
              <a:rPr lang="en-US" sz="3200" dirty="0"/>
              <a:t>Validation is a set of rules that you apply to the data you collect.</a:t>
            </a:r>
          </a:p>
          <a:p>
            <a:pPr lvl="2"/>
            <a:r>
              <a:rPr lang="en-US" sz="2800" dirty="0"/>
              <a:t>Is something entered in the text box?</a:t>
            </a:r>
          </a:p>
          <a:p>
            <a:pPr lvl="2"/>
            <a:r>
              <a:rPr lang="en-US" sz="2800" dirty="0"/>
              <a:t>Is the data entered in the text box in the form of an e-mail address?</a:t>
            </a:r>
          </a:p>
          <a:p>
            <a:endParaRPr lang="en-US" dirty="0"/>
          </a:p>
        </p:txBody>
      </p:sp>
    </p:spTree>
    <p:extLst>
      <p:ext uri="{BB962C8B-B14F-4D97-AF65-F5344CB8AC3E}">
        <p14:creationId xmlns:p14="http://schemas.microsoft.com/office/powerpoint/2010/main" val="795092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Client-Side </a:t>
            </a:r>
            <a:r>
              <a:rPr lang="en-US" b="1" dirty="0" smtClean="0"/>
              <a:t>vs </a:t>
            </a:r>
            <a:r>
              <a:rPr lang="en-US" b="1" dirty="0"/>
              <a:t>Server-Side Validation</a:t>
            </a:r>
          </a:p>
        </p:txBody>
      </p:sp>
      <p:sp>
        <p:nvSpPr>
          <p:cNvPr id="3" name="Content Placeholder 2"/>
          <p:cNvSpPr>
            <a:spLocks noGrp="1"/>
          </p:cNvSpPr>
          <p:nvPr>
            <p:ph idx="1"/>
          </p:nvPr>
        </p:nvSpPr>
        <p:spPr>
          <a:xfrm>
            <a:off x="1097280" y="1845734"/>
            <a:ext cx="9958647" cy="4023360"/>
          </a:xfrm>
        </p:spPr>
        <p:txBody>
          <a:bodyPr>
            <a:normAutofit fontScale="92500" lnSpcReduction="10000"/>
          </a:bodyPr>
          <a:lstStyle/>
          <a:p>
            <a:pPr marL="182880" lvl="2" indent="0">
              <a:spcBef>
                <a:spcPts val="1200"/>
              </a:spcBef>
              <a:spcAft>
                <a:spcPts val="200"/>
              </a:spcAft>
              <a:buSzPct val="100000"/>
              <a:buNone/>
            </a:pPr>
            <a:r>
              <a:rPr lang="en-US" sz="4000" dirty="0" smtClean="0"/>
              <a:t>Server-Side Validation</a:t>
            </a:r>
          </a:p>
          <a:p>
            <a:pPr lvl="1"/>
            <a:r>
              <a:rPr lang="en-US" sz="2800" dirty="0" smtClean="0"/>
              <a:t>The </a:t>
            </a:r>
            <a:r>
              <a:rPr lang="en-US" sz="2800" dirty="0"/>
              <a:t>input submitted by the user is being sent to the server and validated using one of server side scripting languages such as </a:t>
            </a:r>
            <a:r>
              <a:rPr lang="en-US" sz="2800" dirty="0" err="1"/>
              <a:t>ASP.Net</a:t>
            </a:r>
            <a:r>
              <a:rPr lang="en-US" sz="2800" dirty="0"/>
              <a:t>, PHP etc</a:t>
            </a:r>
            <a:r>
              <a:rPr lang="en-US" sz="2800" dirty="0" smtClean="0"/>
              <a:t>.</a:t>
            </a:r>
          </a:p>
          <a:p>
            <a:pPr lvl="1"/>
            <a:r>
              <a:rPr lang="en-US" sz="2800" dirty="0" smtClean="0"/>
              <a:t>More secure but slower.</a:t>
            </a:r>
          </a:p>
          <a:p>
            <a:pPr marL="182880" lvl="2" indent="0">
              <a:spcBef>
                <a:spcPts val="1200"/>
              </a:spcBef>
              <a:spcAft>
                <a:spcPts val="200"/>
              </a:spcAft>
              <a:buSzPct val="100000"/>
              <a:buNone/>
            </a:pPr>
            <a:r>
              <a:rPr lang="en-US" sz="4000" dirty="0" smtClean="0"/>
              <a:t>Client-Side </a:t>
            </a:r>
            <a:r>
              <a:rPr lang="en-US" sz="4000" dirty="0"/>
              <a:t>validation</a:t>
            </a:r>
          </a:p>
          <a:p>
            <a:pPr lvl="1"/>
            <a:r>
              <a:rPr lang="en-US" sz="2800" dirty="0"/>
              <a:t>When you perform a Client Side Validation, all the user inputs validated in the user's browser itself. This type of validation is done on the browser side using script languages such as JavaScript or HTML5 attributes.</a:t>
            </a:r>
          </a:p>
        </p:txBody>
      </p:sp>
    </p:spTree>
    <p:extLst>
      <p:ext uri="{BB962C8B-B14F-4D97-AF65-F5344CB8AC3E}">
        <p14:creationId xmlns:p14="http://schemas.microsoft.com/office/powerpoint/2010/main" val="275901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Validation Server Controls</a:t>
            </a:r>
            <a:endParaRPr lang="en-US" b="1" dirty="0"/>
          </a:p>
        </p:txBody>
      </p:sp>
      <p:sp>
        <p:nvSpPr>
          <p:cNvPr id="3" name="Content Placeholder 2"/>
          <p:cNvSpPr>
            <a:spLocks noGrp="1"/>
          </p:cNvSpPr>
          <p:nvPr>
            <p:ph idx="1"/>
          </p:nvPr>
        </p:nvSpPr>
        <p:spPr>
          <a:xfrm>
            <a:off x="1097280" y="1845733"/>
            <a:ext cx="9958647" cy="4374957"/>
          </a:xfrm>
        </p:spPr>
        <p:txBody>
          <a:bodyPr>
            <a:normAutofit/>
          </a:bodyPr>
          <a:lstStyle/>
          <a:p>
            <a:pPr marL="182880" lvl="2" indent="0">
              <a:spcBef>
                <a:spcPts val="1200"/>
              </a:spcBef>
              <a:spcAft>
                <a:spcPts val="200"/>
              </a:spcAft>
              <a:buSzPct val="100000"/>
              <a:buNone/>
            </a:pPr>
            <a:r>
              <a:rPr lang="en-US" sz="4000" dirty="0" smtClean="0"/>
              <a:t>1. </a:t>
            </a:r>
            <a:r>
              <a:rPr lang="en-US" sz="4000" dirty="0" err="1" smtClean="0"/>
              <a:t>RequiredFieldValidator</a:t>
            </a:r>
            <a:r>
              <a:rPr lang="en-US" sz="4000" dirty="0" smtClean="0"/>
              <a:t> Server Control</a:t>
            </a:r>
            <a:endParaRPr lang="en-US" sz="4000" dirty="0"/>
          </a:p>
          <a:p>
            <a:pPr lvl="1"/>
            <a:r>
              <a:rPr lang="en-US" sz="2800" dirty="0" smtClean="0"/>
              <a:t>Simply </a:t>
            </a:r>
            <a:r>
              <a:rPr lang="en-US" sz="2800" dirty="0"/>
              <a:t>checks to see whether something was entered into the HTML form element</a:t>
            </a:r>
            <a:r>
              <a:rPr lang="en-US" sz="2800" dirty="0" smtClean="0"/>
              <a:t>.</a:t>
            </a:r>
          </a:p>
          <a:p>
            <a:pPr lvl="1"/>
            <a:r>
              <a:rPr lang="en-US" sz="2800" dirty="0"/>
              <a:t>Properties</a:t>
            </a:r>
          </a:p>
          <a:p>
            <a:pPr lvl="2"/>
            <a:r>
              <a:rPr lang="en-US" sz="2400" dirty="0" err="1" smtClean="0"/>
              <a:t>ControlToValidate</a:t>
            </a:r>
            <a:endParaRPr lang="en-US" sz="2400" dirty="0" smtClean="0"/>
          </a:p>
          <a:p>
            <a:pPr lvl="2"/>
            <a:r>
              <a:rPr lang="en-US" sz="2400" dirty="0"/>
              <a:t>Text</a:t>
            </a:r>
          </a:p>
          <a:p>
            <a:pPr lvl="2"/>
            <a:r>
              <a:rPr lang="en-US" sz="2400" dirty="0" err="1"/>
              <a:t>ErrorMessage</a:t>
            </a:r>
            <a:endParaRPr lang="en-US" sz="2400" dirty="0"/>
          </a:p>
          <a:p>
            <a:pPr lvl="2"/>
            <a:r>
              <a:rPr lang="en-US" sz="2400" dirty="0" err="1" smtClean="0"/>
              <a:t>SetFocusOnError</a:t>
            </a:r>
            <a:endParaRPr lang="en-US" sz="2400" dirty="0" smtClean="0"/>
          </a:p>
          <a:p>
            <a:pPr lvl="2"/>
            <a:r>
              <a:rPr lang="en-US" sz="2400" dirty="0" err="1" smtClean="0"/>
              <a:t>InitialValue</a:t>
            </a:r>
            <a:endParaRPr lang="en-US" sz="2400" dirty="0" smtClean="0"/>
          </a:p>
          <a:p>
            <a:pPr lvl="3"/>
            <a:r>
              <a:rPr lang="en-US" sz="2000" dirty="0"/>
              <a:t>The end user is </a:t>
            </a:r>
            <a:r>
              <a:rPr lang="en-US" sz="2000" dirty="0" smtClean="0"/>
              <a:t>required </a:t>
            </a:r>
            <a:r>
              <a:rPr lang="en-US" sz="2000" dirty="0"/>
              <a:t>to change that text value before he can submit the form.</a:t>
            </a:r>
          </a:p>
          <a:p>
            <a:pPr lvl="2"/>
            <a:endParaRPr lang="en-US" sz="2200" dirty="0" smtClean="0"/>
          </a:p>
        </p:txBody>
      </p:sp>
    </p:spTree>
    <p:extLst>
      <p:ext uri="{BB962C8B-B14F-4D97-AF65-F5344CB8AC3E}">
        <p14:creationId xmlns:p14="http://schemas.microsoft.com/office/powerpoint/2010/main" val="2124196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RequiredFieldValidator</a:t>
            </a:r>
            <a:r>
              <a:rPr lang="en-US" b="1" dirty="0"/>
              <a:t> (Cont..)</a:t>
            </a:r>
          </a:p>
        </p:txBody>
      </p:sp>
      <p:sp>
        <p:nvSpPr>
          <p:cNvPr id="3" name="Content Placeholder 2"/>
          <p:cNvSpPr>
            <a:spLocks noGrp="1"/>
          </p:cNvSpPr>
          <p:nvPr>
            <p:ph idx="1"/>
          </p:nvPr>
        </p:nvSpPr>
        <p:spPr/>
        <p:txBody>
          <a:bodyPr>
            <a:normAutofit/>
          </a:bodyPr>
          <a:lstStyle/>
          <a:p>
            <a:pPr lvl="1"/>
            <a:r>
              <a:rPr lang="en-US" sz="2800" dirty="0"/>
              <a:t>Disallowing Blank </a:t>
            </a:r>
            <a:r>
              <a:rPr lang="en-US" sz="2800" dirty="0" smtClean="0"/>
              <a:t>Entries </a:t>
            </a:r>
            <a:r>
              <a:rPr lang="en-US" sz="2800" dirty="0"/>
              <a:t>and Requiring Changes at the Same </a:t>
            </a:r>
            <a:r>
              <a:rPr lang="en-US" sz="2800" dirty="0" smtClean="0"/>
              <a:t>Time.</a:t>
            </a:r>
          </a:p>
          <a:p>
            <a:pPr lvl="1"/>
            <a:r>
              <a:rPr lang="en-US" sz="2800" dirty="0"/>
              <a:t>Validating Drop-Down Lists</a:t>
            </a:r>
          </a:p>
          <a:p>
            <a:pPr marL="201168" lvl="1" indent="0">
              <a:buNone/>
            </a:pPr>
            <a:r>
              <a:rPr lang="en-US" sz="3700" dirty="0" smtClean="0"/>
              <a:t>2. </a:t>
            </a:r>
            <a:r>
              <a:rPr lang="en-US" sz="3700" dirty="0" err="1"/>
              <a:t>CompareValidator</a:t>
            </a:r>
            <a:r>
              <a:rPr lang="en-US" sz="3700" dirty="0"/>
              <a:t> Server </a:t>
            </a:r>
            <a:r>
              <a:rPr lang="en-US" sz="3700" dirty="0" smtClean="0"/>
              <a:t>Control</a:t>
            </a:r>
          </a:p>
          <a:p>
            <a:pPr lvl="1"/>
            <a:r>
              <a:rPr lang="en-US" sz="2800" dirty="0"/>
              <a:t>Enables </a:t>
            </a:r>
            <a:r>
              <a:rPr lang="en-US" sz="2800" dirty="0" smtClean="0"/>
              <a:t>you to compare two form elements</a:t>
            </a:r>
          </a:p>
          <a:p>
            <a:pPr lvl="1"/>
            <a:r>
              <a:rPr lang="en-US" sz="2800" dirty="0"/>
              <a:t>You can specify that a form element’s value must be an integer and greater than a specified </a:t>
            </a:r>
            <a:r>
              <a:rPr lang="en-US" sz="2800" dirty="0" smtClean="0"/>
              <a:t>number.</a:t>
            </a:r>
          </a:p>
          <a:p>
            <a:pPr lvl="1"/>
            <a:r>
              <a:rPr lang="en-US" sz="2800" dirty="0"/>
              <a:t>You can also state that values must be strings, dates, or other data types that are at your disposal.</a:t>
            </a:r>
          </a:p>
        </p:txBody>
      </p:sp>
    </p:spTree>
    <p:extLst>
      <p:ext uri="{BB962C8B-B14F-4D97-AF65-F5344CB8AC3E}">
        <p14:creationId xmlns:p14="http://schemas.microsoft.com/office/powerpoint/2010/main" val="64259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CompareValidator</a:t>
            </a:r>
            <a:r>
              <a:rPr lang="en-US" b="1" dirty="0"/>
              <a:t> Server Control (Cont..)</a:t>
            </a:r>
          </a:p>
        </p:txBody>
      </p:sp>
      <p:sp>
        <p:nvSpPr>
          <p:cNvPr id="3" name="Content Placeholder 2"/>
          <p:cNvSpPr>
            <a:spLocks noGrp="1"/>
          </p:cNvSpPr>
          <p:nvPr>
            <p:ph idx="1"/>
          </p:nvPr>
        </p:nvSpPr>
        <p:spPr>
          <a:xfrm>
            <a:off x="1097280" y="1845733"/>
            <a:ext cx="10058400" cy="4652049"/>
          </a:xfrm>
        </p:spPr>
        <p:txBody>
          <a:bodyPr>
            <a:normAutofit lnSpcReduction="10000"/>
          </a:bodyPr>
          <a:lstStyle/>
          <a:p>
            <a:r>
              <a:rPr lang="en-US" sz="3600" dirty="0"/>
              <a:t>Validating Against </a:t>
            </a:r>
            <a:r>
              <a:rPr lang="en-US" sz="3600" dirty="0" smtClean="0"/>
              <a:t>Other Controls</a:t>
            </a:r>
          </a:p>
          <a:p>
            <a:pPr lvl="1"/>
            <a:r>
              <a:rPr lang="en-US" sz="2800" dirty="0"/>
              <a:t>Make </a:t>
            </a:r>
            <a:r>
              <a:rPr lang="en-US" sz="2800" dirty="0" smtClean="0"/>
              <a:t>a </a:t>
            </a:r>
            <a:r>
              <a:rPr lang="en-US" sz="2800" dirty="0"/>
              <a:t>comparison between two form elements</a:t>
            </a:r>
            <a:r>
              <a:rPr lang="en-US" sz="2800" dirty="0" smtClean="0"/>
              <a:t>.</a:t>
            </a:r>
          </a:p>
          <a:p>
            <a:pPr lvl="2"/>
            <a:r>
              <a:rPr lang="en-US" sz="2800" dirty="0"/>
              <a:t>Password/Confirm Password</a:t>
            </a:r>
          </a:p>
          <a:p>
            <a:pPr lvl="2"/>
            <a:r>
              <a:rPr lang="en-US" sz="2800" dirty="0"/>
              <a:t>Properties</a:t>
            </a:r>
          </a:p>
          <a:p>
            <a:pPr lvl="3"/>
            <a:r>
              <a:rPr lang="en-US" sz="2400" dirty="0" err="1" smtClean="0"/>
              <a:t>ControlToValidate</a:t>
            </a:r>
            <a:endParaRPr lang="en-US" sz="2400" dirty="0"/>
          </a:p>
          <a:p>
            <a:pPr lvl="3"/>
            <a:r>
              <a:rPr lang="en-US" sz="2400" dirty="0" err="1" smtClean="0"/>
              <a:t>ControlToCompare</a:t>
            </a:r>
            <a:endParaRPr lang="en-US" sz="2400" dirty="0" smtClean="0"/>
          </a:p>
          <a:p>
            <a:pPr lvl="1"/>
            <a:r>
              <a:rPr lang="en-US" sz="2800" dirty="0"/>
              <a:t>Validating Against </a:t>
            </a:r>
            <a:r>
              <a:rPr lang="en-US" sz="2800" dirty="0" smtClean="0"/>
              <a:t>Constants</a:t>
            </a:r>
          </a:p>
          <a:p>
            <a:pPr lvl="2"/>
            <a:r>
              <a:rPr lang="en-US" sz="2800" dirty="0"/>
              <a:t>Properties</a:t>
            </a:r>
          </a:p>
          <a:p>
            <a:pPr lvl="3"/>
            <a:r>
              <a:rPr lang="en-US" sz="2400" dirty="0"/>
              <a:t>Type (Currency, Date, Double, Integer, String)</a:t>
            </a:r>
          </a:p>
          <a:p>
            <a:pPr lvl="3"/>
            <a:r>
              <a:rPr lang="en-US" sz="2400" dirty="0"/>
              <a:t>Operator (</a:t>
            </a:r>
            <a:r>
              <a:rPr lang="en-US" sz="2400" dirty="0" err="1"/>
              <a:t>DataTypeCheck</a:t>
            </a:r>
            <a:r>
              <a:rPr lang="en-US" sz="2400" dirty="0"/>
              <a:t>, </a:t>
            </a:r>
            <a:r>
              <a:rPr lang="en-US" sz="2400" dirty="0" err="1"/>
              <a:t>GreaterThan</a:t>
            </a:r>
            <a:r>
              <a:rPr lang="en-US" sz="2400" dirty="0"/>
              <a:t>, </a:t>
            </a:r>
            <a:r>
              <a:rPr lang="en-US" sz="2400" dirty="0" err="1"/>
              <a:t>LessThan</a:t>
            </a:r>
            <a:r>
              <a:rPr lang="en-US" sz="2400" dirty="0"/>
              <a:t>, </a:t>
            </a:r>
            <a:r>
              <a:rPr lang="en-US" sz="2400" dirty="0" err="1"/>
              <a:t>etc</a:t>
            </a:r>
            <a:r>
              <a:rPr lang="en-US" sz="2400" dirty="0" smtClean="0"/>
              <a:t>)</a:t>
            </a:r>
          </a:p>
          <a:p>
            <a:pPr lvl="3"/>
            <a:r>
              <a:rPr lang="en-US" sz="2400" dirty="0" err="1"/>
              <a:t>ValueToCompare</a:t>
            </a:r>
            <a:endParaRPr lang="en-US" sz="2400" dirty="0"/>
          </a:p>
        </p:txBody>
      </p:sp>
    </p:spTree>
    <p:extLst>
      <p:ext uri="{BB962C8B-B14F-4D97-AF65-F5344CB8AC3E}">
        <p14:creationId xmlns:p14="http://schemas.microsoft.com/office/powerpoint/2010/main" val="361434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RangeValidator</a:t>
            </a:r>
            <a:r>
              <a:rPr lang="en-US" b="1" dirty="0"/>
              <a:t> Server Control</a:t>
            </a:r>
          </a:p>
        </p:txBody>
      </p:sp>
      <p:sp>
        <p:nvSpPr>
          <p:cNvPr id="3" name="Content Placeholder 2"/>
          <p:cNvSpPr>
            <a:spLocks noGrp="1"/>
          </p:cNvSpPr>
          <p:nvPr>
            <p:ph idx="1"/>
          </p:nvPr>
        </p:nvSpPr>
        <p:spPr/>
        <p:txBody>
          <a:bodyPr>
            <a:normAutofit/>
          </a:bodyPr>
          <a:lstStyle/>
          <a:p>
            <a:pPr lvl="1"/>
            <a:r>
              <a:rPr lang="en-US" sz="2800" dirty="0"/>
              <a:t>Makes sure that the end-user value or selection provided is within a specified range</a:t>
            </a:r>
          </a:p>
          <a:p>
            <a:pPr lvl="1"/>
            <a:r>
              <a:rPr lang="en-US" sz="2800" dirty="0"/>
              <a:t>Properties</a:t>
            </a:r>
          </a:p>
          <a:p>
            <a:pPr lvl="3"/>
            <a:r>
              <a:rPr lang="en-US" sz="2400" dirty="0" err="1"/>
              <a:t>MinimumValue</a:t>
            </a:r>
            <a:endParaRPr lang="en-US" sz="2400" dirty="0"/>
          </a:p>
          <a:p>
            <a:pPr lvl="3"/>
            <a:r>
              <a:rPr lang="en-US" sz="2400" dirty="0" err="1"/>
              <a:t>MaximumValue</a:t>
            </a:r>
            <a:endParaRPr lang="en-US" sz="2400" dirty="0"/>
          </a:p>
        </p:txBody>
      </p:sp>
    </p:spTree>
    <p:extLst>
      <p:ext uri="{BB962C8B-B14F-4D97-AF65-F5344CB8AC3E}">
        <p14:creationId xmlns:p14="http://schemas.microsoft.com/office/powerpoint/2010/main" val="312008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RegularExpressionValidator</a:t>
            </a:r>
            <a:r>
              <a:rPr lang="en-US" b="1" dirty="0"/>
              <a:t> Server Control</a:t>
            </a:r>
          </a:p>
        </p:txBody>
      </p:sp>
      <p:sp>
        <p:nvSpPr>
          <p:cNvPr id="3" name="Content Placeholder 2"/>
          <p:cNvSpPr>
            <a:spLocks noGrp="1"/>
          </p:cNvSpPr>
          <p:nvPr>
            <p:ph idx="1"/>
          </p:nvPr>
        </p:nvSpPr>
        <p:spPr/>
        <p:txBody>
          <a:bodyPr>
            <a:normAutofit/>
          </a:bodyPr>
          <a:lstStyle/>
          <a:p>
            <a:pPr lvl="1"/>
            <a:r>
              <a:rPr lang="en-US" sz="2800" dirty="0"/>
              <a:t>You can check a user’s input based on a pattern that you define using a regular expression</a:t>
            </a:r>
            <a:r>
              <a:rPr lang="en-US" sz="2800" dirty="0" smtClean="0"/>
              <a:t>.</a:t>
            </a:r>
          </a:p>
          <a:p>
            <a:pPr lvl="2"/>
            <a:r>
              <a:rPr lang="en-US" sz="2400" dirty="0"/>
              <a:t>e-mail address or an Internet URL</a:t>
            </a:r>
          </a:p>
          <a:p>
            <a:pPr lvl="1"/>
            <a:r>
              <a:rPr lang="en-US" sz="2800" dirty="0" smtClean="0"/>
              <a:t>Properties</a:t>
            </a:r>
          </a:p>
          <a:p>
            <a:pPr lvl="2"/>
            <a:r>
              <a:rPr lang="en-US" sz="2400" dirty="0" err="1" smtClean="0"/>
              <a:t>ValidationExpression</a:t>
            </a:r>
            <a:endParaRPr lang="en-US" sz="2400" dirty="0" smtClean="0"/>
          </a:p>
          <a:p>
            <a:pPr lvl="3"/>
            <a:r>
              <a:rPr lang="en-US" sz="2400" dirty="0"/>
              <a:t>For email: </a:t>
            </a:r>
            <a:r>
              <a:rPr lang="en-US" sz="2400" dirty="0" smtClean="0"/>
              <a:t>“\</a:t>
            </a:r>
            <a:r>
              <a:rPr lang="en-US" sz="2400" dirty="0"/>
              <a:t>w+([-+.]\w+)*@\w+([-.]\w+)*\.\w+([-.]\w</a:t>
            </a:r>
            <a:r>
              <a:rPr lang="en-US" sz="2400" dirty="0" smtClean="0"/>
              <a:t>+)*”</a:t>
            </a:r>
            <a:endParaRPr lang="en-US" sz="2400" dirty="0"/>
          </a:p>
          <a:p>
            <a:pPr lvl="3"/>
            <a:r>
              <a:rPr lang="en-US" sz="2400" dirty="0"/>
              <a:t>For URL: </a:t>
            </a:r>
            <a:r>
              <a:rPr lang="en-US" sz="2400" dirty="0" smtClean="0"/>
              <a:t>“http(s</a:t>
            </a:r>
            <a:r>
              <a:rPr lang="en-US" sz="2400" dirty="0"/>
              <a:t>)?://([\w-]+\.)+[\w-]+(/[\w- </a:t>
            </a:r>
            <a:r>
              <a:rPr lang="en-US" sz="2400" dirty="0" smtClean="0"/>
              <a:t>./?%&amp;=]*)?”</a:t>
            </a:r>
            <a:endParaRPr lang="en-US" sz="2400" dirty="0"/>
          </a:p>
        </p:txBody>
      </p:sp>
    </p:spTree>
    <p:extLst>
      <p:ext uri="{BB962C8B-B14F-4D97-AF65-F5344CB8AC3E}">
        <p14:creationId xmlns:p14="http://schemas.microsoft.com/office/powerpoint/2010/main" val="1185115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CustomValidator</a:t>
            </a:r>
            <a:r>
              <a:rPr lang="en-US" b="1" dirty="0"/>
              <a:t> Server Control</a:t>
            </a:r>
          </a:p>
        </p:txBody>
      </p:sp>
      <p:sp>
        <p:nvSpPr>
          <p:cNvPr id="3" name="Content Placeholder 2"/>
          <p:cNvSpPr>
            <a:spLocks noGrp="1"/>
          </p:cNvSpPr>
          <p:nvPr>
            <p:ph idx="1"/>
          </p:nvPr>
        </p:nvSpPr>
        <p:spPr/>
        <p:txBody>
          <a:bodyPr>
            <a:normAutofit/>
          </a:bodyPr>
          <a:lstStyle/>
          <a:p>
            <a:pPr lvl="1"/>
            <a:r>
              <a:rPr lang="en-US" sz="2800" dirty="0"/>
              <a:t>Enables you </a:t>
            </a:r>
            <a:r>
              <a:rPr lang="en-US" sz="2800" dirty="0" smtClean="0"/>
              <a:t>to </a:t>
            </a:r>
            <a:r>
              <a:rPr lang="en-US" sz="2800" dirty="0"/>
              <a:t>build your own client-side or server-side </a:t>
            </a:r>
            <a:r>
              <a:rPr lang="en-US" sz="2800" dirty="0" smtClean="0"/>
              <a:t>validations</a:t>
            </a:r>
          </a:p>
          <a:p>
            <a:pPr lvl="2"/>
            <a:r>
              <a:rPr lang="en-US" sz="2400" dirty="0"/>
              <a:t>F</a:t>
            </a:r>
            <a:r>
              <a:rPr lang="en-US" sz="2400" dirty="0" smtClean="0"/>
              <a:t>or </a:t>
            </a:r>
            <a:r>
              <a:rPr lang="en-US" sz="2400" dirty="0"/>
              <a:t>example, determining whether a number is even or </a:t>
            </a:r>
            <a:r>
              <a:rPr lang="en-US" sz="2400" dirty="0" smtClean="0"/>
              <a:t>odd</a:t>
            </a:r>
          </a:p>
          <a:p>
            <a:pPr lvl="1"/>
            <a:r>
              <a:rPr lang="en-US" sz="2800" dirty="0"/>
              <a:t>Client-Side </a:t>
            </a:r>
            <a:r>
              <a:rPr lang="en-US" sz="2800" dirty="0" smtClean="0"/>
              <a:t>Validation</a:t>
            </a:r>
          </a:p>
          <a:p>
            <a:pPr lvl="1"/>
            <a:r>
              <a:rPr lang="en-US" sz="2800" dirty="0" smtClean="0"/>
              <a:t>Server-Side Validation</a:t>
            </a:r>
          </a:p>
          <a:p>
            <a:pPr marL="201168" lvl="1" indent="0">
              <a:buNone/>
            </a:pPr>
            <a:r>
              <a:rPr lang="en-US" sz="3600" dirty="0"/>
              <a:t>Working with Validation </a:t>
            </a:r>
            <a:r>
              <a:rPr lang="en-US" sz="3600" dirty="0" smtClean="0"/>
              <a:t>Groups</a:t>
            </a:r>
          </a:p>
          <a:p>
            <a:pPr lvl="1"/>
            <a:r>
              <a:rPr lang="en-US" sz="2800" dirty="0" err="1"/>
              <a:t>ValidationGroup</a:t>
            </a:r>
            <a:r>
              <a:rPr lang="en-US" sz="2800" dirty="0"/>
              <a:t>	</a:t>
            </a:r>
          </a:p>
        </p:txBody>
      </p:sp>
    </p:spTree>
    <p:extLst>
      <p:ext uri="{BB962C8B-B14F-4D97-AF65-F5344CB8AC3E}">
        <p14:creationId xmlns:p14="http://schemas.microsoft.com/office/powerpoint/2010/main" val="82511419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1609</TotalTime>
  <Words>491</Words>
  <Application>Microsoft Office PowerPoint</Application>
  <PresentationFormat>Widescreen</PresentationFormat>
  <Paragraphs>67</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Chapter 4</vt:lpstr>
      <vt:lpstr>Validation</vt:lpstr>
      <vt:lpstr>Client-Side vs Server-Side Validation</vt:lpstr>
      <vt:lpstr>Validation Server Controls</vt:lpstr>
      <vt:lpstr>RequiredFieldValidator (Cont..)</vt:lpstr>
      <vt:lpstr>CompareValidator Server Control (Cont..)</vt:lpstr>
      <vt:lpstr>RangeValidator Server Control</vt:lpstr>
      <vt:lpstr>RegularExpressionValidator Server Control</vt:lpstr>
      <vt:lpstr>CustomValidator Server Control</vt:lpstr>
      <vt:lpstr>The ValidationSummary Server Control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Faisal</dc:creator>
  <cp:lastModifiedBy>HP</cp:lastModifiedBy>
  <cp:revision>78</cp:revision>
  <dcterms:created xsi:type="dcterms:W3CDTF">2017-09-16T08:10:13Z</dcterms:created>
  <dcterms:modified xsi:type="dcterms:W3CDTF">2019-03-10T17:05:04Z</dcterms:modified>
</cp:coreProperties>
</file>