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307" r:id="rId7"/>
    <p:sldId id="308" r:id="rId8"/>
    <p:sldId id="309" r:id="rId9"/>
    <p:sldId id="262" r:id="rId10"/>
    <p:sldId id="263" r:id="rId11"/>
    <p:sldId id="302" r:id="rId12"/>
    <p:sldId id="311" r:id="rId13"/>
    <p:sldId id="299" r:id="rId14"/>
    <p:sldId id="300" r:id="rId15"/>
    <p:sldId id="301" r:id="rId16"/>
    <p:sldId id="264" r:id="rId17"/>
    <p:sldId id="305" r:id="rId18"/>
    <p:sldId id="265" r:id="rId19"/>
    <p:sldId id="313" r:id="rId20"/>
    <p:sldId id="312" r:id="rId21"/>
    <p:sldId id="345" r:id="rId22"/>
    <p:sldId id="303" r:id="rId23"/>
    <p:sldId id="266" r:id="rId24"/>
    <p:sldId id="320" r:id="rId25"/>
    <p:sldId id="322" r:id="rId26"/>
    <p:sldId id="314" r:id="rId27"/>
    <p:sldId id="315" r:id="rId28"/>
    <p:sldId id="323" r:id="rId29"/>
    <p:sldId id="316" r:id="rId30"/>
    <p:sldId id="317" r:id="rId31"/>
    <p:sldId id="319" r:id="rId32"/>
    <p:sldId id="34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 id="347" r:id="rId53"/>
    <p:sldId id="286" r:id="rId54"/>
    <p:sldId id="287" r:id="rId55"/>
    <p:sldId id="288" r:id="rId56"/>
    <p:sldId id="289" r:id="rId57"/>
    <p:sldId id="290" r:id="rId58"/>
    <p:sldId id="291" r:id="rId59"/>
    <p:sldId id="292" r:id="rId60"/>
    <p:sldId id="294" r:id="rId61"/>
    <p:sldId id="295" r:id="rId62"/>
    <p:sldId id="293" r:id="rId63"/>
    <p:sldId id="296" r:id="rId64"/>
    <p:sldId id="297" r:id="rId65"/>
    <p:sldId id="298"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CC"/>
    <a:srgbClr val="FF0066"/>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9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118924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67139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47597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49632-AB3B-4D28-B8C7-C4A7EE00A0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10068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49632-AB3B-4D28-B8C7-C4A7EE00A02A}" type="datetimeFigureOut">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27459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49632-AB3B-4D28-B8C7-C4A7EE00A0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054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49632-AB3B-4D28-B8C7-C4A7EE00A02A}" type="datetimeFigureOut">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56926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49632-AB3B-4D28-B8C7-C4A7EE00A02A}" type="datetimeFigureOut">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63703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49632-AB3B-4D28-B8C7-C4A7EE00A02A}" type="datetimeFigureOut">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06243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9632-AB3B-4D28-B8C7-C4A7EE00A0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333958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49632-AB3B-4D28-B8C7-C4A7EE00A02A}" type="datetimeFigureOut">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5BB0-EEE5-4481-9C31-88F908FF1AD3}" type="slidenum">
              <a:rPr lang="en-US" smtClean="0"/>
              <a:t>‹#›</a:t>
            </a:fld>
            <a:endParaRPr lang="en-US"/>
          </a:p>
        </p:txBody>
      </p:sp>
    </p:spTree>
    <p:extLst>
      <p:ext uri="{BB962C8B-B14F-4D97-AF65-F5344CB8AC3E}">
        <p14:creationId xmlns:p14="http://schemas.microsoft.com/office/powerpoint/2010/main" val="24063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49632-AB3B-4D28-B8C7-C4A7EE00A02A}" type="datetimeFigureOut">
              <a:rPr lang="en-US" smtClean="0"/>
              <a:t>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F5BB0-EEE5-4481-9C31-88F908FF1AD3}" type="slidenum">
              <a:rPr lang="en-US" smtClean="0"/>
              <a:t>‹#›</a:t>
            </a:fld>
            <a:endParaRPr lang="en-US"/>
          </a:p>
        </p:txBody>
      </p:sp>
    </p:spTree>
    <p:extLst>
      <p:ext uri="{BB962C8B-B14F-4D97-AF65-F5344CB8AC3E}">
        <p14:creationId xmlns:p14="http://schemas.microsoft.com/office/powerpoint/2010/main" val="188590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Red_blood_cell" TargetMode="External"/><Relationship Id="rId13" Type="http://schemas.openxmlformats.org/officeDocument/2006/relationships/hyperlink" Target="https://en.wikipedia.org/wiki/Cytosol" TargetMode="External"/><Relationship Id="rId18" Type="http://schemas.openxmlformats.org/officeDocument/2006/relationships/hyperlink" Target="https://en.wikipedia.org/wiki/Steroid_hormone" TargetMode="External"/><Relationship Id="rId3" Type="http://schemas.openxmlformats.org/officeDocument/2006/relationships/image" Target="../media/image15.jpeg"/><Relationship Id="rId7" Type="http://schemas.openxmlformats.org/officeDocument/2006/relationships/hyperlink" Target="https://en.wikipedia.org/wiki/Nuclear_membrane" TargetMode="External"/><Relationship Id="rId12" Type="http://schemas.openxmlformats.org/officeDocument/2006/relationships/hyperlink" Target="https://en.wikipedia.org/wiki/Cell_(biology)" TargetMode="External"/><Relationship Id="rId17" Type="http://schemas.openxmlformats.org/officeDocument/2006/relationships/hyperlink" Target="https://en.wikipedia.org/wiki/Metabolism" TargetMode="External"/><Relationship Id="rId2" Type="http://schemas.openxmlformats.org/officeDocument/2006/relationships/image" Target="../media/image14.jpeg"/><Relationship Id="rId16" Type="http://schemas.openxmlformats.org/officeDocument/2006/relationships/hyperlink" Target="https://en.wikipedia.org/wiki/Hepatocyte" TargetMode="External"/><Relationship Id="rId20" Type="http://schemas.openxmlformats.org/officeDocument/2006/relationships/hyperlink" Target="https://en.wikipedia.org/wiki/Liver" TargetMode="External"/><Relationship Id="rId1" Type="http://schemas.openxmlformats.org/officeDocument/2006/relationships/slideLayout" Target="../slideLayouts/slideLayout2.xml"/><Relationship Id="rId6" Type="http://schemas.openxmlformats.org/officeDocument/2006/relationships/hyperlink" Target="https://en.wikipedia.org/wiki/Cisterna" TargetMode="External"/><Relationship Id="rId11" Type="http://schemas.openxmlformats.org/officeDocument/2006/relationships/hyperlink" Target="https://en.wikipedia.org/wiki/Cholesterol" TargetMode="External"/><Relationship Id="rId5" Type="http://schemas.openxmlformats.org/officeDocument/2006/relationships/hyperlink" Target="https://en.wikipedia.org/wiki/Eukaryote" TargetMode="External"/><Relationship Id="rId15" Type="http://schemas.openxmlformats.org/officeDocument/2006/relationships/hyperlink" Target="https://en.wikipedia.org/wiki/Protein_synthesis" TargetMode="External"/><Relationship Id="rId10" Type="http://schemas.openxmlformats.org/officeDocument/2006/relationships/hyperlink" Target="https://en.wikipedia.org/wiki/Lipid" TargetMode="External"/><Relationship Id="rId19" Type="http://schemas.openxmlformats.org/officeDocument/2006/relationships/hyperlink" Target="https://en.wikipedia.org/wiki/Detoxification" TargetMode="External"/><Relationship Id="rId4" Type="http://schemas.openxmlformats.org/officeDocument/2006/relationships/hyperlink" Target="https://en.wikipedia.org/wiki/Organelle" TargetMode="External"/><Relationship Id="rId9" Type="http://schemas.openxmlformats.org/officeDocument/2006/relationships/hyperlink" Target="https://en.wikipedia.org/wiki/Protein" TargetMode="External"/><Relationship Id="rId14" Type="http://schemas.openxmlformats.org/officeDocument/2006/relationships/hyperlink" Target="https://en.wikipedia.org/wiki/Ribos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Ribonucleoprotein" TargetMode="External"/><Relationship Id="rId7" Type="http://schemas.openxmlformats.org/officeDocument/2006/relationships/hyperlink" Target="https://en.wikipedia.org/wiki/Endoplasmic_reticulum#Rough_endoplasmic_reticulum" TargetMode="External"/><Relationship Id="rId2" Type="http://schemas.openxmlformats.org/officeDocument/2006/relationships/hyperlink" Target="https://en.wikipedia.org/wiki/Biomolecular_complex" TargetMode="External"/><Relationship Id="rId1" Type="http://schemas.openxmlformats.org/officeDocument/2006/relationships/slideLayout" Target="../slideLayouts/slideLayout2.xml"/><Relationship Id="rId6" Type="http://schemas.openxmlformats.org/officeDocument/2006/relationships/hyperlink" Target="https://en.wikipedia.org/wiki/Peptidyl_transferase" TargetMode="External"/><Relationship Id="rId5" Type="http://schemas.openxmlformats.org/officeDocument/2006/relationships/hyperlink" Target="https://en.wikipedia.org/wiki/Catalysis" TargetMode="External"/><Relationship Id="rId4" Type="http://schemas.openxmlformats.org/officeDocument/2006/relationships/hyperlink" Target="https://en.wikipedia.org/wiki/Ribozym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Three-domain_system" TargetMode="External"/><Relationship Id="rId3" Type="http://schemas.openxmlformats.org/officeDocument/2006/relationships/hyperlink" Target="https://en.wikipedia.org/wiki/Transfer_RNA" TargetMode="External"/><Relationship Id="rId7" Type="http://schemas.openxmlformats.org/officeDocument/2006/relationships/hyperlink" Target="https://en.wikipedia.org/wiki/Eukaryote" TargetMode="External"/><Relationship Id="rId2" Type="http://schemas.openxmlformats.org/officeDocument/2006/relationships/hyperlink" Target="https://en.wikipedia.org/wiki/DNA" TargetMode="External"/><Relationship Id="rId1" Type="http://schemas.openxmlformats.org/officeDocument/2006/relationships/slideLayout" Target="../slideLayouts/slideLayout2.xml"/><Relationship Id="rId6" Type="http://schemas.openxmlformats.org/officeDocument/2006/relationships/hyperlink" Target="https://en.wikipedia.org/wiki/Archaea" TargetMode="External"/><Relationship Id="rId11" Type="http://schemas.openxmlformats.org/officeDocument/2006/relationships/hyperlink" Target="https://en.wikipedia.org/wiki/Mitochondrial_gene" TargetMode="External"/><Relationship Id="rId5" Type="http://schemas.openxmlformats.org/officeDocument/2006/relationships/hyperlink" Target="https://en.wikipedia.org/wiki/Bacteria" TargetMode="External"/><Relationship Id="rId10" Type="http://schemas.openxmlformats.org/officeDocument/2006/relationships/hyperlink" Target="https://en.wikipedia.org/wiki/Mitochondrial_ribosome" TargetMode="External"/><Relationship Id="rId4" Type="http://schemas.openxmlformats.org/officeDocument/2006/relationships/hyperlink" Target="https://en.wikipedia.org/wiki/Protein_folding" TargetMode="External"/><Relationship Id="rId9" Type="http://schemas.openxmlformats.org/officeDocument/2006/relationships/hyperlink" Target="https://en.wikipedia.org/wiki/Antibiot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microbenotes.com/proteins-properties-structure-classification-and-func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nature.com/scitable/topicpage/dynamic-adaptation-of-nutrient-utilization-in-humans-1423280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www.biology4kids.com/files/systems_muscular.html" TargetMode="External"/><Relationship Id="rId4" Type="http://schemas.openxmlformats.org/officeDocument/2006/relationships/hyperlink" Target="http://www.biology4kids.com/files/systems_digestive.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hyperlink" Target="https://www.khanacademy.org/science/biology/photosynthesis-in-plants/the-calvin-cycle-reactions/v/photosynthesis-calvin-cycl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Hemiketal" TargetMode="External"/><Relationship Id="rId2" Type="http://schemas.openxmlformats.org/officeDocument/2006/relationships/hyperlink" Target="https://en.wikipedia.org/wiki/Open-chain"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Bacteria" TargetMode="External"/><Relationship Id="rId13" Type="http://schemas.openxmlformats.org/officeDocument/2006/relationships/hyperlink" Target="https://en.wikipedia.org/wiki/Microbiology" TargetMode="External"/><Relationship Id="rId3" Type="http://schemas.openxmlformats.org/officeDocument/2006/relationships/hyperlink" Target="https://en.wikipedia.org/wiki/Viral_replication" TargetMode="External"/><Relationship Id="rId7" Type="http://schemas.openxmlformats.org/officeDocument/2006/relationships/hyperlink" Target="https://en.wikipedia.org/wiki/Microorganism" TargetMode="External"/><Relationship Id="rId12" Type="http://schemas.openxmlformats.org/officeDocument/2006/relationships/hyperlink" Target="https://en.wikipedia.org/wiki/Virology" TargetMode="External"/><Relationship Id="rId2" Type="http://schemas.openxmlformats.org/officeDocument/2006/relationships/hyperlink" Target="https://en.wikipedia.org/wiki/Infectious_agent" TargetMode="External"/><Relationship Id="rId1" Type="http://schemas.openxmlformats.org/officeDocument/2006/relationships/slideLayout" Target="../slideLayouts/slideLayout2.xml"/><Relationship Id="rId6" Type="http://schemas.openxmlformats.org/officeDocument/2006/relationships/hyperlink" Target="https://en.wikipedia.org/wiki/Life_forms" TargetMode="External"/><Relationship Id="rId11" Type="http://schemas.openxmlformats.org/officeDocument/2006/relationships/hyperlink" Target="https://en.wikipedia.org/wiki/Ecosystem" TargetMode="External"/><Relationship Id="rId5" Type="http://schemas.openxmlformats.org/officeDocument/2006/relationships/hyperlink" Target="https://en.wikipedia.org/wiki/Organism" TargetMode="External"/><Relationship Id="rId15" Type="http://schemas.openxmlformats.org/officeDocument/2006/relationships/image" Target="../media/image7.jpeg"/><Relationship Id="rId10" Type="http://schemas.openxmlformats.org/officeDocument/2006/relationships/hyperlink" Target="https://en.wikipedia.org/wiki/Virus_species" TargetMode="External"/><Relationship Id="rId4" Type="http://schemas.openxmlformats.org/officeDocument/2006/relationships/hyperlink" Target="https://en.wikipedia.org/wiki/Cell_(biology)" TargetMode="External"/><Relationship Id="rId9" Type="http://schemas.openxmlformats.org/officeDocument/2006/relationships/hyperlink" Target="https://en.wikipedia.org/wiki/Archaea" TargetMode="External"/><Relationship Id="rId1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Fehling's_solution" TargetMode="External"/><Relationship Id="rId7" Type="http://schemas.openxmlformats.org/officeDocument/2006/relationships/image" Target="../media/image67.png"/><Relationship Id="rId2" Type="http://schemas.openxmlformats.org/officeDocument/2006/relationships/hyperlink" Target="https://www.masterorganicchemistry.com/2017/08/17/mutarotation/" TargetMode="External"/><Relationship Id="rId1" Type="http://schemas.openxmlformats.org/officeDocument/2006/relationships/slideLayout" Target="../slideLayouts/slideLayout2.xml"/><Relationship Id="rId6" Type="http://schemas.openxmlformats.org/officeDocument/2006/relationships/image" Target="../media/image66.gif"/><Relationship Id="rId5" Type="http://schemas.openxmlformats.org/officeDocument/2006/relationships/hyperlink" Target="https://en.wikipedia.org/wiki/Tollens'_reagent" TargetMode="External"/><Relationship Id="rId4" Type="http://schemas.openxmlformats.org/officeDocument/2006/relationships/hyperlink" Target="https://en.wikipedia.org/wiki/Benedict's_reagen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en.wikipedia.org/wiki/Oligosaccharide" TargetMode="External"/><Relationship Id="rId13" Type="http://schemas.openxmlformats.org/officeDocument/2006/relationships/hyperlink" Target="https://en.wikipedia.org/wiki/Fructose" TargetMode="External"/><Relationship Id="rId18" Type="http://schemas.openxmlformats.org/officeDocument/2006/relationships/hyperlink" Target="https://en.wikipedia.org/wiki/Lactose" TargetMode="External"/><Relationship Id="rId3" Type="http://schemas.openxmlformats.org/officeDocument/2006/relationships/hyperlink" Target="https://en.wikipedia.org/wiki/Reducing_agent" TargetMode="External"/><Relationship Id="rId7" Type="http://schemas.openxmlformats.org/officeDocument/2006/relationships/hyperlink" Target="https://en.wikipedia.org/wiki/Disaccharide" TargetMode="External"/><Relationship Id="rId12" Type="http://schemas.openxmlformats.org/officeDocument/2006/relationships/hyperlink" Target="https://en.wikipedia.org/wiki/Glucose" TargetMode="External"/><Relationship Id="rId17" Type="http://schemas.openxmlformats.org/officeDocument/2006/relationships/hyperlink" Target="https://en.wikipedia.org/wiki/Anomeric_carbon" TargetMode="External"/><Relationship Id="rId2" Type="http://schemas.openxmlformats.org/officeDocument/2006/relationships/hyperlink" Target="https://en.wikipedia.org/wiki/Sugar" TargetMode="External"/><Relationship Id="rId16" Type="http://schemas.openxmlformats.org/officeDocument/2006/relationships/hyperlink" Target="https://en.wikipedia.org/wiki/Glycosidic_bond" TargetMode="External"/><Relationship Id="rId1" Type="http://schemas.openxmlformats.org/officeDocument/2006/relationships/slideLayout" Target="../slideLayouts/slideLayout2.xml"/><Relationship Id="rId6" Type="http://schemas.openxmlformats.org/officeDocument/2006/relationships/hyperlink" Target="https://en.wikipedia.org/wiki/Monosaccharide" TargetMode="External"/><Relationship Id="rId11" Type="http://schemas.openxmlformats.org/officeDocument/2006/relationships/hyperlink" Target="https://en.wikipedia.org/wiki/Galactose" TargetMode="External"/><Relationship Id="rId5" Type="http://schemas.openxmlformats.org/officeDocument/2006/relationships/hyperlink" Target="https://en.wikipedia.org/wiki/Ketone" TargetMode="External"/><Relationship Id="rId15" Type="http://schemas.openxmlformats.org/officeDocument/2006/relationships/hyperlink" Target="https://en.wikipedia.org/wiki/Trehalose" TargetMode="External"/><Relationship Id="rId10" Type="http://schemas.openxmlformats.org/officeDocument/2006/relationships/hyperlink" Target="https://en.wikipedia.org/wiki/Tautomerization" TargetMode="External"/><Relationship Id="rId19" Type="http://schemas.openxmlformats.org/officeDocument/2006/relationships/hyperlink" Target="https://en.wikipedia.org/wiki/Maltose" TargetMode="External"/><Relationship Id="rId4" Type="http://schemas.openxmlformats.org/officeDocument/2006/relationships/hyperlink" Target="https://en.wikipedia.org/wiki/Aldehyde" TargetMode="External"/><Relationship Id="rId9" Type="http://schemas.openxmlformats.org/officeDocument/2006/relationships/hyperlink" Target="https://en.wikipedia.org/wiki/Polysaccharide" TargetMode="External"/><Relationship Id="rId14" Type="http://schemas.openxmlformats.org/officeDocument/2006/relationships/hyperlink" Target="https://en.wikipedia.org/wiki/Sucros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hyperlink" Target="https://en.wikipedia.org/wiki/Starch" TargetMode="External"/><Relationship Id="rId1" Type="http://schemas.openxmlformats.org/officeDocument/2006/relationships/slideLayout" Target="../slideLayouts/slideLayout2.xml"/><Relationship Id="rId4" Type="http://schemas.openxmlformats.org/officeDocument/2006/relationships/image" Target="../media/image72.gif"/></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en.wikipedia.org/wiki/Anomeric_carbo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Viral_envelope" TargetMode="External"/><Relationship Id="rId13" Type="http://schemas.openxmlformats.org/officeDocument/2006/relationships/hyperlink" Target="https://en.wikipedia.org/wiki/Vector_(epidemiology)" TargetMode="External"/><Relationship Id="rId18" Type="http://schemas.openxmlformats.org/officeDocument/2006/relationships/hyperlink" Target="https://en.wikipedia.org/wiki/Norovirus" TargetMode="External"/><Relationship Id="rId26" Type="http://schemas.openxmlformats.org/officeDocument/2006/relationships/hyperlink" Target="https://en.wikipedia.org/wiki/Viral_hepatitis" TargetMode="External"/><Relationship Id="rId3" Type="http://schemas.openxmlformats.org/officeDocument/2006/relationships/hyperlink" Target="https://en.wikipedia.org/wiki/Molecule" TargetMode="External"/><Relationship Id="rId21" Type="http://schemas.openxmlformats.org/officeDocument/2006/relationships/hyperlink" Target="https://en.wikipedia.org/wiki/Fecal%E2%80%93oral_route" TargetMode="External"/><Relationship Id="rId7" Type="http://schemas.openxmlformats.org/officeDocument/2006/relationships/hyperlink" Target="https://en.wikipedia.org/wiki/Capsid" TargetMode="External"/><Relationship Id="rId12" Type="http://schemas.openxmlformats.org/officeDocument/2006/relationships/hyperlink" Target="https://en.wikipedia.org/wiki/Optical_microscope" TargetMode="External"/><Relationship Id="rId17" Type="http://schemas.openxmlformats.org/officeDocument/2006/relationships/hyperlink" Target="https://en.wikipedia.org/wiki/Influenza" TargetMode="External"/><Relationship Id="rId25" Type="http://schemas.openxmlformats.org/officeDocument/2006/relationships/hyperlink" Target="https://en.wikipedia.org/wiki/Human_papillomavirus_infection" TargetMode="External"/><Relationship Id="rId2" Type="http://schemas.openxmlformats.org/officeDocument/2006/relationships/hyperlink" Target="https://en.wikipedia.org/wiki/Genetic_material" TargetMode="External"/><Relationship Id="rId16" Type="http://schemas.openxmlformats.org/officeDocument/2006/relationships/hyperlink" Target="https://en.wikipedia.org/wiki/Hematophagy" TargetMode="External"/><Relationship Id="rId20" Type="http://schemas.openxmlformats.org/officeDocument/2006/relationships/hyperlink" Target="https://en.wikipedia.org/wiki/Gastroenteritis" TargetMode="External"/><Relationship Id="rId1" Type="http://schemas.openxmlformats.org/officeDocument/2006/relationships/slideLayout" Target="../slideLayouts/slideLayout2.xml"/><Relationship Id="rId6" Type="http://schemas.openxmlformats.org/officeDocument/2006/relationships/hyperlink" Target="https://en.wikipedia.org/wiki/Protein" TargetMode="External"/><Relationship Id="rId11" Type="http://schemas.openxmlformats.org/officeDocument/2006/relationships/hyperlink" Target="https://en.wikipedia.org/wiki/Icosahedron" TargetMode="External"/><Relationship Id="rId24" Type="http://schemas.openxmlformats.org/officeDocument/2006/relationships/hyperlink" Target="https://en.wikipedia.org/wiki/Immunity_(medical)" TargetMode="External"/><Relationship Id="rId5" Type="http://schemas.openxmlformats.org/officeDocument/2006/relationships/hyperlink" Target="https://en.wikipedia.org/wiki/RNA" TargetMode="External"/><Relationship Id="rId15" Type="http://schemas.openxmlformats.org/officeDocument/2006/relationships/hyperlink" Target="https://en.wikipedia.org/wiki/Aphid" TargetMode="External"/><Relationship Id="rId23" Type="http://schemas.openxmlformats.org/officeDocument/2006/relationships/hyperlink" Target="https://en.wikipedia.org/wiki/Vaccine" TargetMode="External"/><Relationship Id="rId28" Type="http://schemas.openxmlformats.org/officeDocument/2006/relationships/hyperlink" Target="https://en.wikipedia.org/wiki/Antiviral_drug" TargetMode="External"/><Relationship Id="rId10" Type="http://schemas.openxmlformats.org/officeDocument/2006/relationships/hyperlink" Target="https://en.wikipedia.org/wiki/Helix" TargetMode="External"/><Relationship Id="rId19" Type="http://schemas.openxmlformats.org/officeDocument/2006/relationships/hyperlink" Target="https://en.wikipedia.org/wiki/Rotavirus" TargetMode="External"/><Relationship Id="rId4" Type="http://schemas.openxmlformats.org/officeDocument/2006/relationships/hyperlink" Target="https://en.wikipedia.org/wiki/DNA" TargetMode="External"/><Relationship Id="rId9" Type="http://schemas.openxmlformats.org/officeDocument/2006/relationships/hyperlink" Target="https://en.wikipedia.org/wiki/Lipid" TargetMode="External"/><Relationship Id="rId14" Type="http://schemas.openxmlformats.org/officeDocument/2006/relationships/hyperlink" Target="https://en.wikipedia.org/wiki/Plant_sap" TargetMode="External"/><Relationship Id="rId22" Type="http://schemas.openxmlformats.org/officeDocument/2006/relationships/hyperlink" Target="https://en.wikipedia.org/wiki/Immune_response" TargetMode="External"/><Relationship Id="rId27" Type="http://schemas.openxmlformats.org/officeDocument/2006/relationships/hyperlink" Target="https://en.wikipedia.org/wiki/Chronic_(medical)"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croscopemaster.com/bacteria.html" TargetMode="External"/><Relationship Id="rId2" Type="http://schemas.openxmlformats.org/officeDocument/2006/relationships/hyperlink" Target="https://www.microscopemaster.com/prokaryotes.html"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itchFamily="18" charset="0"/>
                <a:cs typeface="Times New Roman" pitchFamily="18" charset="0"/>
              </a:rPr>
              <a:t>Biochemistry (CHEM 322/ 521)</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b="1" dirty="0" smtClean="0"/>
              <a:t>Introduction to Cell structure and Carbohydrates</a:t>
            </a:r>
            <a:endParaRPr lang="en-US" b="1"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1</a:t>
            </a:fld>
            <a:endParaRPr lang="en-US" dirty="0"/>
          </a:p>
        </p:txBody>
      </p:sp>
    </p:spTree>
    <p:extLst>
      <p:ext uri="{BB962C8B-B14F-4D97-AF65-F5344CB8AC3E}">
        <p14:creationId xmlns:p14="http://schemas.microsoft.com/office/powerpoint/2010/main" val="342182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10</a:t>
            </a:fld>
            <a:endParaRPr lang="en-US"/>
          </a:p>
        </p:txBody>
      </p:sp>
      <p:sp>
        <p:nvSpPr>
          <p:cNvPr id="4" name="Title 1"/>
          <p:cNvSpPr>
            <a:spLocks noGrp="1"/>
          </p:cNvSpPr>
          <p:nvPr>
            <p:ph type="title"/>
          </p:nvPr>
        </p:nvSpPr>
        <p:spPr>
          <a:xfrm>
            <a:off x="465016" y="0"/>
            <a:ext cx="7909167" cy="831272"/>
          </a:xfrm>
        </p:spPr>
        <p:txBody>
          <a:bodyPr>
            <a:normAutofit/>
          </a:bodyPr>
          <a:lstStyle/>
          <a:p>
            <a:r>
              <a:rPr lang="en-US" b="1" dirty="0" smtClean="0">
                <a:solidFill>
                  <a:srgbClr val="00B050"/>
                </a:solidFill>
                <a:latin typeface="Times New Roman" pitchFamily="18" charset="0"/>
                <a:cs typeface="Times New Roman" pitchFamily="18" charset="0"/>
              </a:rPr>
              <a:t>Endoplasmic reticulum</a:t>
            </a:r>
            <a:endParaRPr lang="en-US" b="1" dirty="0">
              <a:solidFill>
                <a:srgbClr val="00B050"/>
              </a:solidFill>
              <a:latin typeface="Times New Roman" pitchFamily="18" charset="0"/>
              <a:cs typeface="Times New Roman" pitchFamily="18" charset="0"/>
            </a:endParaRPr>
          </a:p>
        </p:txBody>
      </p:sp>
      <p:pic>
        <p:nvPicPr>
          <p:cNvPr id="6146" name="Picture 2" descr="Image result for Endoplasmic reticu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75875"/>
            <a:ext cx="3124200" cy="22687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Endoplasmic retic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22332"/>
            <a:ext cx="3352800" cy="265645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914400"/>
            <a:ext cx="8153400" cy="3307932"/>
          </a:xfrm>
        </p:spPr>
        <p:txBody>
          <a:bodyPr>
            <a:normAutofit fontScale="47500" lnSpcReduction="20000"/>
          </a:bodyPr>
          <a:lstStyle/>
          <a:p>
            <a:pPr algn="just">
              <a:buFont typeface="Wingdings" pitchFamily="2" charset="2"/>
              <a:buChar char="q"/>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ER</a:t>
            </a:r>
            <a:r>
              <a:rPr lang="en-US" dirty="0">
                <a:latin typeface="Times New Roman" pitchFamily="18" charset="0"/>
                <a:cs typeface="Times New Roman" pitchFamily="18" charset="0"/>
              </a:rPr>
              <a:t>) is a type of </a:t>
            </a:r>
            <a:r>
              <a:rPr lang="en-US" dirty="0">
                <a:latin typeface="Times New Roman" pitchFamily="18" charset="0"/>
                <a:cs typeface="Times New Roman" pitchFamily="18" charset="0"/>
                <a:hlinkClick r:id="rId4" tooltip="Organelle"/>
              </a:rPr>
              <a:t>organelle</a:t>
            </a:r>
            <a:r>
              <a:rPr lang="en-US" dirty="0">
                <a:latin typeface="Times New Roman" pitchFamily="18" charset="0"/>
                <a:cs typeface="Times New Roman" pitchFamily="18" charset="0"/>
              </a:rPr>
              <a:t> made up of two subunits – </a:t>
            </a:r>
            <a:r>
              <a:rPr lang="en-US" b="1" dirty="0">
                <a:latin typeface="Times New Roman" pitchFamily="18" charset="0"/>
                <a:cs typeface="Times New Roman" pitchFamily="18" charset="0"/>
              </a:rPr>
              <a:t>rough 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RER</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smooth endoplasmic reticulum</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SER</a:t>
            </a:r>
            <a:r>
              <a:rPr lang="en-US" dirty="0">
                <a:latin typeface="Times New Roman" pitchFamily="18" charset="0"/>
                <a:cs typeface="Times New Roman" pitchFamily="18" charset="0"/>
              </a:rPr>
              <a:t>). </a:t>
            </a:r>
          </a:p>
          <a:p>
            <a:pPr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endoplasmic reticulum is found in most </a:t>
            </a:r>
            <a:r>
              <a:rPr lang="en-US" dirty="0">
                <a:latin typeface="Times New Roman" pitchFamily="18" charset="0"/>
                <a:cs typeface="Times New Roman" pitchFamily="18" charset="0"/>
                <a:hlinkClick r:id="rId5" tooltip="Eukaryote"/>
              </a:rPr>
              <a:t>eukaryotic cells</a:t>
            </a:r>
            <a:r>
              <a:rPr lang="en-US" dirty="0">
                <a:latin typeface="Times New Roman" pitchFamily="18" charset="0"/>
                <a:cs typeface="Times New Roman" pitchFamily="18" charset="0"/>
              </a:rPr>
              <a:t> and forms an interconnected network of flattened, membrane-enclosed sacs known as </a:t>
            </a:r>
            <a:r>
              <a:rPr lang="en-US" dirty="0">
                <a:latin typeface="Times New Roman" pitchFamily="18" charset="0"/>
                <a:cs typeface="Times New Roman" pitchFamily="18" charset="0"/>
                <a:hlinkClick r:id="rId6" tooltip="Cisterna"/>
              </a:rPr>
              <a:t>cisternae</a:t>
            </a:r>
            <a:r>
              <a:rPr lang="en-US" dirty="0">
                <a:latin typeface="Times New Roman" pitchFamily="18" charset="0"/>
                <a:cs typeface="Times New Roman" pitchFamily="18" charset="0"/>
              </a:rPr>
              <a:t> (in the RER), and tubular structures in the SER. The membranes of the ER are continuous with the outer </a:t>
            </a:r>
            <a:r>
              <a:rPr lang="en-US" dirty="0">
                <a:latin typeface="Times New Roman" pitchFamily="18" charset="0"/>
                <a:cs typeface="Times New Roman" pitchFamily="18" charset="0"/>
                <a:hlinkClick r:id="rId7" tooltip="Nuclear membrane"/>
              </a:rPr>
              <a:t>nuclear membrane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endoplasmic reticulum is not found in </a:t>
            </a:r>
            <a:r>
              <a:rPr lang="en-US" dirty="0">
                <a:latin typeface="Times New Roman" pitchFamily="18" charset="0"/>
                <a:cs typeface="Times New Roman" pitchFamily="18" charset="0"/>
                <a:hlinkClick r:id="rId8" tooltip="Red blood cell"/>
              </a:rPr>
              <a:t>red blood </a:t>
            </a:r>
            <a:r>
              <a:rPr lang="en-US" dirty="0" smtClean="0">
                <a:latin typeface="Times New Roman" pitchFamily="18" charset="0"/>
                <a:cs typeface="Times New Roman" pitchFamily="18" charset="0"/>
                <a:hlinkClick r:id="rId8" tooltip="Red blood cell"/>
              </a:rPr>
              <a:t>cells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two types of ER share many of the same </a:t>
            </a:r>
            <a:r>
              <a:rPr lang="en-US" dirty="0">
                <a:latin typeface="Times New Roman" pitchFamily="18" charset="0"/>
                <a:cs typeface="Times New Roman" pitchFamily="18" charset="0"/>
                <a:hlinkClick r:id="rId9" tooltip="Protein"/>
              </a:rPr>
              <a:t>proteins</a:t>
            </a:r>
            <a:r>
              <a:rPr lang="en-US" dirty="0">
                <a:latin typeface="Times New Roman" pitchFamily="18" charset="0"/>
                <a:cs typeface="Times New Roman" pitchFamily="18" charset="0"/>
              </a:rPr>
              <a:t> and engage in certain common activities such as the synthesis of certain </a:t>
            </a:r>
            <a:r>
              <a:rPr lang="en-US" dirty="0">
                <a:latin typeface="Times New Roman" pitchFamily="18" charset="0"/>
                <a:cs typeface="Times New Roman" pitchFamily="18" charset="0"/>
                <a:hlinkClick r:id="rId10" tooltip="Lipid"/>
              </a:rPr>
              <a:t>lipids</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1" tooltip="Cholesterol"/>
              </a:rPr>
              <a:t>cholesterol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Different </a:t>
            </a:r>
            <a:r>
              <a:rPr lang="en-US" dirty="0">
                <a:latin typeface="Times New Roman" pitchFamily="18" charset="0"/>
                <a:cs typeface="Times New Roman" pitchFamily="18" charset="0"/>
              </a:rPr>
              <a:t>types of </a:t>
            </a:r>
            <a:r>
              <a:rPr lang="en-US" dirty="0">
                <a:latin typeface="Times New Roman" pitchFamily="18" charset="0"/>
                <a:cs typeface="Times New Roman" pitchFamily="18" charset="0"/>
                <a:hlinkClick r:id="rId12" tooltip="Cell (biology)"/>
              </a:rPr>
              <a:t>cells</a:t>
            </a:r>
            <a:r>
              <a:rPr lang="en-US" dirty="0">
                <a:latin typeface="Times New Roman" pitchFamily="18" charset="0"/>
                <a:cs typeface="Times New Roman" pitchFamily="18" charset="0"/>
              </a:rPr>
              <a:t> contain different ratios of the two types of ER depending on the activities of the cell.</a:t>
            </a:r>
          </a:p>
          <a:p>
            <a:pPr algn="just"/>
            <a:r>
              <a:rPr lang="en-US" dirty="0">
                <a:latin typeface="Times New Roman" pitchFamily="18" charset="0"/>
                <a:cs typeface="Times New Roman" pitchFamily="18" charset="0"/>
              </a:rPr>
              <a:t>The outer (</a:t>
            </a:r>
            <a:r>
              <a:rPr lang="en-US" dirty="0">
                <a:latin typeface="Times New Roman" pitchFamily="18" charset="0"/>
                <a:cs typeface="Times New Roman" pitchFamily="18" charset="0"/>
                <a:hlinkClick r:id="rId13" tooltip="Cytosol"/>
              </a:rPr>
              <a:t>cytosolic</a:t>
            </a:r>
            <a:r>
              <a:rPr lang="en-US" dirty="0">
                <a:latin typeface="Times New Roman" pitchFamily="18" charset="0"/>
                <a:cs typeface="Times New Roman" pitchFamily="18" charset="0"/>
              </a:rPr>
              <a:t>) face of the rough endoplasmic reticulum is studded with </a:t>
            </a:r>
            <a:r>
              <a:rPr lang="en-US" dirty="0">
                <a:latin typeface="Times New Roman" pitchFamily="18" charset="0"/>
                <a:cs typeface="Times New Roman" pitchFamily="18" charset="0"/>
                <a:hlinkClick r:id="rId14" tooltip="Ribosome"/>
              </a:rPr>
              <a:t>ribosomes</a:t>
            </a:r>
            <a:r>
              <a:rPr lang="en-US" dirty="0">
                <a:latin typeface="Times New Roman" pitchFamily="18" charset="0"/>
                <a:cs typeface="Times New Roman" pitchFamily="18" charset="0"/>
              </a:rPr>
              <a:t> that are the sites of </a:t>
            </a:r>
            <a:r>
              <a:rPr lang="en-US" dirty="0">
                <a:latin typeface="Times New Roman" pitchFamily="18" charset="0"/>
                <a:cs typeface="Times New Roman" pitchFamily="18" charset="0"/>
                <a:hlinkClick r:id="rId15" tooltip="Protein synthesis"/>
              </a:rPr>
              <a:t>protein synthesis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rough endoplasmic reticulum is especially prominent in cells such as </a:t>
            </a:r>
            <a:r>
              <a:rPr lang="en-US" dirty="0">
                <a:latin typeface="Times New Roman" pitchFamily="18" charset="0"/>
                <a:cs typeface="Times New Roman" pitchFamily="18" charset="0"/>
                <a:hlinkClick r:id="rId16" tooltip="Hepatocyte"/>
              </a:rPr>
              <a:t>hepatocytes</a:t>
            </a:r>
            <a:r>
              <a:rPr lang="en-US" dirty="0">
                <a:latin typeface="Times New Roman" pitchFamily="18" charset="0"/>
                <a:cs typeface="Times New Roman" pitchFamily="18" charset="0"/>
              </a:rPr>
              <a:t>. The smooth endoplasmic reticulum lacks ribosomes and functions in </a:t>
            </a:r>
            <a:r>
              <a:rPr lang="en-US" dirty="0">
                <a:latin typeface="Times New Roman" pitchFamily="18" charset="0"/>
                <a:cs typeface="Times New Roman" pitchFamily="18" charset="0"/>
                <a:hlinkClick r:id="rId10" tooltip="Lipid"/>
              </a:rPr>
              <a:t>lipid</a:t>
            </a:r>
            <a:r>
              <a:rPr lang="en-US" dirty="0">
                <a:latin typeface="Times New Roman" pitchFamily="18" charset="0"/>
                <a:cs typeface="Times New Roman" pitchFamily="18" charset="0"/>
              </a:rPr>
              <a:t> synthesis but not </a:t>
            </a:r>
            <a:r>
              <a:rPr lang="en-US" dirty="0">
                <a:latin typeface="Times New Roman" pitchFamily="18" charset="0"/>
                <a:cs typeface="Times New Roman" pitchFamily="18" charset="0"/>
                <a:hlinkClick r:id="rId17" tooltip="Metabolism"/>
              </a:rPr>
              <a:t>metabolism</a:t>
            </a:r>
            <a:r>
              <a:rPr lang="en-US" dirty="0">
                <a:latin typeface="Times New Roman" pitchFamily="18" charset="0"/>
                <a:cs typeface="Times New Roman" pitchFamily="18" charset="0"/>
              </a:rPr>
              <a:t>, the production of </a:t>
            </a:r>
            <a:r>
              <a:rPr lang="en-US" dirty="0">
                <a:latin typeface="Times New Roman" pitchFamily="18" charset="0"/>
                <a:cs typeface="Times New Roman" pitchFamily="18" charset="0"/>
                <a:hlinkClick r:id="rId18" tooltip="Steroid hormone"/>
              </a:rPr>
              <a:t>steroid hormones</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9" tooltip="Detoxification"/>
              </a:rPr>
              <a:t>detoxification</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The smooth endoplasmic reticulum is especially abundant in mammalian </a:t>
            </a:r>
            <a:r>
              <a:rPr lang="en-US" dirty="0" smtClean="0">
                <a:latin typeface="Times New Roman" pitchFamily="18" charset="0"/>
                <a:cs typeface="Times New Roman" pitchFamily="18" charset="0"/>
                <a:hlinkClick r:id="rId20" tooltip="Liver"/>
              </a:rPr>
              <a:t>liver</a:t>
            </a:r>
            <a:r>
              <a:rPr lang="en-US" dirty="0" smtClean="0">
                <a:latin typeface="Times New Roman" pitchFamily="18" charset="0"/>
                <a:cs typeface="Times New Roman" pitchFamily="18" charset="0"/>
              </a:rPr>
              <a:t> cells</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1128813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p:spPr>
        <p:txBody>
          <a:bodyPr>
            <a:normAutofit/>
          </a:bodyPr>
          <a:lstStyle/>
          <a:p>
            <a:r>
              <a:rPr lang="en-US" sz="3600" b="1" dirty="0" smtClean="0">
                <a:latin typeface="Times New Roman" pitchFamily="18" charset="0"/>
                <a:cs typeface="Times New Roman" pitchFamily="18" charset="0"/>
              </a:rPr>
              <a:t>Ribosomes and Protein synthesis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rmAutofit fontScale="70000" lnSpcReduction="20000"/>
          </a:bodyPr>
          <a:lstStyle/>
          <a:p>
            <a:pPr algn="just">
              <a:buFont typeface="Wingdings" pitchFamily="2" charset="2"/>
              <a:buChar char="q"/>
            </a:pPr>
            <a:r>
              <a:rPr lang="en-US" sz="3300" dirty="0">
                <a:latin typeface="Times New Roman" pitchFamily="18" charset="0"/>
                <a:cs typeface="Times New Roman" pitchFamily="18" charset="0"/>
              </a:rPr>
              <a:t>A ribosome is made from </a:t>
            </a:r>
            <a:r>
              <a:rPr lang="en-US" sz="3300" dirty="0">
                <a:latin typeface="Times New Roman" pitchFamily="18" charset="0"/>
                <a:cs typeface="Times New Roman" pitchFamily="18" charset="0"/>
                <a:hlinkClick r:id="rId2" tooltip="Biomolecular complex"/>
              </a:rPr>
              <a:t>complexes</a:t>
            </a:r>
            <a:r>
              <a:rPr lang="en-US" sz="3300" u="sng" dirty="0">
                <a:solidFill>
                  <a:srgbClr val="0070C0"/>
                </a:solidFill>
                <a:latin typeface="Times New Roman" pitchFamily="18" charset="0"/>
                <a:cs typeface="Times New Roman" pitchFamily="18" charset="0"/>
              </a:rPr>
              <a:t> of </a:t>
            </a:r>
            <a:r>
              <a:rPr lang="en-US" sz="3300" b="1" u="sng" dirty="0" smtClean="0">
                <a:solidFill>
                  <a:srgbClr val="0070C0"/>
                </a:solidFill>
                <a:latin typeface="Times New Roman" pitchFamily="18" charset="0"/>
                <a:cs typeface="Times New Roman" pitchFamily="18" charset="0"/>
              </a:rPr>
              <a:t>RNAs </a:t>
            </a:r>
            <a:r>
              <a:rPr lang="en-US" sz="3300" dirty="0" smtClean="0">
                <a:latin typeface="Times New Roman" pitchFamily="18" charset="0"/>
                <a:cs typeface="Times New Roman" pitchFamily="18" charset="0"/>
              </a:rPr>
              <a:t>(</a:t>
            </a:r>
            <a:r>
              <a:rPr lang="en-US" sz="3300" dirty="0" err="1" smtClean="0">
                <a:latin typeface="Times New Roman" pitchFamily="18" charset="0"/>
                <a:cs typeface="Times New Roman" pitchFamily="18" charset="0"/>
              </a:rPr>
              <a:t>rRNA</a:t>
            </a:r>
            <a:r>
              <a:rPr lang="en-US" sz="3300" dirty="0">
                <a:latin typeface="Times New Roman" pitchFamily="18" charset="0"/>
                <a:cs typeface="Times New Roman" pitchFamily="18" charset="0"/>
              </a:rPr>
              <a:t>)</a:t>
            </a:r>
            <a:r>
              <a:rPr lang="en-US" sz="3300" b="1" u="sng" dirty="0" smtClean="0">
                <a:solidFill>
                  <a:srgbClr val="0070C0"/>
                </a:solidFill>
                <a:latin typeface="Times New Roman" pitchFamily="18" charset="0"/>
                <a:cs typeface="Times New Roman" pitchFamily="18" charset="0"/>
              </a:rPr>
              <a:t> </a:t>
            </a:r>
            <a:r>
              <a:rPr lang="en-US" sz="3300" b="1" u="sng" dirty="0">
                <a:solidFill>
                  <a:srgbClr val="0070C0"/>
                </a:solidFill>
                <a:latin typeface="Times New Roman" pitchFamily="18" charset="0"/>
                <a:cs typeface="Times New Roman" pitchFamily="18" charset="0"/>
              </a:rPr>
              <a:t>and proteins</a:t>
            </a:r>
            <a:r>
              <a:rPr lang="en-US" sz="3300" dirty="0">
                <a:latin typeface="Times New Roman" pitchFamily="18" charset="0"/>
                <a:cs typeface="Times New Roman" pitchFamily="18" charset="0"/>
              </a:rPr>
              <a:t> (r-protein or </a:t>
            </a:r>
            <a:r>
              <a:rPr lang="en-US" sz="3300" dirty="0" err="1">
                <a:latin typeface="Times New Roman" pitchFamily="18" charset="0"/>
                <a:cs typeface="Times New Roman" pitchFamily="18" charset="0"/>
              </a:rPr>
              <a:t>rProtein</a:t>
            </a:r>
            <a:r>
              <a:rPr lang="en-US" sz="3300" dirty="0" smtClean="0">
                <a:latin typeface="Times New Roman" pitchFamily="18" charset="0"/>
                <a:cs typeface="Times New Roman" pitchFamily="18" charset="0"/>
              </a:rPr>
              <a:t>) and </a:t>
            </a:r>
            <a:r>
              <a:rPr lang="en-US" sz="3300" dirty="0">
                <a:latin typeface="Times New Roman" pitchFamily="18" charset="0"/>
                <a:cs typeface="Times New Roman" pitchFamily="18" charset="0"/>
              </a:rPr>
              <a:t>is therefore </a:t>
            </a:r>
            <a:r>
              <a:rPr lang="en-US" sz="3300" b="1" dirty="0">
                <a:latin typeface="Times New Roman" pitchFamily="18" charset="0"/>
                <a:cs typeface="Times New Roman" pitchFamily="18" charset="0"/>
              </a:rPr>
              <a:t>a </a:t>
            </a:r>
            <a:r>
              <a:rPr lang="en-US" sz="3300" b="1" dirty="0" err="1" smtClean="0">
                <a:latin typeface="Times New Roman" pitchFamily="18" charset="0"/>
                <a:cs typeface="Times New Roman" pitchFamily="18" charset="0"/>
                <a:hlinkClick r:id="rId3" tooltip="Ribonucleoprotein"/>
              </a:rPr>
              <a:t>ribonucleoprotein</a:t>
            </a:r>
            <a:r>
              <a:rPr lang="en-US" sz="3300" dirty="0" smtClean="0">
                <a:latin typeface="Times New Roman" pitchFamily="18" charset="0"/>
                <a:cs typeface="Times New Roman" pitchFamily="18" charset="0"/>
              </a:rPr>
              <a:t>. The </a:t>
            </a:r>
            <a:r>
              <a:rPr lang="en-US" sz="3300" dirty="0">
                <a:latin typeface="Times New Roman" pitchFamily="18" charset="0"/>
                <a:cs typeface="Times New Roman" pitchFamily="18" charset="0"/>
              </a:rPr>
              <a:t>ribosomes and associated molecules are also known as the </a:t>
            </a:r>
            <a:r>
              <a:rPr lang="en-US" sz="3300" b="1" i="1" u="sng" dirty="0">
                <a:latin typeface="Times New Roman" pitchFamily="18" charset="0"/>
                <a:cs typeface="Times New Roman" pitchFamily="18" charset="0"/>
              </a:rPr>
              <a:t>translational apparatus</a:t>
            </a:r>
            <a:r>
              <a:rPr lang="en-US" sz="3300" dirty="0">
                <a:latin typeface="Times New Roman" pitchFamily="18" charset="0"/>
                <a:cs typeface="Times New Roman" pitchFamily="18" charset="0"/>
              </a:rPr>
              <a:t>.</a:t>
            </a:r>
          </a:p>
          <a:p>
            <a:pPr algn="just">
              <a:buFont typeface="Wingdings" pitchFamily="2" charset="2"/>
              <a:buChar char="q"/>
            </a:pPr>
            <a:r>
              <a:rPr lang="en-US" sz="3300" dirty="0" smtClean="0">
                <a:latin typeface="Times New Roman" pitchFamily="18" charset="0"/>
                <a:cs typeface="Times New Roman" pitchFamily="18" charset="0"/>
              </a:rPr>
              <a:t>Each </a:t>
            </a:r>
            <a:r>
              <a:rPr lang="en-US" sz="3300" dirty="0">
                <a:latin typeface="Times New Roman" pitchFamily="18" charset="0"/>
                <a:cs typeface="Times New Roman" pitchFamily="18" charset="0"/>
              </a:rPr>
              <a:t>ribosome is divided into two subunits</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algn="just">
              <a:buFont typeface="Courier New" pitchFamily="49" charset="0"/>
              <a:buChar char="o"/>
            </a:pPr>
            <a:r>
              <a:rPr lang="en-US" sz="3300" u="sng" dirty="0">
                <a:latin typeface="Times New Roman" pitchFamily="18" charset="0"/>
                <a:cs typeface="Times New Roman" pitchFamily="18" charset="0"/>
              </a:rPr>
              <a:t>a smaller subunit </a:t>
            </a:r>
            <a:r>
              <a:rPr lang="en-US" sz="3300" dirty="0">
                <a:latin typeface="Times New Roman" pitchFamily="18" charset="0"/>
                <a:cs typeface="Times New Roman" pitchFamily="18" charset="0"/>
              </a:rPr>
              <a:t>which binds to a larger subunit and the </a:t>
            </a:r>
            <a:r>
              <a:rPr lang="en-US" sz="3300" b="1" dirty="0">
                <a:latin typeface="Times New Roman" pitchFamily="18" charset="0"/>
                <a:cs typeface="Times New Roman" pitchFamily="18" charset="0"/>
              </a:rPr>
              <a:t>mRNA </a:t>
            </a:r>
            <a:r>
              <a:rPr lang="en-US" sz="3300" b="1" dirty="0" smtClean="0">
                <a:latin typeface="Times New Roman" pitchFamily="18" charset="0"/>
                <a:cs typeface="Times New Roman" pitchFamily="18" charset="0"/>
              </a:rPr>
              <a:t>pattern</a:t>
            </a:r>
            <a:r>
              <a:rPr lang="en-US" sz="3300" dirty="0">
                <a:latin typeface="Times New Roman" pitchFamily="18" charset="0"/>
                <a:cs typeface="Times New Roman" pitchFamily="18" charset="0"/>
              </a:rPr>
              <a:t>.</a:t>
            </a:r>
            <a:endParaRPr lang="en-US" sz="3300" dirty="0" smtClean="0">
              <a:latin typeface="Times New Roman" pitchFamily="18" charset="0"/>
              <a:cs typeface="Times New Roman" pitchFamily="18" charset="0"/>
            </a:endParaRPr>
          </a:p>
          <a:p>
            <a:pPr algn="just">
              <a:buFont typeface="Courier New" pitchFamily="49" charset="0"/>
              <a:buChar char="o"/>
            </a:pPr>
            <a:r>
              <a:rPr lang="en-US" sz="3300" u="sng" dirty="0" smtClean="0">
                <a:latin typeface="Times New Roman" pitchFamily="18" charset="0"/>
                <a:cs typeface="Times New Roman" pitchFamily="18" charset="0"/>
              </a:rPr>
              <a:t>a </a:t>
            </a:r>
            <a:r>
              <a:rPr lang="en-US" sz="3300" u="sng" dirty="0">
                <a:latin typeface="Times New Roman" pitchFamily="18" charset="0"/>
                <a:cs typeface="Times New Roman" pitchFamily="18" charset="0"/>
              </a:rPr>
              <a:t>larger subunit </a:t>
            </a:r>
            <a:r>
              <a:rPr lang="en-US" sz="3300" dirty="0">
                <a:latin typeface="Times New Roman" pitchFamily="18" charset="0"/>
                <a:cs typeface="Times New Roman" pitchFamily="18" charset="0"/>
              </a:rPr>
              <a:t>which binds to the </a:t>
            </a:r>
            <a:r>
              <a:rPr lang="en-US" sz="3300" b="1" dirty="0" err="1" smtClean="0">
                <a:latin typeface="Times New Roman" pitchFamily="18" charset="0"/>
                <a:cs typeface="Times New Roman" pitchFamily="18" charset="0"/>
              </a:rPr>
              <a:t>tRNA</a:t>
            </a:r>
            <a:r>
              <a:rPr lang="en-US" sz="3300" b="1" dirty="0" smtClean="0">
                <a:latin typeface="Times New Roman" pitchFamily="18" charset="0"/>
                <a:cs typeface="Times New Roman" pitchFamily="18" charset="0"/>
              </a:rPr>
              <a:t> along with</a:t>
            </a:r>
            <a:r>
              <a:rPr lang="en-US" sz="3300" dirty="0" smtClean="0">
                <a:latin typeface="Times New Roman" pitchFamily="18" charset="0"/>
                <a:cs typeface="Times New Roman" pitchFamily="18" charset="0"/>
              </a:rPr>
              <a:t> </a:t>
            </a:r>
            <a:r>
              <a:rPr lang="en-US" sz="3300" b="1" dirty="0">
                <a:latin typeface="Times New Roman" pitchFamily="18" charset="0"/>
                <a:cs typeface="Times New Roman" pitchFamily="18" charset="0"/>
              </a:rPr>
              <a:t>the amino acids</a:t>
            </a:r>
            <a:r>
              <a:rPr lang="en-US" sz="3300" dirty="0">
                <a:latin typeface="Times New Roman" pitchFamily="18" charset="0"/>
                <a:cs typeface="Times New Roman" pitchFamily="18" charset="0"/>
              </a:rPr>
              <a:t>, and the smaller subunit.</a:t>
            </a:r>
          </a:p>
          <a:p>
            <a:pPr algn="just"/>
            <a:r>
              <a:rPr lang="en-US" sz="3300" dirty="0">
                <a:latin typeface="Times New Roman" pitchFamily="18" charset="0"/>
                <a:cs typeface="Times New Roman" pitchFamily="18" charset="0"/>
              </a:rPr>
              <a:t>When a ribosome finishes reading an mRNA molecule, these two subunits split apart. </a:t>
            </a:r>
            <a:endParaRPr lang="en-US" sz="3300" dirty="0" smtClean="0">
              <a:latin typeface="Times New Roman" pitchFamily="18" charset="0"/>
              <a:cs typeface="Times New Roman" pitchFamily="18" charset="0"/>
            </a:endParaRPr>
          </a:p>
          <a:p>
            <a:pPr algn="just">
              <a:buFont typeface="Wingdings" pitchFamily="2" charset="2"/>
              <a:buChar char="q"/>
            </a:pPr>
            <a:r>
              <a:rPr lang="en-US" sz="3300" dirty="0" smtClean="0">
                <a:latin typeface="Times New Roman" pitchFamily="18" charset="0"/>
                <a:cs typeface="Times New Roman" pitchFamily="18" charset="0"/>
              </a:rPr>
              <a:t>Ribosomes </a:t>
            </a:r>
            <a:r>
              <a:rPr lang="en-US" sz="3300" dirty="0">
                <a:latin typeface="Times New Roman" pitchFamily="18" charset="0"/>
                <a:cs typeface="Times New Roman" pitchFamily="18" charset="0"/>
              </a:rPr>
              <a:t>are </a:t>
            </a:r>
            <a:r>
              <a:rPr lang="en-US" sz="3300" b="1" dirty="0" smtClean="0">
                <a:latin typeface="Times New Roman" pitchFamily="18" charset="0"/>
                <a:cs typeface="Times New Roman" pitchFamily="18" charset="0"/>
                <a:hlinkClick r:id="rId4" tooltip="Ribozyme"/>
              </a:rPr>
              <a:t>ribozymes</a:t>
            </a:r>
            <a:r>
              <a:rPr lang="en-US" sz="3300" dirty="0" smtClean="0">
                <a:latin typeface="Times New Roman" pitchFamily="18" charset="0"/>
                <a:cs typeface="Times New Roman" pitchFamily="18" charset="0"/>
              </a:rPr>
              <a:t> </a:t>
            </a:r>
            <a:r>
              <a:rPr lang="en-US" sz="3300" dirty="0">
                <a:latin typeface="Times New Roman" pitchFamily="18" charset="0"/>
                <a:cs typeface="Times New Roman" pitchFamily="18" charset="0"/>
              </a:rPr>
              <a:t>because </a:t>
            </a:r>
            <a:r>
              <a:rPr lang="en-US" sz="3300" dirty="0" smtClean="0">
                <a:latin typeface="Times New Roman" pitchFamily="18" charset="0"/>
                <a:cs typeface="Times New Roman" pitchFamily="18" charset="0"/>
              </a:rPr>
              <a:t>of the</a:t>
            </a:r>
            <a:r>
              <a:rPr lang="en-US" sz="3300" dirty="0">
                <a:latin typeface="Times New Roman" pitchFamily="18" charset="0"/>
                <a:cs typeface="Times New Roman" pitchFamily="18" charset="0"/>
              </a:rPr>
              <a:t> </a:t>
            </a:r>
            <a:r>
              <a:rPr lang="en-US" sz="3300" dirty="0">
                <a:latin typeface="Times New Roman" pitchFamily="18" charset="0"/>
                <a:cs typeface="Times New Roman" pitchFamily="18" charset="0"/>
                <a:hlinkClick r:id="rId5" tooltip="Catalysis"/>
              </a:rPr>
              <a:t>catalytic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hlinkClick r:id="rId6" tooltip="Peptidyl transferase"/>
              </a:rPr>
              <a:t>peptidyl</a:t>
            </a:r>
            <a:r>
              <a:rPr lang="en-US" sz="3300" dirty="0">
                <a:latin typeface="Times New Roman" pitchFamily="18" charset="0"/>
                <a:cs typeface="Times New Roman" pitchFamily="18" charset="0"/>
                <a:hlinkClick r:id="rId6" tooltip="Peptidyl transferase"/>
              </a:rPr>
              <a:t> </a:t>
            </a:r>
            <a:r>
              <a:rPr lang="en-US" sz="3300" dirty="0" err="1">
                <a:latin typeface="Times New Roman" pitchFamily="18" charset="0"/>
                <a:cs typeface="Times New Roman" pitchFamily="18" charset="0"/>
                <a:hlinkClick r:id="rId6" tooltip="Peptidyl transferase"/>
              </a:rPr>
              <a:t>transferase</a:t>
            </a:r>
            <a:r>
              <a:rPr lang="en-US" sz="3300" dirty="0">
                <a:latin typeface="Times New Roman" pitchFamily="18" charset="0"/>
                <a:cs typeface="Times New Roman" pitchFamily="18" charset="0"/>
              </a:rPr>
              <a:t> activity that links amino acids </a:t>
            </a:r>
            <a:r>
              <a:rPr lang="en-US" sz="3300" dirty="0" smtClean="0">
                <a:latin typeface="Times New Roman" pitchFamily="18" charset="0"/>
                <a:cs typeface="Times New Roman" pitchFamily="18" charset="0"/>
              </a:rPr>
              <a:t>together, </a:t>
            </a:r>
            <a:r>
              <a:rPr lang="en-US" sz="3300" dirty="0">
                <a:latin typeface="Times New Roman" pitchFamily="18" charset="0"/>
                <a:cs typeface="Times New Roman" pitchFamily="18" charset="0"/>
              </a:rPr>
              <a:t>is performed by the ribosomal RNA. </a:t>
            </a:r>
            <a:endParaRPr lang="en-US" sz="3300" dirty="0" smtClean="0">
              <a:latin typeface="Times New Roman" pitchFamily="18" charset="0"/>
              <a:cs typeface="Times New Roman" pitchFamily="18" charset="0"/>
            </a:endParaRPr>
          </a:p>
          <a:p>
            <a:pPr algn="just">
              <a:buFont typeface="Wingdings" pitchFamily="2" charset="2"/>
              <a:buChar char="§"/>
            </a:pPr>
            <a:r>
              <a:rPr lang="en-US" sz="3300" u="sng" dirty="0" smtClean="0">
                <a:latin typeface="Times New Roman" pitchFamily="18" charset="0"/>
                <a:cs typeface="Times New Roman" pitchFamily="18" charset="0"/>
              </a:rPr>
              <a:t>Ribosomes </a:t>
            </a:r>
            <a:r>
              <a:rPr lang="en-US" sz="3300" u="sng" dirty="0">
                <a:latin typeface="Times New Roman" pitchFamily="18" charset="0"/>
                <a:cs typeface="Times New Roman" pitchFamily="18" charset="0"/>
              </a:rPr>
              <a:t>are often associated with the intracellular membranes </a:t>
            </a:r>
            <a:r>
              <a:rPr lang="en-US" sz="3300" dirty="0">
                <a:latin typeface="Times New Roman" pitchFamily="18" charset="0"/>
                <a:cs typeface="Times New Roman" pitchFamily="18" charset="0"/>
              </a:rPr>
              <a:t>that make up the </a:t>
            </a:r>
            <a:r>
              <a:rPr lang="en-US" sz="3300" dirty="0">
                <a:latin typeface="Times New Roman" pitchFamily="18" charset="0"/>
                <a:cs typeface="Times New Roman" pitchFamily="18" charset="0"/>
                <a:hlinkClick r:id="rId7" tooltip="Endoplasmic reticulum"/>
              </a:rPr>
              <a:t>rough endoplasmic reticulum</a:t>
            </a:r>
            <a:r>
              <a:rPr lang="en-US" sz="3300" dirty="0">
                <a:latin typeface="Times New Roman" pitchFamily="18" charset="0"/>
                <a:cs typeface="Times New Roman" pitchFamily="18" charset="0"/>
              </a:rPr>
              <a:t>.</a:t>
            </a:r>
          </a:p>
          <a:p>
            <a:pPr algn="just"/>
            <a:endParaRPr lang="en-US" sz="33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410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55000" lnSpcReduction="20000"/>
          </a:bodyPr>
          <a:lstStyle/>
          <a:p>
            <a:pPr algn="just">
              <a:buFont typeface="Wingdings" pitchFamily="2" charset="2"/>
              <a:buChar char="q"/>
            </a:pPr>
            <a:r>
              <a:rPr lang="en-US" sz="2900" dirty="0">
                <a:latin typeface="Times New Roman" pitchFamily="18" charset="0"/>
                <a:cs typeface="Times New Roman" pitchFamily="18" charset="0"/>
              </a:rPr>
              <a:t>The sequence of </a:t>
            </a:r>
            <a:r>
              <a:rPr lang="en-US" sz="2900" dirty="0">
                <a:latin typeface="Times New Roman" pitchFamily="18" charset="0"/>
                <a:cs typeface="Times New Roman" pitchFamily="18" charset="0"/>
                <a:hlinkClick r:id="rId2" tooltip="DNA"/>
              </a:rPr>
              <a:t>DNA</a:t>
            </a:r>
            <a:r>
              <a:rPr lang="en-US" sz="2900" dirty="0">
                <a:latin typeface="Times New Roman" pitchFamily="18" charset="0"/>
                <a:cs typeface="Times New Roman" pitchFamily="18" charset="0"/>
              </a:rPr>
              <a:t>, which encodes the sequence of the amino acids in a protein, is copied into a messenger RNA </a:t>
            </a:r>
            <a:r>
              <a:rPr lang="en-US" sz="2900" dirty="0" smtClean="0">
                <a:latin typeface="Times New Roman" pitchFamily="18" charset="0"/>
                <a:cs typeface="Times New Roman" pitchFamily="18" charset="0"/>
              </a:rPr>
              <a:t>chain and may be </a:t>
            </a:r>
            <a:r>
              <a:rPr lang="en-US" sz="2900" dirty="0">
                <a:latin typeface="Times New Roman" pitchFamily="18" charset="0"/>
                <a:cs typeface="Times New Roman" pitchFamily="18" charset="0"/>
              </a:rPr>
              <a:t>copied many times into </a:t>
            </a:r>
            <a:r>
              <a:rPr lang="en-US" sz="2900" dirty="0" smtClean="0">
                <a:latin typeface="Times New Roman" pitchFamily="18" charset="0"/>
                <a:cs typeface="Times New Roman" pitchFamily="18" charset="0"/>
              </a:rPr>
              <a:t>many RNA </a:t>
            </a:r>
            <a:r>
              <a:rPr lang="en-US" sz="2900" dirty="0">
                <a:latin typeface="Times New Roman" pitchFamily="18" charset="0"/>
                <a:cs typeface="Times New Roman" pitchFamily="18" charset="0"/>
              </a:rPr>
              <a:t>chains.</a:t>
            </a:r>
          </a:p>
          <a:p>
            <a:pPr algn="just">
              <a:buFont typeface="Wingdings" pitchFamily="2" charset="2"/>
              <a:buChar char="Ø"/>
            </a:pPr>
            <a:r>
              <a:rPr lang="en-US" sz="2900" b="1" u="sng" dirty="0" smtClean="0">
                <a:solidFill>
                  <a:srgbClr val="0070C0"/>
                </a:solidFill>
                <a:latin typeface="Times New Roman" pitchFamily="18" charset="0"/>
                <a:cs typeface="Times New Roman" pitchFamily="18" charset="0"/>
              </a:rPr>
              <a:t>Ribosomes </a:t>
            </a:r>
            <a:r>
              <a:rPr lang="en-US" sz="2900" b="1" u="sng" dirty="0">
                <a:solidFill>
                  <a:srgbClr val="0070C0"/>
                </a:solidFill>
                <a:latin typeface="Times New Roman" pitchFamily="18" charset="0"/>
                <a:cs typeface="Times New Roman" pitchFamily="18" charset="0"/>
              </a:rPr>
              <a:t>can bind to a messenger RNA chain </a:t>
            </a:r>
            <a:r>
              <a:rPr lang="en-US" sz="2900" dirty="0">
                <a:solidFill>
                  <a:srgbClr val="FF33CC"/>
                </a:solidFill>
                <a:latin typeface="Times New Roman" pitchFamily="18" charset="0"/>
                <a:cs typeface="Times New Roman" pitchFamily="18" charset="0"/>
              </a:rPr>
              <a:t>and use its sequence for determining the correct sequence of amino acids for generating a given protein</a:t>
            </a:r>
            <a:r>
              <a:rPr lang="en-US"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pPr algn="just">
              <a:buFont typeface="Wingdings" pitchFamily="2" charset="2"/>
              <a:buChar char="Ø"/>
            </a:pPr>
            <a:r>
              <a:rPr lang="en-US" sz="2900" dirty="0" smtClean="0">
                <a:latin typeface="Times New Roman" pitchFamily="18" charset="0"/>
                <a:cs typeface="Times New Roman" pitchFamily="18" charset="0"/>
              </a:rPr>
              <a:t>Amino </a:t>
            </a:r>
            <a:r>
              <a:rPr lang="en-US" sz="2900" dirty="0">
                <a:latin typeface="Times New Roman" pitchFamily="18" charset="0"/>
                <a:cs typeface="Times New Roman" pitchFamily="18" charset="0"/>
              </a:rPr>
              <a:t>acids are </a:t>
            </a:r>
            <a:r>
              <a:rPr lang="en-US" sz="2900" dirty="0" smtClean="0">
                <a:latin typeface="Times New Roman" pitchFamily="18" charset="0"/>
                <a:cs typeface="Times New Roman" pitchFamily="18" charset="0"/>
              </a:rPr>
              <a:t>selected, collected </a:t>
            </a:r>
            <a:r>
              <a:rPr lang="en-US" sz="2900" dirty="0">
                <a:latin typeface="Times New Roman" pitchFamily="18" charset="0"/>
                <a:cs typeface="Times New Roman" pitchFamily="18" charset="0"/>
              </a:rPr>
              <a:t>and carried to the ribosome by </a:t>
            </a:r>
            <a:r>
              <a:rPr lang="en-US" sz="2900" u="sng" dirty="0">
                <a:solidFill>
                  <a:srgbClr val="00B050"/>
                </a:solidFill>
                <a:latin typeface="Times New Roman" pitchFamily="18" charset="0"/>
                <a:cs typeface="Times New Roman" pitchFamily="18" charset="0"/>
                <a:hlinkClick r:id="rId3" tooltip="Transfer RNA"/>
              </a:rPr>
              <a:t>transfer RNA</a:t>
            </a:r>
            <a:r>
              <a:rPr lang="en-US" sz="2900" u="sng" dirty="0">
                <a:solidFill>
                  <a:srgbClr val="00B050"/>
                </a:solidFill>
                <a:latin typeface="Times New Roman" pitchFamily="18" charset="0"/>
                <a:cs typeface="Times New Roman" pitchFamily="18" charset="0"/>
              </a:rPr>
              <a:t> </a:t>
            </a:r>
            <a:r>
              <a:rPr lang="en-US" sz="2900" u="sng" dirty="0">
                <a:solidFill>
                  <a:srgbClr val="0070C0"/>
                </a:solidFill>
                <a:latin typeface="Times New Roman" pitchFamily="18" charset="0"/>
                <a:cs typeface="Times New Roman" pitchFamily="18" charset="0"/>
              </a:rPr>
              <a:t>(</a:t>
            </a:r>
            <a:r>
              <a:rPr lang="en-US" sz="2900" u="sng" dirty="0" err="1">
                <a:solidFill>
                  <a:srgbClr val="0070C0"/>
                </a:solidFill>
                <a:latin typeface="Times New Roman" pitchFamily="18" charset="0"/>
                <a:cs typeface="Times New Roman" pitchFamily="18" charset="0"/>
              </a:rPr>
              <a:t>tRNA</a:t>
            </a:r>
            <a:r>
              <a:rPr lang="en-US" sz="2900" u="sng" dirty="0">
                <a:solidFill>
                  <a:srgbClr val="0070C0"/>
                </a:solidFill>
                <a:latin typeface="Times New Roman" pitchFamily="18" charset="0"/>
                <a:cs typeface="Times New Roman" pitchFamily="18" charset="0"/>
              </a:rPr>
              <a:t>) molecules, </a:t>
            </a:r>
            <a:r>
              <a:rPr lang="en-US" sz="2900" u="sng" dirty="0">
                <a:solidFill>
                  <a:srgbClr val="00B050"/>
                </a:solidFill>
                <a:latin typeface="Times New Roman" pitchFamily="18" charset="0"/>
                <a:cs typeface="Times New Roman" pitchFamily="18" charset="0"/>
              </a:rPr>
              <a:t>which enter one part of the ribosome and bind to the messenger RNA chain</a:t>
            </a:r>
            <a:r>
              <a:rPr lang="en-US" sz="2900" dirty="0">
                <a:latin typeface="Times New Roman" pitchFamily="18" charset="0"/>
                <a:cs typeface="Times New Roman" pitchFamily="18" charset="0"/>
              </a:rPr>
              <a:t>. </a:t>
            </a:r>
          </a:p>
          <a:p>
            <a:pPr algn="just"/>
            <a:endParaRPr lang="en-US" sz="2900" b="1" u="sng" dirty="0" smtClean="0">
              <a:solidFill>
                <a:srgbClr val="FF33CC"/>
              </a:solidFill>
              <a:latin typeface="Times New Roman" pitchFamily="18" charset="0"/>
              <a:cs typeface="Times New Roman" pitchFamily="18" charset="0"/>
            </a:endParaRPr>
          </a:p>
          <a:p>
            <a:pPr algn="just"/>
            <a:r>
              <a:rPr lang="en-US" sz="2900" b="1" u="sng" dirty="0" smtClean="0">
                <a:solidFill>
                  <a:srgbClr val="00B050"/>
                </a:solidFill>
                <a:latin typeface="Times New Roman" pitchFamily="18" charset="0"/>
                <a:cs typeface="Times New Roman" pitchFamily="18" charset="0"/>
              </a:rPr>
              <a:t>For </a:t>
            </a:r>
            <a:r>
              <a:rPr lang="en-US" sz="2900" b="1" u="sng" dirty="0">
                <a:solidFill>
                  <a:srgbClr val="00B050"/>
                </a:solidFill>
                <a:latin typeface="Times New Roman" pitchFamily="18" charset="0"/>
                <a:cs typeface="Times New Roman" pitchFamily="18" charset="0"/>
              </a:rPr>
              <a:t>each coding triplet in the messenger RNA there is a distinct transfer </a:t>
            </a:r>
            <a:r>
              <a:rPr lang="en-US" sz="2900" b="1" u="sng" dirty="0" smtClean="0">
                <a:solidFill>
                  <a:srgbClr val="00B050"/>
                </a:solidFill>
                <a:latin typeface="Times New Roman" pitchFamily="18" charset="0"/>
                <a:cs typeface="Times New Roman" pitchFamily="18" charset="0"/>
              </a:rPr>
              <a:t>RNA</a:t>
            </a:r>
            <a:r>
              <a:rPr lang="en-US" sz="2900" b="1" dirty="0" smtClean="0">
                <a:solidFill>
                  <a:srgbClr val="00B050"/>
                </a:solidFill>
                <a:latin typeface="Times New Roman" pitchFamily="18" charset="0"/>
                <a:cs typeface="Times New Roman" pitchFamily="18" charset="0"/>
              </a:rPr>
              <a:t> </a:t>
            </a:r>
            <a:r>
              <a:rPr lang="en-US" sz="2900" dirty="0" smtClean="0">
                <a:latin typeface="Times New Roman" pitchFamily="18" charset="0"/>
                <a:cs typeface="Times New Roman" pitchFamily="18" charset="0"/>
              </a:rPr>
              <a:t>that </a:t>
            </a:r>
            <a:r>
              <a:rPr lang="en-US" sz="2900" dirty="0">
                <a:latin typeface="Times New Roman" pitchFamily="18" charset="0"/>
                <a:cs typeface="Times New Roman" pitchFamily="18" charset="0"/>
              </a:rPr>
              <a:t>matches and which carries the correct amino acid for that coding triplet. </a:t>
            </a:r>
            <a:endParaRPr lang="en-US" sz="2900" dirty="0" smtClean="0">
              <a:latin typeface="Times New Roman" pitchFamily="18" charset="0"/>
              <a:cs typeface="Times New Roman" pitchFamily="18" charset="0"/>
            </a:endParaRPr>
          </a:p>
          <a:p>
            <a:pPr algn="just"/>
            <a:r>
              <a:rPr lang="en-US" sz="2900" b="1" u="sng" dirty="0" smtClean="0">
                <a:latin typeface="Times New Roman" pitchFamily="18" charset="0"/>
                <a:cs typeface="Times New Roman" pitchFamily="18" charset="0"/>
              </a:rPr>
              <a:t>The </a:t>
            </a:r>
            <a:r>
              <a:rPr lang="en-US" sz="2900" b="1" u="sng" dirty="0">
                <a:latin typeface="Times New Roman" pitchFamily="18" charset="0"/>
                <a:cs typeface="Times New Roman" pitchFamily="18" charset="0"/>
              </a:rPr>
              <a:t>attached amino acids are then linked together by another part of the ribosome</a:t>
            </a:r>
            <a:r>
              <a:rPr lang="en-US" sz="2900" dirty="0">
                <a:latin typeface="Times New Roman" pitchFamily="18" charset="0"/>
                <a:cs typeface="Times New Roman" pitchFamily="18" charset="0"/>
              </a:rPr>
              <a:t>. Once the protein is produced, it can then </a:t>
            </a:r>
            <a:r>
              <a:rPr lang="en-US" sz="2900" dirty="0">
                <a:latin typeface="Times New Roman" pitchFamily="18" charset="0"/>
                <a:cs typeface="Times New Roman" pitchFamily="18" charset="0"/>
                <a:hlinkClick r:id="rId4" tooltip="Protein folding"/>
              </a:rPr>
              <a:t>fold</a:t>
            </a:r>
            <a:r>
              <a:rPr lang="en-US" sz="2900" dirty="0">
                <a:latin typeface="Times New Roman" pitchFamily="18" charset="0"/>
                <a:cs typeface="Times New Roman" pitchFamily="18" charset="0"/>
              </a:rPr>
              <a:t> to produce a specific functional three-dimensional structure although during synthesis some proteins start folding into their correct form.</a:t>
            </a:r>
          </a:p>
          <a:p>
            <a:pPr algn="just"/>
            <a:endParaRPr lang="en-US" sz="2900" dirty="0" smtClean="0">
              <a:latin typeface="Times New Roman" pitchFamily="18" charset="0"/>
              <a:cs typeface="Times New Roman" pitchFamily="18" charset="0"/>
            </a:endParaRPr>
          </a:p>
          <a:p>
            <a:pPr algn="just"/>
            <a:r>
              <a:rPr lang="en-US" sz="2900" dirty="0" smtClean="0">
                <a:latin typeface="Times New Roman" pitchFamily="18" charset="0"/>
                <a:cs typeface="Times New Roman" pitchFamily="18" charset="0"/>
              </a:rPr>
              <a:t>Ribosomes </a:t>
            </a:r>
            <a:r>
              <a:rPr lang="en-US" sz="2900" dirty="0">
                <a:latin typeface="Times New Roman" pitchFamily="18" charset="0"/>
                <a:cs typeface="Times New Roman" pitchFamily="18" charset="0"/>
              </a:rPr>
              <a:t>from </a:t>
            </a:r>
            <a:r>
              <a:rPr lang="en-US" sz="2900" dirty="0">
                <a:latin typeface="Times New Roman" pitchFamily="18" charset="0"/>
                <a:cs typeface="Times New Roman" pitchFamily="18" charset="0"/>
                <a:hlinkClick r:id="rId5" tooltip="Bacteria"/>
              </a:rPr>
              <a:t>bacteria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hlinkClick r:id="rId6" tooltip="Archaea"/>
              </a:rPr>
              <a:t>archaea</a:t>
            </a:r>
            <a:r>
              <a:rPr lang="en-US" sz="2900" dirty="0">
                <a:latin typeface="Times New Roman" pitchFamily="18" charset="0"/>
                <a:cs typeface="Times New Roman" pitchFamily="18" charset="0"/>
              </a:rPr>
              <a:t> and </a:t>
            </a:r>
            <a:r>
              <a:rPr lang="en-US" sz="2900" dirty="0">
                <a:latin typeface="Times New Roman" pitchFamily="18" charset="0"/>
                <a:cs typeface="Times New Roman" pitchFamily="18" charset="0"/>
                <a:hlinkClick r:id="rId7" tooltip="Eukaryote"/>
              </a:rPr>
              <a:t>eukaryotes</a:t>
            </a:r>
            <a:r>
              <a:rPr lang="en-US" sz="2900" dirty="0">
                <a:latin typeface="Times New Roman" pitchFamily="18" charset="0"/>
                <a:cs typeface="Times New Roman" pitchFamily="18" charset="0"/>
              </a:rPr>
              <a:t> in the </a:t>
            </a:r>
            <a:r>
              <a:rPr lang="en-US" sz="2900" dirty="0">
                <a:latin typeface="Times New Roman" pitchFamily="18" charset="0"/>
                <a:cs typeface="Times New Roman" pitchFamily="18" charset="0"/>
                <a:hlinkClick r:id="rId8" tooltip="Three-domain system"/>
              </a:rPr>
              <a:t>three-domain system</a:t>
            </a:r>
            <a:r>
              <a:rPr lang="en-US" sz="2900" dirty="0">
                <a:latin typeface="Times New Roman" pitchFamily="18" charset="0"/>
                <a:cs typeface="Times New Roman" pitchFamily="18" charset="0"/>
              </a:rPr>
              <a:t>, resemble each other to a remarkable degree, evidence of a common origin. </a:t>
            </a:r>
            <a:r>
              <a:rPr lang="en-US" sz="2900" dirty="0" smtClean="0">
                <a:latin typeface="Times New Roman" pitchFamily="18" charset="0"/>
                <a:cs typeface="Times New Roman" pitchFamily="18" charset="0"/>
              </a:rPr>
              <a:t>However, they </a:t>
            </a:r>
            <a:r>
              <a:rPr lang="en-US" sz="2900" dirty="0">
                <a:latin typeface="Times New Roman" pitchFamily="18" charset="0"/>
                <a:cs typeface="Times New Roman" pitchFamily="18" charset="0"/>
              </a:rPr>
              <a:t>differ in their size, sequence, structure, and the ratio of protein to RNA. </a:t>
            </a:r>
            <a:endParaRPr lang="en-US" sz="2900" dirty="0" smtClean="0">
              <a:latin typeface="Times New Roman" pitchFamily="18" charset="0"/>
              <a:cs typeface="Times New Roman" pitchFamily="18" charset="0"/>
            </a:endParaRPr>
          </a:p>
          <a:p>
            <a:pPr algn="just">
              <a:buFont typeface="Wingdings" pitchFamily="2" charset="2"/>
              <a:buChar char="Ø"/>
            </a:pPr>
            <a:r>
              <a:rPr lang="en-US" sz="2900" b="1" u="sng" dirty="0" smtClean="0">
                <a:solidFill>
                  <a:srgbClr val="FF33CC"/>
                </a:solidFill>
                <a:latin typeface="Times New Roman" pitchFamily="18" charset="0"/>
                <a:cs typeface="Times New Roman" pitchFamily="18" charset="0"/>
              </a:rPr>
              <a:t>The </a:t>
            </a:r>
            <a:r>
              <a:rPr lang="en-US" sz="2900" b="1" u="sng" dirty="0">
                <a:solidFill>
                  <a:srgbClr val="FF33CC"/>
                </a:solidFill>
                <a:latin typeface="Times New Roman" pitchFamily="18" charset="0"/>
                <a:cs typeface="Times New Roman" pitchFamily="18" charset="0"/>
              </a:rPr>
              <a:t>differences in structure allow some </a:t>
            </a:r>
            <a:r>
              <a:rPr lang="en-US" sz="2900" b="1" u="sng" dirty="0">
                <a:solidFill>
                  <a:srgbClr val="FF33CC"/>
                </a:solidFill>
                <a:latin typeface="Times New Roman" pitchFamily="18" charset="0"/>
                <a:cs typeface="Times New Roman" pitchFamily="18" charset="0"/>
                <a:hlinkClick r:id="rId9" tooltip="Antibiotic"/>
              </a:rPr>
              <a:t>antibiotics</a:t>
            </a:r>
            <a:r>
              <a:rPr lang="en-US" sz="2900" b="1" u="sng" dirty="0">
                <a:solidFill>
                  <a:srgbClr val="FF33CC"/>
                </a:solidFill>
                <a:latin typeface="Times New Roman" pitchFamily="18" charset="0"/>
                <a:cs typeface="Times New Roman" pitchFamily="18" charset="0"/>
              </a:rPr>
              <a:t> to kill bacteria by inhibiting their ribosomes</a:t>
            </a:r>
            <a:r>
              <a:rPr lang="en-US" sz="2900" dirty="0">
                <a:latin typeface="Times New Roman" pitchFamily="18" charset="0"/>
                <a:cs typeface="Times New Roman" pitchFamily="18" charset="0"/>
              </a:rPr>
              <a:t>, </a:t>
            </a:r>
            <a:r>
              <a:rPr lang="en-US" sz="2900" u="sng" dirty="0">
                <a:latin typeface="Times New Roman" pitchFamily="18" charset="0"/>
                <a:cs typeface="Times New Roman" pitchFamily="18" charset="0"/>
              </a:rPr>
              <a:t>while leaving human ribosomes unaffected</a:t>
            </a:r>
            <a:r>
              <a:rPr lang="en-US"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pPr algn="just">
              <a:buFont typeface="Wingdings" pitchFamily="2" charset="2"/>
              <a:buChar char="§"/>
            </a:pPr>
            <a:r>
              <a:rPr lang="en-US" sz="2900" dirty="0" smtClean="0">
                <a:latin typeface="Times New Roman" pitchFamily="18" charset="0"/>
                <a:cs typeface="Times New Roman" pitchFamily="18" charset="0"/>
              </a:rPr>
              <a:t>In </a:t>
            </a:r>
            <a:r>
              <a:rPr lang="en-US" sz="2900" dirty="0">
                <a:latin typeface="Times New Roman" pitchFamily="18" charset="0"/>
                <a:cs typeface="Times New Roman" pitchFamily="18" charset="0"/>
              </a:rPr>
              <a:t>bacteria and </a:t>
            </a:r>
            <a:r>
              <a:rPr lang="en-US" sz="2900" dirty="0" err="1">
                <a:latin typeface="Times New Roman" pitchFamily="18" charset="0"/>
                <a:cs typeface="Times New Roman" pitchFamily="18" charset="0"/>
              </a:rPr>
              <a:t>archaea</a:t>
            </a:r>
            <a:r>
              <a:rPr lang="en-US" sz="2900" dirty="0">
                <a:latin typeface="Times New Roman" pitchFamily="18" charset="0"/>
                <a:cs typeface="Times New Roman" pitchFamily="18" charset="0"/>
              </a:rPr>
              <a:t>, more than one ribosome may move along a single mRNA chain at one time, each "reading" its sequence and producing a corresponding protein molecule.</a:t>
            </a:r>
          </a:p>
          <a:p>
            <a:pPr algn="just"/>
            <a:endParaRPr lang="en-US" sz="2900" dirty="0" smtClean="0">
              <a:latin typeface="Times New Roman" pitchFamily="18" charset="0"/>
              <a:cs typeface="Times New Roman" pitchFamily="18" charset="0"/>
            </a:endParaRPr>
          </a:p>
          <a:p>
            <a:pPr algn="just">
              <a:buFont typeface="Wingdings" pitchFamily="2" charset="2"/>
              <a:buChar char="Ø"/>
            </a:pPr>
            <a:r>
              <a:rPr lang="en-US" sz="2900" b="1" dirty="0" smtClean="0">
                <a:solidFill>
                  <a:srgbClr val="0070C0"/>
                </a:solidFill>
                <a:latin typeface="Times New Roman" pitchFamily="18" charset="0"/>
                <a:cs typeface="Times New Roman" pitchFamily="18" charset="0"/>
              </a:rPr>
              <a:t>The</a:t>
            </a:r>
            <a:r>
              <a:rPr lang="en-US" sz="2900" b="1" dirty="0">
                <a:solidFill>
                  <a:srgbClr val="0070C0"/>
                </a:solidFill>
                <a:latin typeface="Times New Roman" pitchFamily="18" charset="0"/>
                <a:cs typeface="Times New Roman" pitchFamily="18" charset="0"/>
              </a:rPr>
              <a:t> </a:t>
            </a:r>
            <a:r>
              <a:rPr lang="en-US" sz="2900" b="1" dirty="0">
                <a:solidFill>
                  <a:srgbClr val="0070C0"/>
                </a:solidFill>
                <a:latin typeface="Times New Roman" pitchFamily="18" charset="0"/>
                <a:cs typeface="Times New Roman" pitchFamily="18" charset="0"/>
                <a:hlinkClick r:id="rId10" tooltip="Mitochondrial ribosome"/>
              </a:rPr>
              <a:t>mitochondrial ribosomes</a:t>
            </a:r>
            <a:r>
              <a:rPr lang="en-US" sz="2900" b="1" dirty="0">
                <a:solidFill>
                  <a:srgbClr val="0070C0"/>
                </a:solidFill>
                <a:latin typeface="Times New Roman" pitchFamily="18" charset="0"/>
                <a:cs typeface="Times New Roman" pitchFamily="18" charset="0"/>
              </a:rPr>
              <a:t> </a:t>
            </a:r>
            <a:r>
              <a:rPr lang="en-US" sz="2900" dirty="0">
                <a:latin typeface="Times New Roman" pitchFamily="18" charset="0"/>
                <a:cs typeface="Times New Roman" pitchFamily="18" charset="0"/>
              </a:rPr>
              <a:t>of eukaryotic cells, are produced from </a:t>
            </a:r>
            <a:r>
              <a:rPr lang="en-US" sz="2900" dirty="0">
                <a:latin typeface="Times New Roman" pitchFamily="18" charset="0"/>
                <a:cs typeface="Times New Roman" pitchFamily="18" charset="0"/>
                <a:hlinkClick r:id="rId11" tooltip="Mitochondrial gene"/>
              </a:rPr>
              <a:t>mitochondrial genes</a:t>
            </a:r>
            <a:r>
              <a:rPr lang="en-US" sz="2900" dirty="0">
                <a:latin typeface="Times New Roman" pitchFamily="18" charset="0"/>
                <a:cs typeface="Times New Roman" pitchFamily="18" charset="0"/>
              </a:rPr>
              <a:t>, and functionally resemble many features of those in bacteria, reflecting the likely evolutionary origin of mitochondria</a:t>
            </a:r>
            <a:r>
              <a:rPr lang="en-US" sz="2900" dirty="0" smtClean="0">
                <a:latin typeface="Times New Roman" pitchFamily="18" charset="0"/>
                <a:cs typeface="Times New Roman" pitchFamily="18" charset="0"/>
              </a:rPr>
              <a:t>.</a:t>
            </a:r>
            <a:endParaRPr lang="en-US" sz="29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364867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450"/>
            <a:ext cx="8229600" cy="642094"/>
          </a:xfrm>
        </p:spPr>
        <p:txBody>
          <a:bodyPr>
            <a:noAutofit/>
          </a:bodyPr>
          <a:lstStyle/>
          <a:p>
            <a:r>
              <a:rPr lang="en-US" sz="3400" b="1" dirty="0" smtClean="0">
                <a:latin typeface="Times New Roman" pitchFamily="18" charset="0"/>
                <a:cs typeface="Times New Roman" pitchFamily="18" charset="0"/>
              </a:rPr>
              <a:t>Protein synthesis at ribosomes</a:t>
            </a:r>
            <a:endParaRPr lang="en-US" sz="3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467600" cy="560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763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29" y="152400"/>
            <a:ext cx="8229600" cy="715962"/>
          </a:xfrm>
        </p:spPr>
        <p:txBody>
          <a:bodyPr>
            <a:normAutofit/>
          </a:bodyPr>
          <a:lstStyle/>
          <a:p>
            <a:r>
              <a:rPr lang="en-US" sz="3800" b="1" dirty="0" smtClean="0">
                <a:latin typeface="Times New Roman" pitchFamily="18" charset="0"/>
                <a:cs typeface="Times New Roman" pitchFamily="18" charset="0"/>
              </a:rPr>
              <a:t>Protein synthesis</a:t>
            </a:r>
            <a:endParaRPr lang="en-US" sz="3800" b="1" dirty="0">
              <a:latin typeface="Times New Roman" pitchFamily="18" charset="0"/>
              <a:cs typeface="Times New Roman" pitchFamily="18" charset="0"/>
            </a:endParaRPr>
          </a:p>
        </p:txBody>
      </p:sp>
      <p:pic>
        <p:nvPicPr>
          <p:cNvPr id="2050" name="Picture 2" descr="https://i.pinimg.com/originals/45/c2/a1/45c2a1a339e1ea7c7e7196159ba00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947042" cy="5315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humbs.dreamstime.com/z/translation-biological-protein-synthesis-number-syntesis-mrna-dna-nucleus-decoding-ribosome-binding-1083928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55"/>
          <a:stretch/>
        </p:blipFill>
        <p:spPr bwMode="auto">
          <a:xfrm>
            <a:off x="5143901" y="838200"/>
            <a:ext cx="3777107" cy="36930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5101"/>
          <a:stretch/>
        </p:blipFill>
        <p:spPr bwMode="auto">
          <a:xfrm>
            <a:off x="5714999" y="4648200"/>
            <a:ext cx="2870439" cy="206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91425" y="3447352"/>
            <a:ext cx="228600" cy="276999"/>
          </a:xfrm>
          <a:prstGeom prst="rect">
            <a:avLst/>
          </a:prstGeom>
          <a:noFill/>
        </p:spPr>
        <p:txBody>
          <a:bodyPr wrap="square" rtlCol="0">
            <a:spAutoFit/>
          </a:bodyPr>
          <a:lstStyle/>
          <a:p>
            <a:r>
              <a:rPr lang="en-US" sz="1200" dirty="0" smtClean="0"/>
              <a:t>A</a:t>
            </a:r>
            <a:endParaRPr lang="en-US" sz="1200" dirty="0"/>
          </a:p>
        </p:txBody>
      </p:sp>
      <p:sp>
        <p:nvSpPr>
          <p:cNvPr id="4" name="TextBox 3"/>
          <p:cNvSpPr txBox="1"/>
          <p:nvPr/>
        </p:nvSpPr>
        <p:spPr>
          <a:xfrm>
            <a:off x="7253287" y="3456253"/>
            <a:ext cx="276225" cy="276999"/>
          </a:xfrm>
          <a:prstGeom prst="rect">
            <a:avLst/>
          </a:prstGeom>
          <a:noFill/>
        </p:spPr>
        <p:txBody>
          <a:bodyPr wrap="square" rtlCol="0">
            <a:spAutoFit/>
          </a:bodyPr>
          <a:lstStyle/>
          <a:p>
            <a:r>
              <a:rPr lang="en-US" sz="1200" dirty="0" smtClean="0"/>
              <a:t>P</a:t>
            </a:r>
            <a:endParaRPr lang="en-US" sz="1200" dirty="0"/>
          </a:p>
        </p:txBody>
      </p:sp>
      <p:sp>
        <p:nvSpPr>
          <p:cNvPr id="5" name="TextBox 4"/>
          <p:cNvSpPr txBox="1"/>
          <p:nvPr/>
        </p:nvSpPr>
        <p:spPr>
          <a:xfrm>
            <a:off x="6886345" y="3456253"/>
            <a:ext cx="216018" cy="276999"/>
          </a:xfrm>
          <a:prstGeom prst="rect">
            <a:avLst/>
          </a:prstGeom>
          <a:noFill/>
        </p:spPr>
        <p:txBody>
          <a:bodyPr wrap="square" rtlCol="0">
            <a:spAutoFit/>
          </a:bodyPr>
          <a:lstStyle/>
          <a:p>
            <a:r>
              <a:rPr lang="en-US" sz="1200" dirty="0" smtClean="0"/>
              <a:t>E</a:t>
            </a:r>
            <a:endParaRPr lang="en-US" sz="1200" dirty="0"/>
          </a:p>
        </p:txBody>
      </p:sp>
      <p:sp>
        <p:nvSpPr>
          <p:cNvPr id="7" name="Regular Pentagon 6"/>
          <p:cNvSpPr/>
          <p:nvPr/>
        </p:nvSpPr>
        <p:spPr>
          <a:xfrm>
            <a:off x="7820025" y="1905000"/>
            <a:ext cx="409575" cy="4572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949287" y="2905125"/>
            <a:ext cx="560626"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924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Protein synthesis in prokaryotic and Eukaryotic cells </a:t>
            </a:r>
            <a:endParaRPr lang="en-US" sz="3200" b="1" dirty="0">
              <a:latin typeface="Times New Roman" pitchFamily="18" charset="0"/>
              <a:cs typeface="Times New Roman" pitchFamily="18" charset="0"/>
            </a:endParaRPr>
          </a:p>
        </p:txBody>
      </p:sp>
      <p:pic>
        <p:nvPicPr>
          <p:cNvPr id="3074" name="Picture 2" descr="https://openstax.org/resources/d8a94598a36670040e1c03996f5e52e650cceb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41137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81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927" y="4038600"/>
            <a:ext cx="3200400" cy="229462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16</a:t>
            </a:fld>
            <a:endParaRPr lang="en-US"/>
          </a:p>
        </p:txBody>
      </p:sp>
      <p:sp>
        <p:nvSpPr>
          <p:cNvPr id="2" name="AutoShape 2" descr="Golgi Apparatus- Structure and Func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5181599" cy="27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Golgi Apparatus</a:t>
            </a:r>
            <a:endParaRPr lang="en-US" b="1" dirty="0">
              <a:solidFill>
                <a:srgbClr val="00B050"/>
              </a:solidFill>
              <a:latin typeface="Times New Roman" pitchFamily="18" charset="0"/>
              <a:cs typeface="Times New Roman" pitchFamily="18" charset="0"/>
            </a:endParaRPr>
          </a:p>
        </p:txBody>
      </p:sp>
      <p:sp>
        <p:nvSpPr>
          <p:cNvPr id="7" name="Rectangle 6"/>
          <p:cNvSpPr/>
          <p:nvPr/>
        </p:nvSpPr>
        <p:spPr>
          <a:xfrm>
            <a:off x="469900" y="838200"/>
            <a:ext cx="8226425" cy="3347070"/>
          </a:xfrm>
          <a:prstGeom prst="rect">
            <a:avLst/>
          </a:prstGeom>
        </p:spPr>
        <p:txBody>
          <a:bodyPr wrap="square">
            <a:spAutoFit/>
          </a:bodyPr>
          <a:lstStyle/>
          <a:p>
            <a:pPr marL="285750" indent="-285750" algn="just">
              <a:buFont typeface="Wingdings" pitchFamily="2" charset="2"/>
              <a:buChar char="q"/>
            </a:pPr>
            <a:r>
              <a:rPr lang="en-US" sz="1500" dirty="0">
                <a:latin typeface="Times New Roman" pitchFamily="18" charset="0"/>
                <a:cs typeface="Times New Roman" pitchFamily="18" charset="0"/>
              </a:rPr>
              <a:t>The Golgi apparatus or the Golgi body or Golgi complex or simply Golgi is a cellular organelle present in most of the cells of the eukaryotic </a:t>
            </a:r>
            <a:r>
              <a:rPr lang="en-US" sz="1500" dirty="0" smtClean="0">
                <a:latin typeface="Times New Roman" pitchFamily="18" charset="0"/>
                <a:cs typeface="Times New Roman" pitchFamily="18" charset="0"/>
              </a:rPr>
              <a:t>organisms.</a:t>
            </a:r>
          </a:p>
          <a:p>
            <a:pPr marL="285750" indent="-285750" algn="just">
              <a:buFont typeface="Wingdings" pitchFamily="2" charset="2"/>
              <a:buChar char="§"/>
            </a:pPr>
            <a:r>
              <a:rPr lang="en-US" sz="1500" dirty="0" smtClean="0">
                <a:latin typeface="Times New Roman" pitchFamily="18" charset="0"/>
                <a:cs typeface="Times New Roman" pitchFamily="18" charset="0"/>
              </a:rPr>
              <a:t>t</a:t>
            </a:r>
            <a:r>
              <a:rPr lang="en-US" sz="1500" dirty="0">
                <a:latin typeface="Times New Roman" pitchFamily="18" charset="0"/>
                <a:cs typeface="Times New Roman" pitchFamily="18" charset="0"/>
              </a:rPr>
              <a:t> is referred to as the manufacturing and the shipping center of the </a:t>
            </a:r>
            <a:r>
              <a:rPr lang="en-US" sz="1500" dirty="0" smtClean="0">
                <a:latin typeface="Times New Roman" pitchFamily="18" charset="0"/>
                <a:cs typeface="Times New Roman" pitchFamily="18" charset="0"/>
              </a:rPr>
              <a:t>cell.</a:t>
            </a:r>
          </a:p>
          <a:p>
            <a:pPr marL="285750" indent="-285750" algn="just">
              <a:buFont typeface="Wingdings" pitchFamily="2" charset="2"/>
              <a:buChar char="§"/>
            </a:pPr>
            <a:r>
              <a:rPr lang="en-US" sz="1500" dirty="0" smtClean="0">
                <a:latin typeface="Times New Roman" pitchFamily="18" charset="0"/>
                <a:cs typeface="Times New Roman" pitchFamily="18" charset="0"/>
              </a:rPr>
              <a:t>Golgi </a:t>
            </a:r>
            <a:r>
              <a:rPr lang="en-US" sz="1500" dirty="0">
                <a:latin typeface="Times New Roman" pitchFamily="18" charset="0"/>
                <a:cs typeface="Times New Roman" pitchFamily="18" charset="0"/>
              </a:rPr>
              <a:t>is involved in the packaging of the protein molecules before they are sent to their destination.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These </a:t>
            </a:r>
            <a:r>
              <a:rPr lang="en-US" sz="1500" dirty="0">
                <a:latin typeface="Times New Roman" pitchFamily="18" charset="0"/>
                <a:cs typeface="Times New Roman" pitchFamily="18" charset="0"/>
              </a:rPr>
              <a:t>organelles help in processing and packaging the macromolecules like </a:t>
            </a:r>
            <a:r>
              <a:rPr lang="en-US" sz="1500" b="1" dirty="0">
                <a:latin typeface="Times New Roman" pitchFamily="18" charset="0"/>
                <a:cs typeface="Times New Roman" pitchFamily="18" charset="0"/>
                <a:hlinkClick r:id="rId4"/>
              </a:rPr>
              <a:t>proteins</a:t>
            </a:r>
            <a:r>
              <a:rPr lang="en-US" sz="1500" dirty="0">
                <a:latin typeface="Times New Roman" pitchFamily="18" charset="0"/>
                <a:cs typeface="Times New Roman" pitchFamily="18" charset="0"/>
                <a:hlinkClick r:id="rId4"/>
              </a:rPr>
              <a:t> </a:t>
            </a:r>
            <a:r>
              <a:rPr lang="en-US" sz="1500" dirty="0" smtClean="0">
                <a:latin typeface="Times New Roman" pitchFamily="18" charset="0"/>
                <a:cs typeface="Times New Roman" pitchFamily="18" charset="0"/>
              </a:rPr>
              <a:t>and </a:t>
            </a:r>
            <a:r>
              <a:rPr lang="en-US" sz="1500" b="1" u="sng" dirty="0" smtClean="0">
                <a:solidFill>
                  <a:srgbClr val="0070C0"/>
                </a:solidFill>
                <a:latin typeface="Times New Roman" pitchFamily="18" charset="0"/>
                <a:cs typeface="Times New Roman" pitchFamily="18" charset="0"/>
              </a:rPr>
              <a:t>lipids </a:t>
            </a:r>
            <a:r>
              <a:rPr lang="en-US" sz="1500" dirty="0">
                <a:latin typeface="Times New Roman" pitchFamily="18" charset="0"/>
                <a:cs typeface="Times New Roman" pitchFamily="18" charset="0"/>
              </a:rPr>
              <a:t>that are synthesized by the cell and </a:t>
            </a:r>
            <a:r>
              <a:rPr lang="en-US" sz="1500" u="sng" dirty="0">
                <a:solidFill>
                  <a:srgbClr val="FF0000"/>
                </a:solidFill>
                <a:latin typeface="Times New Roman" pitchFamily="18" charset="0"/>
                <a:cs typeface="Times New Roman" pitchFamily="18" charset="0"/>
              </a:rPr>
              <a:t>hence act as the ‘post office’ of the </a:t>
            </a:r>
            <a:r>
              <a:rPr lang="en-US" sz="1500" u="sng" dirty="0" smtClean="0">
                <a:solidFill>
                  <a:srgbClr val="FF0000"/>
                </a:solidFill>
                <a:latin typeface="Times New Roman" pitchFamily="18" charset="0"/>
                <a:cs typeface="Times New Roman" pitchFamily="18" charset="0"/>
              </a:rPr>
              <a:t>cell.</a:t>
            </a:r>
          </a:p>
          <a:p>
            <a:pPr marL="285750" indent="-285750" algn="just">
              <a:buFont typeface="Wingdings" pitchFamily="2" charset="2"/>
              <a:buChar char="§"/>
            </a:pPr>
            <a:r>
              <a:rPr lang="en-US" sz="1500" dirty="0" smtClean="0">
                <a:latin typeface="Times New Roman" pitchFamily="18" charset="0"/>
                <a:cs typeface="Times New Roman" pitchFamily="18" charset="0"/>
              </a:rPr>
              <a:t>Golgi</a:t>
            </a:r>
            <a:r>
              <a:rPr lang="en-US" sz="1500" dirty="0">
                <a:latin typeface="Times New Roman" pitchFamily="18" charset="0"/>
                <a:cs typeface="Times New Roman" pitchFamily="18" charset="0"/>
              </a:rPr>
              <a:t> apparatus was discovered in the year 1898 by an Italian biologist </a:t>
            </a:r>
            <a:r>
              <a:rPr lang="en-US" sz="1500" dirty="0" err="1">
                <a:latin typeface="Times New Roman" pitchFamily="18" charset="0"/>
                <a:cs typeface="Times New Roman" pitchFamily="18" charset="0"/>
              </a:rPr>
              <a:t>Camillo</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Golgi.</a:t>
            </a:r>
          </a:p>
          <a:p>
            <a:pPr marL="285750" indent="-285750" algn="just">
              <a:buFont typeface="Wingdings" pitchFamily="2" charset="2"/>
              <a:buChar char="§"/>
            </a:pPr>
            <a:r>
              <a:rPr lang="en-US" sz="1500" dirty="0" smtClean="0">
                <a:latin typeface="Times New Roman" pitchFamily="18" charset="0"/>
                <a:cs typeface="Times New Roman" pitchFamily="18" charset="0"/>
              </a:rPr>
              <a:t>Under </a:t>
            </a:r>
            <a:r>
              <a:rPr lang="en-US" sz="1500" dirty="0">
                <a:latin typeface="Times New Roman" pitchFamily="18" charset="0"/>
                <a:cs typeface="Times New Roman" pitchFamily="18" charset="0"/>
              </a:rPr>
              <a:t>the electron microscope, the Golgi apparatus is seen to be composed of stacks of flattened structures that contain numerous vesicles containing </a:t>
            </a:r>
            <a:r>
              <a:rPr lang="en-US" sz="1500" u="sng" dirty="0">
                <a:latin typeface="Times New Roman" pitchFamily="18" charset="0"/>
                <a:cs typeface="Times New Roman" pitchFamily="18" charset="0"/>
              </a:rPr>
              <a:t>secretory </a:t>
            </a:r>
            <a:r>
              <a:rPr lang="en-US" sz="1500" u="sng" dirty="0" smtClean="0">
                <a:latin typeface="Times New Roman" pitchFamily="18" charset="0"/>
                <a:cs typeface="Times New Roman" pitchFamily="18" charset="0"/>
              </a:rPr>
              <a:t>granules</a:t>
            </a:r>
            <a:r>
              <a:rPr lang="en-US" sz="1500" dirty="0" smtClean="0">
                <a:latin typeface="Times New Roman" pitchFamily="18" charset="0"/>
                <a:cs typeface="Times New Roman" pitchFamily="18" charset="0"/>
              </a:rPr>
              <a:t>.</a:t>
            </a:r>
          </a:p>
          <a:p>
            <a:pPr marL="285750" indent="-285750" algn="just">
              <a:buFont typeface="Wingdings" pitchFamily="2" charset="2"/>
              <a:buChar char="§"/>
            </a:pPr>
            <a:r>
              <a:rPr lang="en-US" sz="1500" dirty="0" smtClean="0">
                <a:latin typeface="Times New Roman" pitchFamily="18" charset="0"/>
                <a:cs typeface="Times New Roman" pitchFamily="18" charset="0"/>
              </a:rPr>
              <a:t>The </a:t>
            </a:r>
            <a:r>
              <a:rPr lang="en-US" sz="1500" dirty="0">
                <a:latin typeface="Times New Roman" pitchFamily="18" charset="0"/>
                <a:cs typeface="Times New Roman" pitchFamily="18" charset="0"/>
              </a:rPr>
              <a:t>Golgi apparatus is morphologically very similar in both plant and animal cells. </a:t>
            </a:r>
          </a:p>
          <a:p>
            <a:pPr marL="285750" indent="-285750" algn="just">
              <a:buFont typeface="Wingdings" pitchFamily="2" charset="2"/>
              <a:buChar char="§"/>
            </a:pPr>
            <a:r>
              <a:rPr lang="en-US" sz="1500" dirty="0" smtClean="0">
                <a:latin typeface="Times New Roman" pitchFamily="18" charset="0"/>
                <a:cs typeface="Times New Roman" pitchFamily="18" charset="0"/>
              </a:rPr>
              <a:t>Typically</a:t>
            </a:r>
            <a:r>
              <a:rPr lang="en-US" sz="1500" dirty="0">
                <a:latin typeface="Times New Roman" pitchFamily="18" charset="0"/>
                <a:cs typeface="Times New Roman" pitchFamily="18" charset="0"/>
              </a:rPr>
              <a:t>, however, Golgi apparatus appears as a complex array of </a:t>
            </a:r>
            <a:r>
              <a:rPr lang="en-US" sz="1500" b="1" dirty="0">
                <a:latin typeface="Times New Roman" pitchFamily="18" charset="0"/>
                <a:cs typeface="Times New Roman" pitchFamily="18" charset="0"/>
              </a:rPr>
              <a:t>interconnecting tubules, vesicles, and </a:t>
            </a:r>
            <a:r>
              <a:rPr lang="en-US" sz="1500" b="1" dirty="0">
                <a:solidFill>
                  <a:srgbClr val="00B0F0"/>
                </a:solidFill>
                <a:latin typeface="Times New Roman" pitchFamily="18" charset="0"/>
                <a:cs typeface="Times New Roman" pitchFamily="18" charset="0"/>
              </a:rPr>
              <a:t>cisternae</a:t>
            </a:r>
            <a:r>
              <a:rPr lang="en-US" sz="1500" b="1" dirty="0">
                <a:latin typeface="Times New Roman" pitchFamily="18" charset="0"/>
                <a:cs typeface="Times New Roman" pitchFamily="18" charset="0"/>
              </a:rPr>
              <a:t>.</a:t>
            </a:r>
            <a:endParaRPr lang="en-US" sz="1500" dirty="0">
              <a:latin typeface="Times New Roman" pitchFamily="18" charset="0"/>
              <a:cs typeface="Times New Roman" pitchFamily="18" charset="0"/>
            </a:endParaRPr>
          </a:p>
          <a:p>
            <a:pPr marL="285750" indent="-285750" algn="just">
              <a:buFont typeface="Wingdings" pitchFamily="2" charset="2"/>
              <a:buChar char="§"/>
            </a:pPr>
            <a:endParaRPr lang="en-US" sz="1600" dirty="0">
              <a:latin typeface="Times New Roman" pitchFamily="18" charset="0"/>
              <a:cs typeface="Times New Roman" pitchFamily="18" charset="0"/>
            </a:endParaRPr>
          </a:p>
          <a:p>
            <a:pPr marL="285750" indent="-285750" algn="just">
              <a:buFont typeface="Wingdings" pitchFamily="2" charset="2"/>
              <a:buChar char="q"/>
            </a:pPr>
            <a:endParaRPr lang="en-US" sz="1550" dirty="0">
              <a:latin typeface="Times New Roman" pitchFamily="18" charset="0"/>
              <a:cs typeface="Times New Roman" pitchFamily="18" charset="0"/>
            </a:endParaRPr>
          </a:p>
        </p:txBody>
      </p:sp>
    </p:spTree>
    <p:extLst>
      <p:ext uri="{BB962C8B-B14F-4D97-AF65-F5344CB8AC3E}">
        <p14:creationId xmlns:p14="http://schemas.microsoft.com/office/powerpoint/2010/main" val="59737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43583"/>
            <a:ext cx="8683625" cy="718417"/>
          </a:xfrm>
        </p:spPr>
        <p:txBody>
          <a:bodyPr>
            <a:normAutofit fontScale="90000"/>
          </a:bodyPr>
          <a:lstStyle/>
          <a:p>
            <a:r>
              <a:rPr lang="en-US" sz="3200" b="1" dirty="0" smtClean="0">
                <a:latin typeface="Times New Roman" pitchFamily="18" charset="0"/>
                <a:cs typeface="Times New Roman" pitchFamily="18" charset="0"/>
              </a:rPr>
              <a:t>Energy production in a cell from food (biomolecules)</a:t>
            </a:r>
            <a:endParaRPr lang="en-US" sz="3200" b="1" dirty="0">
              <a:latin typeface="Times New Roman" pitchFamily="18" charset="0"/>
              <a:cs typeface="Times New Roman" pitchFamily="18" charset="0"/>
            </a:endParaRPr>
          </a:p>
        </p:txBody>
      </p:sp>
      <p:sp>
        <p:nvSpPr>
          <p:cNvPr id="4" name="Rectangle 3"/>
          <p:cNvSpPr/>
          <p:nvPr/>
        </p:nvSpPr>
        <p:spPr>
          <a:xfrm>
            <a:off x="256310" y="5562600"/>
            <a:ext cx="8534400" cy="1092607"/>
          </a:xfrm>
          <a:prstGeom prst="rect">
            <a:avLst/>
          </a:prstGeom>
        </p:spPr>
        <p:txBody>
          <a:bodyPr wrap="square">
            <a:spAutoFit/>
          </a:bodyPr>
          <a:lstStyle/>
          <a:p>
            <a:pPr algn="ctr" fontAlgn="base"/>
            <a:r>
              <a:rPr lang="en-US" sz="1300" b="1" u="sng" dirty="0" smtClean="0">
                <a:hlinkClick r:id="rId2"/>
              </a:rPr>
              <a:t>Schematic </a:t>
            </a:r>
            <a:r>
              <a:rPr lang="en-US" sz="1300" b="1" u="sng" dirty="0">
                <a:hlinkClick r:id="rId2"/>
              </a:rPr>
              <a:t>representation of fuel molecule entry points in oxidative metabolism</a:t>
            </a:r>
            <a:endParaRPr lang="en-US" sz="1300" dirty="0"/>
          </a:p>
          <a:p>
            <a:pPr algn="just" fontAlgn="base"/>
            <a:r>
              <a:rPr lang="en-US" sz="1300" dirty="0">
                <a:hlinkClick r:id="rId2"/>
              </a:rPr>
              <a:t>Degradation of lipids, proteins, and carbohydrates gives rise to fatty acids, amino acids, and pyruvate, respectively. These molecules enter the </a:t>
            </a:r>
            <a:r>
              <a:rPr lang="en-US" sz="1300" dirty="0" err="1">
                <a:hlinkClick r:id="rId2"/>
              </a:rPr>
              <a:t>tricarboxylic</a:t>
            </a:r>
            <a:r>
              <a:rPr lang="en-US" sz="1300" dirty="0">
                <a:hlinkClick r:id="rId2"/>
              </a:rPr>
              <a:t> acid (TCA) cycle in the mitochondrion to be completely oxidized to CO</a:t>
            </a:r>
            <a:r>
              <a:rPr lang="en-US" sz="1300" baseline="-25000" dirty="0">
                <a:hlinkClick r:id="rId2"/>
              </a:rPr>
              <a:t>2</a:t>
            </a:r>
            <a:r>
              <a:rPr lang="en-US" sz="1300" dirty="0">
                <a:hlinkClick r:id="rId2"/>
              </a:rPr>
              <a:t>, with concomitant reduction of NAD</a:t>
            </a:r>
            <a:r>
              <a:rPr lang="en-US" sz="1300" baseline="30000" dirty="0">
                <a:hlinkClick r:id="rId2"/>
              </a:rPr>
              <a:t>+</a:t>
            </a:r>
            <a:r>
              <a:rPr lang="en-US" sz="1300" dirty="0">
                <a:hlinkClick r:id="rId2"/>
              </a:rPr>
              <a:t> and FAD to NADH and FADH</a:t>
            </a:r>
            <a:r>
              <a:rPr lang="en-US" sz="1300" baseline="-25000" dirty="0">
                <a:hlinkClick r:id="rId2"/>
              </a:rPr>
              <a:t>2</a:t>
            </a:r>
            <a:r>
              <a:rPr lang="en-US" sz="1300" dirty="0">
                <a:hlinkClick r:id="rId2"/>
              </a:rPr>
              <a:t>, respectively. The electrons are transported from the reduced coenzymes to O</a:t>
            </a:r>
            <a:r>
              <a:rPr lang="en-US" sz="1300" baseline="-25000" dirty="0">
                <a:hlinkClick r:id="rId2"/>
              </a:rPr>
              <a:t>2</a:t>
            </a:r>
            <a:r>
              <a:rPr lang="en-US" sz="1300" dirty="0">
                <a:hlinkClick r:id="rId2"/>
              </a:rPr>
              <a:t> in the electron transport system, resulting in ATP synthesis.</a:t>
            </a:r>
            <a:endParaRPr lang="en-US" sz="1300" dirty="0"/>
          </a:p>
        </p:txBody>
      </p:sp>
      <p:sp>
        <p:nvSpPr>
          <p:cNvPr id="3" name="AutoShape 5" descr="Nutrient Metabolism, Human | Learn Science at Scitab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Nutrient Metabolism, Human | Learn Science at Scitab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https://www.nature.com/scitable/content/ne0000/ne0000/ne0000/ne0000/14918133/elbacha_v2_2_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77089"/>
            <a:ext cx="5943600" cy="461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6705600" y="19050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25145" y="1581834"/>
            <a:ext cx="1551710" cy="646331"/>
          </a:xfrm>
          <a:prstGeom prst="rect">
            <a:avLst/>
          </a:prstGeom>
          <a:noFill/>
        </p:spPr>
        <p:txBody>
          <a:bodyPr wrap="square" rtlCol="0">
            <a:spAutoFit/>
          </a:bodyPr>
          <a:lstStyle/>
          <a:p>
            <a:r>
              <a:rPr lang="en-US" dirty="0" smtClean="0"/>
              <a:t>Cell/plasma membrane</a:t>
            </a:r>
            <a:endParaRPr lang="en-US" dirty="0"/>
          </a:p>
        </p:txBody>
      </p:sp>
      <p:cxnSp>
        <p:nvCxnSpPr>
          <p:cNvPr id="15" name="Straight Arrow Connector 14"/>
          <p:cNvCxnSpPr/>
          <p:nvPr/>
        </p:nvCxnSpPr>
        <p:spPr>
          <a:xfrm flipH="1">
            <a:off x="6629400" y="2667000"/>
            <a:ext cx="644236"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73636" y="2429653"/>
            <a:ext cx="1219200" cy="369332"/>
          </a:xfrm>
          <a:prstGeom prst="rect">
            <a:avLst/>
          </a:prstGeom>
          <a:noFill/>
        </p:spPr>
        <p:txBody>
          <a:bodyPr wrap="square" rtlCol="0">
            <a:spAutoFit/>
          </a:bodyPr>
          <a:lstStyle/>
          <a:p>
            <a:r>
              <a:rPr lang="en-US" dirty="0" smtClean="0"/>
              <a:t>Cytoplasm</a:t>
            </a:r>
            <a:endParaRPr lang="en-US" dirty="0"/>
          </a:p>
        </p:txBody>
      </p:sp>
      <p:cxnSp>
        <p:nvCxnSpPr>
          <p:cNvPr id="18" name="Straight Arrow Connector 17"/>
          <p:cNvCxnSpPr/>
          <p:nvPr/>
        </p:nvCxnSpPr>
        <p:spPr>
          <a:xfrm flipH="1">
            <a:off x="6324600" y="3283698"/>
            <a:ext cx="1143000" cy="297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67600" y="2819400"/>
            <a:ext cx="1524000" cy="923330"/>
          </a:xfrm>
          <a:prstGeom prst="rect">
            <a:avLst/>
          </a:prstGeom>
          <a:noFill/>
        </p:spPr>
        <p:txBody>
          <a:bodyPr wrap="square" rtlCol="0">
            <a:spAutoFit/>
          </a:bodyPr>
          <a:lstStyle/>
          <a:p>
            <a:r>
              <a:rPr lang="en-US" dirty="0" smtClean="0"/>
              <a:t>Outer mitochondrial membrane</a:t>
            </a:r>
            <a:endParaRPr lang="en-US" dirty="0"/>
          </a:p>
        </p:txBody>
      </p:sp>
      <p:cxnSp>
        <p:nvCxnSpPr>
          <p:cNvPr id="21" name="Straight Arrow Connector 20"/>
          <p:cNvCxnSpPr/>
          <p:nvPr/>
        </p:nvCxnSpPr>
        <p:spPr>
          <a:xfrm flipH="1">
            <a:off x="5791200" y="4038600"/>
            <a:ext cx="1676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88382" y="3805535"/>
            <a:ext cx="1579418" cy="646331"/>
          </a:xfrm>
          <a:prstGeom prst="rect">
            <a:avLst/>
          </a:prstGeom>
          <a:noFill/>
        </p:spPr>
        <p:txBody>
          <a:bodyPr wrap="square" rtlCol="0">
            <a:spAutoFit/>
          </a:bodyPr>
          <a:lstStyle/>
          <a:p>
            <a:r>
              <a:rPr lang="en-US" dirty="0" smtClean="0"/>
              <a:t>Mitochondrial matrix</a:t>
            </a:r>
            <a:endParaRPr lang="en-US" dirty="0"/>
          </a:p>
        </p:txBody>
      </p:sp>
      <p:cxnSp>
        <p:nvCxnSpPr>
          <p:cNvPr id="24" name="Straight Arrow Connector 23"/>
          <p:cNvCxnSpPr/>
          <p:nvPr/>
        </p:nvCxnSpPr>
        <p:spPr>
          <a:xfrm flipH="1" flipV="1">
            <a:off x="5715000" y="4800600"/>
            <a:ext cx="990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81801" y="4613564"/>
            <a:ext cx="2019300" cy="646331"/>
          </a:xfrm>
          <a:prstGeom prst="rect">
            <a:avLst/>
          </a:prstGeom>
          <a:noFill/>
        </p:spPr>
        <p:txBody>
          <a:bodyPr wrap="square" rtlCol="0">
            <a:spAutoFit/>
          </a:bodyPr>
          <a:lstStyle/>
          <a:p>
            <a:r>
              <a:rPr lang="en-US" dirty="0" smtClean="0"/>
              <a:t>Inter membrane space</a:t>
            </a:r>
            <a:endParaRPr lang="en-US" dirty="0"/>
          </a:p>
        </p:txBody>
      </p:sp>
      <p:sp>
        <p:nvSpPr>
          <p:cNvPr id="7" name="TextBox 6"/>
          <p:cNvSpPr txBox="1"/>
          <p:nvPr/>
        </p:nvSpPr>
        <p:spPr>
          <a:xfrm>
            <a:off x="7225145" y="3604230"/>
            <a:ext cx="1717964" cy="276999"/>
          </a:xfrm>
          <a:prstGeom prst="rect">
            <a:avLst/>
          </a:prstGeom>
          <a:noFill/>
        </p:spPr>
        <p:txBody>
          <a:bodyPr wrap="square" rtlCol="0">
            <a:spAutoFit/>
          </a:bodyPr>
          <a:lstStyle/>
          <a:p>
            <a:r>
              <a:rPr lang="en-US" sz="1200" b="1" dirty="0" smtClean="0"/>
              <a:t>Inner membrane</a:t>
            </a:r>
            <a:endParaRPr lang="en-US" sz="1200" b="1" dirty="0"/>
          </a:p>
        </p:txBody>
      </p:sp>
      <p:cxnSp>
        <p:nvCxnSpPr>
          <p:cNvPr id="9" name="Straight Arrow Connector 8"/>
          <p:cNvCxnSpPr/>
          <p:nvPr/>
        </p:nvCxnSpPr>
        <p:spPr>
          <a:xfrm flipH="1">
            <a:off x="6019800" y="3778397"/>
            <a:ext cx="1253836" cy="2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25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33400" y="3864534"/>
            <a:ext cx="3581400" cy="256315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18</a:t>
            </a:fld>
            <a:endParaRPr lang="en-US"/>
          </a:p>
        </p:txBody>
      </p:sp>
      <p:sp>
        <p:nvSpPr>
          <p:cNvPr id="2" name="AutoShape 2" descr="Image result for Mitochond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itocanda graph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mitocanda graph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527" y="3886200"/>
            <a:ext cx="4256798"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Mitochondria</a:t>
            </a:r>
            <a:endParaRPr lang="en-US" b="1" dirty="0">
              <a:solidFill>
                <a:srgbClr val="00B050"/>
              </a:solidFill>
              <a:latin typeface="Times New Roman" pitchFamily="18" charset="0"/>
              <a:cs typeface="Times New Roman" pitchFamily="18" charset="0"/>
            </a:endParaRPr>
          </a:p>
        </p:txBody>
      </p:sp>
      <p:sp>
        <p:nvSpPr>
          <p:cNvPr id="9" name="Content Placeholder 2"/>
          <p:cNvSpPr txBox="1">
            <a:spLocks/>
          </p:cNvSpPr>
          <p:nvPr/>
        </p:nvSpPr>
        <p:spPr>
          <a:xfrm>
            <a:off x="381000" y="990600"/>
            <a:ext cx="8153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
            </a:pPr>
            <a:endParaRPr lang="en-US" dirty="0">
              <a:latin typeface="Times New Roman" pitchFamily="18" charset="0"/>
              <a:cs typeface="Times New Roman" pitchFamily="18" charset="0"/>
            </a:endParaRPr>
          </a:p>
        </p:txBody>
      </p:sp>
      <p:sp>
        <p:nvSpPr>
          <p:cNvPr id="11" name="Content Placeholder 2"/>
          <p:cNvSpPr txBox="1">
            <a:spLocks/>
          </p:cNvSpPr>
          <p:nvPr/>
        </p:nvSpPr>
        <p:spPr>
          <a:xfrm>
            <a:off x="533400" y="1143000"/>
            <a:ext cx="8153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
            </a:pPr>
            <a:endParaRPr lang="en-US" dirty="0">
              <a:latin typeface="Times New Roman" pitchFamily="18" charset="0"/>
              <a:cs typeface="Times New Roman" pitchFamily="18" charset="0"/>
            </a:endParaRPr>
          </a:p>
        </p:txBody>
      </p:sp>
      <p:sp>
        <p:nvSpPr>
          <p:cNvPr id="6" name="Rectangle 5"/>
          <p:cNvSpPr/>
          <p:nvPr/>
        </p:nvSpPr>
        <p:spPr>
          <a:xfrm>
            <a:off x="469900" y="838200"/>
            <a:ext cx="8226425" cy="3193182"/>
          </a:xfrm>
          <a:prstGeom prst="rect">
            <a:avLst/>
          </a:prstGeom>
        </p:spPr>
        <p:txBody>
          <a:bodyPr wrap="square">
            <a:spAutoFit/>
          </a:bodyPr>
          <a:lstStyle/>
          <a:p>
            <a:pPr marL="285750" indent="-285750" algn="just">
              <a:buFont typeface="Wingdings" pitchFamily="2" charset="2"/>
              <a:buChar char="q"/>
            </a:pPr>
            <a:r>
              <a:rPr lang="en-US" sz="1500" dirty="0">
                <a:latin typeface="Times New Roman" pitchFamily="18" charset="0"/>
                <a:cs typeface="Times New Roman" pitchFamily="18" charset="0"/>
              </a:rPr>
              <a:t>Mitochondria are known as the powerhouses of the cell.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They </a:t>
            </a:r>
            <a:r>
              <a:rPr lang="en-US" sz="1500" dirty="0">
                <a:latin typeface="Times New Roman" pitchFamily="18" charset="0"/>
                <a:cs typeface="Times New Roman" pitchFamily="18" charset="0"/>
              </a:rPr>
              <a:t>are </a:t>
            </a:r>
            <a:r>
              <a:rPr lang="en-US" sz="1500" b="1" dirty="0">
                <a:latin typeface="Times New Roman" pitchFamily="18" charset="0"/>
                <a:cs typeface="Times New Roman" pitchFamily="18" charset="0"/>
              </a:rPr>
              <a:t>organelles</a:t>
            </a:r>
            <a:r>
              <a:rPr lang="en-US" sz="1500" dirty="0">
                <a:latin typeface="Times New Roman" pitchFamily="18" charset="0"/>
                <a:cs typeface="Times New Roman" pitchFamily="18" charset="0"/>
              </a:rPr>
              <a:t> that act </a:t>
            </a:r>
            <a:r>
              <a:rPr lang="en-US" sz="1500" u="sng" dirty="0">
                <a:solidFill>
                  <a:srgbClr val="0070C0"/>
                </a:solidFill>
                <a:latin typeface="Times New Roman" pitchFamily="18" charset="0"/>
                <a:cs typeface="Times New Roman" pitchFamily="18" charset="0"/>
              </a:rPr>
              <a:t>like a </a:t>
            </a:r>
            <a:r>
              <a:rPr lang="en-US" sz="1500" u="sng" dirty="0">
                <a:solidFill>
                  <a:srgbClr val="0070C0"/>
                </a:solidFill>
                <a:latin typeface="Times New Roman" pitchFamily="18" charset="0"/>
                <a:cs typeface="Times New Roman" pitchFamily="18" charset="0"/>
                <a:hlinkClick r:id="rId4" tooltip="digestive system"/>
              </a:rPr>
              <a:t>digestive </a:t>
            </a:r>
            <a:r>
              <a:rPr lang="en-US" sz="1500" u="sng" dirty="0">
                <a:solidFill>
                  <a:srgbClr val="00B0F0"/>
                </a:solidFill>
                <a:latin typeface="Times New Roman" pitchFamily="18" charset="0"/>
                <a:cs typeface="Times New Roman" pitchFamily="18" charset="0"/>
                <a:hlinkClick r:id="rId4" tooltip="digestive system"/>
              </a:rPr>
              <a:t>system</a:t>
            </a:r>
            <a:r>
              <a:rPr lang="en-US" sz="1500" dirty="0">
                <a:latin typeface="Times New Roman" pitchFamily="18" charset="0"/>
                <a:cs typeface="Times New Roman" pitchFamily="18" charset="0"/>
              </a:rPr>
              <a:t> which takes in nutrients, breaks them down, and creates energy rich molecules for the cell.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The </a:t>
            </a:r>
            <a:r>
              <a:rPr lang="en-US" sz="1500" dirty="0">
                <a:latin typeface="Times New Roman" pitchFamily="18" charset="0"/>
                <a:cs typeface="Times New Roman" pitchFamily="18" charset="0"/>
              </a:rPr>
              <a:t>biochemical processes of the cell are known as </a:t>
            </a:r>
            <a:r>
              <a:rPr lang="en-US" sz="1500" b="1" dirty="0">
                <a:latin typeface="Times New Roman" pitchFamily="18" charset="0"/>
                <a:cs typeface="Times New Roman" pitchFamily="18" charset="0"/>
              </a:rPr>
              <a:t>cellular respiration</a:t>
            </a:r>
            <a:r>
              <a:rPr lang="en-US" sz="1500" dirty="0">
                <a:latin typeface="Times New Roman" pitchFamily="18" charset="0"/>
                <a:cs typeface="Times New Roman" pitchFamily="18" charset="0"/>
              </a:rPr>
              <a:t>. Many of the reactions involved in cellular respiration </a:t>
            </a:r>
            <a:r>
              <a:rPr lang="en-US" sz="1500" dirty="0" smtClean="0">
                <a:latin typeface="Times New Roman" pitchFamily="18" charset="0"/>
                <a:cs typeface="Times New Roman" pitchFamily="18" charset="0"/>
              </a:rPr>
              <a:t>occur </a:t>
            </a:r>
            <a:r>
              <a:rPr lang="en-US" sz="1500" dirty="0">
                <a:latin typeface="Times New Roman" pitchFamily="18" charset="0"/>
                <a:cs typeface="Times New Roman" pitchFamily="18" charset="0"/>
              </a:rPr>
              <a:t>in the </a:t>
            </a:r>
            <a:r>
              <a:rPr lang="en-US" sz="1500" dirty="0" smtClean="0">
                <a:latin typeface="Times New Roman" pitchFamily="18" charset="0"/>
                <a:cs typeface="Times New Roman" pitchFamily="18" charset="0"/>
              </a:rPr>
              <a:t>mitochondria</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to keep </a:t>
            </a:r>
            <a:r>
              <a:rPr lang="en-US" sz="1500" dirty="0">
                <a:latin typeface="Times New Roman" pitchFamily="18" charset="0"/>
                <a:cs typeface="Times New Roman" pitchFamily="18" charset="0"/>
              </a:rPr>
              <a:t>the cell full of </a:t>
            </a:r>
            <a:r>
              <a:rPr lang="en-US" sz="1500" dirty="0" smtClean="0">
                <a:latin typeface="Times New Roman" pitchFamily="18" charset="0"/>
                <a:cs typeface="Times New Roman" pitchFamily="18" charset="0"/>
              </a:rPr>
              <a:t>energy </a:t>
            </a:r>
            <a:r>
              <a:rPr lang="en-US" sz="1500" dirty="0" smtClean="0">
                <a:solidFill>
                  <a:srgbClr val="FF0000"/>
                </a:solidFill>
                <a:latin typeface="Times New Roman" pitchFamily="18" charset="0"/>
                <a:cs typeface="Times New Roman" pitchFamily="18" charset="0"/>
              </a:rPr>
              <a:t>(ATPs)</a:t>
            </a:r>
            <a:r>
              <a:rPr lang="en-US" sz="1500" dirty="0" smtClean="0">
                <a:latin typeface="Times New Roman" pitchFamily="18" charset="0"/>
                <a:cs typeface="Times New Roman" pitchFamily="18" charset="0"/>
              </a:rPr>
              <a:t>.</a:t>
            </a:r>
          </a:p>
          <a:p>
            <a:pPr marL="285750" indent="-285750" algn="just">
              <a:buFont typeface="Wingdings" pitchFamily="2" charset="2"/>
              <a:buChar char="Ø"/>
            </a:pPr>
            <a:r>
              <a:rPr lang="en-US" sz="1500" dirty="0" smtClean="0">
                <a:latin typeface="Times New Roman" pitchFamily="18" charset="0"/>
                <a:cs typeface="Times New Roman" pitchFamily="18" charset="0"/>
              </a:rPr>
              <a:t>Mitochondria </a:t>
            </a:r>
            <a:r>
              <a:rPr lang="en-US" sz="1500" dirty="0">
                <a:latin typeface="Times New Roman" pitchFamily="18" charset="0"/>
                <a:cs typeface="Times New Roman" pitchFamily="18" charset="0"/>
              </a:rPr>
              <a:t>are small organelles floating free throughout the cell. Some cells have several thousand mitochondria while others </a:t>
            </a:r>
            <a:r>
              <a:rPr lang="en-US" sz="1500" dirty="0" smtClean="0">
                <a:latin typeface="Times New Roman" pitchFamily="18" charset="0"/>
                <a:cs typeface="Times New Roman" pitchFamily="18" charset="0"/>
              </a:rPr>
              <a:t>e.g. </a:t>
            </a:r>
            <a:r>
              <a:rPr lang="en-US" sz="1500" u="sng" dirty="0" smtClean="0">
                <a:latin typeface="Times New Roman" pitchFamily="18" charset="0"/>
                <a:cs typeface="Times New Roman" pitchFamily="18" charset="0"/>
              </a:rPr>
              <a:t>prokaryotic cells have </a:t>
            </a:r>
            <a:r>
              <a:rPr lang="en-US" sz="1500" u="sng" dirty="0">
                <a:latin typeface="Times New Roman" pitchFamily="18" charset="0"/>
                <a:cs typeface="Times New Roman" pitchFamily="18" charset="0"/>
              </a:rPr>
              <a:t>none</a:t>
            </a:r>
            <a:r>
              <a:rPr lang="en-US" sz="1500" dirty="0">
                <a:latin typeface="Times New Roman" pitchFamily="18" charset="0"/>
                <a:cs typeface="Times New Roman" pitchFamily="18" charset="0"/>
              </a:rPr>
              <a:t>.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u="sng" dirty="0" smtClean="0">
                <a:latin typeface="Times New Roman" pitchFamily="18" charset="0"/>
                <a:cs typeface="Times New Roman" pitchFamily="18" charset="0"/>
                <a:hlinkClick r:id="rId5" tooltip="muscular system"/>
              </a:rPr>
              <a:t>Muscle </a:t>
            </a:r>
            <a:r>
              <a:rPr lang="en-US" sz="1500" u="sng" dirty="0">
                <a:latin typeface="Times New Roman" pitchFamily="18" charset="0"/>
                <a:cs typeface="Times New Roman" pitchFamily="18" charset="0"/>
                <a:hlinkClick r:id="rId5" tooltip="muscular system"/>
              </a:rPr>
              <a:t>cells</a:t>
            </a:r>
            <a:r>
              <a:rPr lang="en-US" sz="1500" dirty="0">
                <a:latin typeface="Times New Roman" pitchFamily="18" charset="0"/>
                <a:cs typeface="Times New Roman" pitchFamily="18" charset="0"/>
              </a:rPr>
              <a:t> need a lot of energy so they have loads of mitochondria. </a:t>
            </a:r>
            <a:r>
              <a:rPr lang="en-US" sz="1500" dirty="0">
                <a:solidFill>
                  <a:srgbClr val="0070C0"/>
                </a:solidFill>
                <a:latin typeface="Times New Roman" pitchFamily="18" charset="0"/>
                <a:cs typeface="Times New Roman" pitchFamily="18" charset="0"/>
              </a:rPr>
              <a:t>Neurons</a:t>
            </a:r>
            <a:r>
              <a:rPr lang="en-US" sz="1500" dirty="0">
                <a:latin typeface="Times New Roman" pitchFamily="18" charset="0"/>
                <a:cs typeface="Times New Roman" pitchFamily="18" charset="0"/>
              </a:rPr>
              <a:t> (cells that transmit nerve impulses) don’t need as many. If a cell feels it is not getting enough energy to survive, more mitochondria can be created. </a:t>
            </a:r>
            <a:endParaRPr lang="en-US" sz="1500" dirty="0" smtClean="0">
              <a:latin typeface="Times New Roman" pitchFamily="18" charset="0"/>
              <a:cs typeface="Times New Roman" pitchFamily="18" charset="0"/>
            </a:endParaRPr>
          </a:p>
          <a:p>
            <a:pPr marL="285750" indent="-285750" algn="just">
              <a:buFont typeface="Wingdings" pitchFamily="2" charset="2"/>
              <a:buChar char="§"/>
            </a:pPr>
            <a:r>
              <a:rPr lang="en-US" sz="1500" dirty="0" smtClean="0">
                <a:latin typeface="Times New Roman" pitchFamily="18" charset="0"/>
                <a:cs typeface="Times New Roman" pitchFamily="18" charset="0"/>
              </a:rPr>
              <a:t>Sometimes </a:t>
            </a:r>
            <a:r>
              <a:rPr lang="en-US" sz="1500" dirty="0">
                <a:latin typeface="Times New Roman" pitchFamily="18" charset="0"/>
                <a:cs typeface="Times New Roman" pitchFamily="18" charset="0"/>
              </a:rPr>
              <a:t>a mitochondria can grow larger or combine with other mitochondria. It all depends on the needs of the cell</a:t>
            </a:r>
            <a:r>
              <a:rPr lang="en-US" sz="1500" dirty="0" smtClean="0">
                <a:latin typeface="Times New Roman" pitchFamily="18" charset="0"/>
                <a:cs typeface="Times New Roman" pitchFamily="18" charset="0"/>
              </a:rPr>
              <a:t>.</a:t>
            </a:r>
            <a:r>
              <a:rPr lang="en-US" sz="1550" dirty="0">
                <a:latin typeface="Times New Roman" pitchFamily="18" charset="0"/>
                <a:cs typeface="Times New Roman" pitchFamily="18" charset="0"/>
              </a:rPr>
              <a:t/>
            </a:r>
            <a:br>
              <a:rPr lang="en-US" sz="1550" dirty="0">
                <a:latin typeface="Times New Roman" pitchFamily="18" charset="0"/>
                <a:cs typeface="Times New Roman" pitchFamily="18" charset="0"/>
              </a:rPr>
            </a:br>
            <a:endParaRPr lang="en-US" sz="1550" dirty="0">
              <a:latin typeface="Times New Roman" pitchFamily="18" charset="0"/>
              <a:cs typeface="Times New Roman" pitchFamily="18" charset="0"/>
            </a:endParaRPr>
          </a:p>
        </p:txBody>
      </p:sp>
    </p:spTree>
    <p:extLst>
      <p:ext uri="{BB962C8B-B14F-4D97-AF65-F5344CB8AC3E}">
        <p14:creationId xmlns:p14="http://schemas.microsoft.com/office/powerpoint/2010/main" val="246487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sz="3200" b="1" dirty="0">
                <a:latin typeface="Times New Roman" pitchFamily="18" charset="0"/>
                <a:cs typeface="Times New Roman" pitchFamily="18" charset="0"/>
              </a:rPr>
              <a:t>Oxidative Phosphorylation: The major energy provider of the cell</a:t>
            </a:r>
            <a:br>
              <a:rPr lang="en-US" sz="3200" b="1"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334000"/>
          </a:xfrm>
        </p:spPr>
        <p:txBody>
          <a:bodyPr>
            <a:normAutofit/>
          </a:bodyPr>
          <a:lstStyle/>
          <a:p>
            <a:pPr algn="just" fontAlgn="base">
              <a:buFont typeface="Wingdings" pitchFamily="2" charset="2"/>
              <a:buChar char="q"/>
            </a:pPr>
            <a:r>
              <a:rPr lang="en-US" sz="1600" dirty="0" smtClean="0">
                <a:latin typeface="Times New Roman" pitchFamily="18" charset="0"/>
                <a:cs typeface="Times New Roman" pitchFamily="18" charset="0"/>
              </a:rPr>
              <a:t>There </a:t>
            </a:r>
            <a:r>
              <a:rPr lang="en-US" sz="1600" dirty="0">
                <a:latin typeface="Times New Roman" pitchFamily="18" charset="0"/>
                <a:cs typeface="Times New Roman" pitchFamily="18" charset="0"/>
              </a:rPr>
              <a:t>are a lot of different ways organisms acquire food. Just think about how sharks, bees, plants, and bacteria eat. Almost all aerobic organisms (organisms that require oxygen to live) </a:t>
            </a:r>
            <a:r>
              <a:rPr lang="en-US" sz="1600" b="1" u="sng" dirty="0">
                <a:latin typeface="Times New Roman" pitchFamily="18" charset="0"/>
                <a:cs typeface="Times New Roman" pitchFamily="18" charset="0"/>
              </a:rPr>
              <a:t>use </a:t>
            </a:r>
            <a:r>
              <a:rPr lang="en-US" sz="1600" b="1" u="sng" dirty="0">
                <a:solidFill>
                  <a:srgbClr val="FF0000"/>
                </a:solidFill>
                <a:latin typeface="Times New Roman" pitchFamily="18" charset="0"/>
                <a:cs typeface="Times New Roman" pitchFamily="18" charset="0"/>
              </a:rPr>
              <a:t>oxidative phosphorylation</a:t>
            </a:r>
            <a:r>
              <a:rPr lang="en-US" sz="1600" dirty="0">
                <a:latin typeface="Times New Roman" pitchFamily="18" charset="0"/>
                <a:cs typeface="Times New Roman" pitchFamily="18" charset="0"/>
              </a:rPr>
              <a:t>, in one way or another, </a:t>
            </a:r>
            <a:r>
              <a:rPr lang="en-US" sz="1600" u="sng" dirty="0">
                <a:latin typeface="Times New Roman" pitchFamily="18" charset="0"/>
                <a:cs typeface="Times New Roman" pitchFamily="18" charset="0"/>
              </a:rPr>
              <a:t>to produce the basic energy currency for the cell needs and function in the form of ATP</a:t>
            </a:r>
            <a:r>
              <a:rPr lang="en-US" sz="1600" dirty="0">
                <a:latin typeface="Times New Roman" pitchFamily="18" charset="0"/>
                <a:cs typeface="Times New Roman" pitchFamily="18" charset="0"/>
              </a:rPr>
              <a:t> (adenosine triphosphate). </a:t>
            </a:r>
            <a:endParaRPr lang="en-US" sz="1600" dirty="0" smtClean="0">
              <a:latin typeface="Times New Roman" pitchFamily="18" charset="0"/>
              <a:cs typeface="Times New Roman" pitchFamily="18" charset="0"/>
            </a:endParaRPr>
          </a:p>
          <a:p>
            <a:pPr algn="just" fontAlgn="base">
              <a:buFont typeface="Wingdings" pitchFamily="2" charset="2"/>
              <a:buChar char="§"/>
            </a:pPr>
            <a:endParaRPr lang="en-US" sz="1600" b="1" dirty="0" smtClean="0">
              <a:solidFill>
                <a:srgbClr val="00B0F0"/>
              </a:solidFill>
              <a:latin typeface="Times New Roman" pitchFamily="18" charset="0"/>
              <a:cs typeface="Times New Roman" pitchFamily="18" charset="0"/>
            </a:endParaRPr>
          </a:p>
          <a:p>
            <a:pPr algn="just" fontAlgn="base">
              <a:buFont typeface="Wingdings" pitchFamily="2" charset="2"/>
              <a:buChar char="§"/>
            </a:pPr>
            <a:r>
              <a:rPr lang="en-US" sz="1600" b="1" dirty="0" smtClean="0">
                <a:solidFill>
                  <a:srgbClr val="00B0F0"/>
                </a:solidFill>
                <a:latin typeface="Times New Roman" pitchFamily="18" charset="0"/>
                <a:cs typeface="Times New Roman" pitchFamily="18" charset="0"/>
              </a:rPr>
              <a:t>Oxidative </a:t>
            </a:r>
            <a:r>
              <a:rPr lang="en-US" sz="1600" b="1" dirty="0">
                <a:solidFill>
                  <a:srgbClr val="00B0F0"/>
                </a:solidFill>
                <a:latin typeface="Times New Roman" pitchFamily="18" charset="0"/>
                <a:cs typeface="Times New Roman" pitchFamily="18" charset="0"/>
              </a:rPr>
              <a:t>phosphorylation is the fourth step of cellular respiration</a:t>
            </a:r>
            <a:r>
              <a:rPr lang="en-US" sz="1600" dirty="0">
                <a:latin typeface="Times New Roman" pitchFamily="18" charset="0"/>
                <a:cs typeface="Times New Roman" pitchFamily="18" charset="0"/>
              </a:rPr>
              <a:t>, and produces the most of the energy in cellular respiration.</a:t>
            </a:r>
          </a:p>
          <a:p>
            <a:pPr algn="just" fontAlgn="base">
              <a:buFont typeface="Wingdings" pitchFamily="2" charset="2"/>
              <a:buChar char="Ø"/>
            </a:pPr>
            <a:endParaRPr lang="en-US" sz="1600" b="1" u="sng" dirty="0" smtClean="0">
              <a:solidFill>
                <a:srgbClr val="FF33CC"/>
              </a:solidFill>
              <a:latin typeface="Times New Roman" pitchFamily="18" charset="0"/>
              <a:cs typeface="Times New Roman" pitchFamily="18" charset="0"/>
            </a:endParaRPr>
          </a:p>
          <a:p>
            <a:pPr algn="just" fontAlgn="base">
              <a:buFont typeface="Wingdings" pitchFamily="2" charset="2"/>
              <a:buChar char="Ø"/>
            </a:pPr>
            <a:r>
              <a:rPr lang="en-US" sz="1600" b="1" u="sng" dirty="0" smtClean="0">
                <a:solidFill>
                  <a:srgbClr val="FF33CC"/>
                </a:solidFill>
                <a:latin typeface="Times New Roman" pitchFamily="18" charset="0"/>
                <a:cs typeface="Times New Roman" pitchFamily="18" charset="0"/>
              </a:rPr>
              <a:t>Fuel </a:t>
            </a:r>
            <a:r>
              <a:rPr lang="en-US" sz="1600" b="1" u="sng" dirty="0">
                <a:solidFill>
                  <a:srgbClr val="FF33CC"/>
                </a:solidFill>
                <a:latin typeface="Times New Roman" pitchFamily="18" charset="0"/>
                <a:cs typeface="Times New Roman" pitchFamily="18" charset="0"/>
              </a:rPr>
              <a:t>metabolism completes in following stages of the cellular respiration:</a:t>
            </a:r>
            <a:endParaRPr lang="en-US" sz="1600" u="sng" dirty="0">
              <a:solidFill>
                <a:srgbClr val="FF33CC"/>
              </a:solidFill>
              <a:latin typeface="Times New Roman" pitchFamily="18" charset="0"/>
              <a:cs typeface="Times New Roman" pitchFamily="18" charset="0"/>
            </a:endParaRPr>
          </a:p>
          <a:p>
            <a:pPr marL="514350" lvl="0" indent="-514350" algn="just" fontAlgn="base">
              <a:buFont typeface="+mj-lt"/>
              <a:buAutoNum type="arabicPeriod"/>
            </a:pPr>
            <a:r>
              <a:rPr lang="en-US" sz="1600" dirty="0" smtClean="0">
                <a:latin typeface="Times New Roman" pitchFamily="18" charset="0"/>
                <a:cs typeface="Times New Roman" pitchFamily="18" charset="0"/>
              </a:rPr>
              <a:t>Glycolysis</a:t>
            </a:r>
            <a:r>
              <a:rPr lang="en-US" sz="1600" dirty="0">
                <a:latin typeface="Times New Roman" pitchFamily="18" charset="0"/>
                <a:cs typeface="Times New Roman" pitchFamily="18" charset="0"/>
              </a:rPr>
              <a:t>, where the simple sugar glucose is broken down, occurs in the </a:t>
            </a:r>
            <a:r>
              <a:rPr lang="en-US" sz="1600" u="sng" dirty="0" smtClean="0">
                <a:latin typeface="Times New Roman" pitchFamily="18" charset="0"/>
                <a:cs typeface="Times New Roman" pitchFamily="18" charset="0"/>
              </a:rPr>
              <a:t>cytosol</a:t>
            </a:r>
            <a:r>
              <a:rPr lang="en-US" sz="1600" dirty="0" smtClean="0">
                <a:latin typeface="Times New Roman" pitchFamily="18" charset="0"/>
                <a:cs typeface="Times New Roman" pitchFamily="18" charset="0"/>
              </a:rPr>
              <a:t>.</a:t>
            </a:r>
          </a:p>
          <a:p>
            <a:pPr marL="514350" lvl="0" indent="-514350" algn="just" fontAlgn="base">
              <a:buFont typeface="+mj-lt"/>
              <a:buAutoNum type="arabicPeriod"/>
            </a:pPr>
            <a:r>
              <a:rPr lang="en-US" sz="1600" b="1" dirty="0" smtClean="0">
                <a:latin typeface="Times New Roman" pitchFamily="18" charset="0"/>
                <a:cs typeface="Times New Roman" pitchFamily="18" charset="0"/>
              </a:rPr>
              <a:t>Conversion </a:t>
            </a:r>
            <a:r>
              <a:rPr lang="en-US" sz="1600" b="1" dirty="0">
                <a:latin typeface="Times New Roman" pitchFamily="18" charset="0"/>
                <a:cs typeface="Times New Roman" pitchFamily="18" charset="0"/>
              </a:rPr>
              <a:t>of Pyruvate in to acetyl CoA</a:t>
            </a:r>
            <a:r>
              <a:rPr lang="en-US" sz="1600" dirty="0">
                <a:latin typeface="Times New Roman" pitchFamily="18" charset="0"/>
                <a:cs typeface="Times New Roman" pitchFamily="18" charset="0"/>
              </a:rPr>
              <a:t>: the product from glycolysis, pyruvate is transformed into in the mitochondria in to acetyl co A for the next step to be carried out in </a:t>
            </a:r>
            <a:r>
              <a:rPr lang="en-US" sz="1600" u="sng" dirty="0" smtClean="0">
                <a:latin typeface="Times New Roman" pitchFamily="18" charset="0"/>
                <a:cs typeface="Times New Roman" pitchFamily="18" charset="0"/>
              </a:rPr>
              <a:t>mitochondria</a:t>
            </a:r>
            <a:r>
              <a:rPr lang="en-US" sz="1600" dirty="0" smtClean="0">
                <a:latin typeface="Times New Roman" pitchFamily="18" charset="0"/>
                <a:cs typeface="Times New Roman" pitchFamily="18" charset="0"/>
              </a:rPr>
              <a:t>.</a:t>
            </a:r>
          </a:p>
          <a:p>
            <a:pPr marL="514350" lvl="0" indent="-514350" algn="just" fontAlgn="base">
              <a:buFont typeface="+mj-lt"/>
              <a:buAutoNum type="arabicPeriod"/>
            </a:pPr>
            <a:r>
              <a:rPr lang="en-US" sz="1600" b="1" dirty="0" smtClean="0">
                <a:latin typeface="Times New Roman" pitchFamily="18" charset="0"/>
                <a:cs typeface="Times New Roman" pitchFamily="18" charset="0"/>
              </a:rPr>
              <a:t>The </a:t>
            </a:r>
            <a:r>
              <a:rPr lang="en-US" sz="1600" b="1" dirty="0">
                <a:latin typeface="Times New Roman" pitchFamily="18" charset="0"/>
                <a:cs typeface="Times New Roman" pitchFamily="18" charset="0"/>
              </a:rPr>
              <a:t>citric acid cycle</a:t>
            </a:r>
            <a:r>
              <a:rPr lang="en-US" sz="1600" dirty="0">
                <a:latin typeface="Times New Roman" pitchFamily="18" charset="0"/>
                <a:cs typeface="Times New Roman" pitchFamily="18" charset="0"/>
              </a:rPr>
              <a:t>, where acetyl CoA is modified in the mitochondrial matrix to produce energy precursors; </a:t>
            </a:r>
            <a:r>
              <a:rPr lang="en-US" sz="1600" u="sng" dirty="0">
                <a:latin typeface="Times New Roman" pitchFamily="18" charset="0"/>
                <a:cs typeface="Times New Roman" pitchFamily="18" charset="0"/>
              </a:rPr>
              <a:t>NADH and FADH</a:t>
            </a:r>
            <a:r>
              <a:rPr lang="en-US" sz="1600" dirty="0">
                <a:latin typeface="Times New Roman" pitchFamily="18" charset="0"/>
                <a:cs typeface="Times New Roman" pitchFamily="18" charset="0"/>
              </a:rPr>
              <a:t> in preparation for the next </a:t>
            </a:r>
            <a:r>
              <a:rPr lang="en-US" sz="1600" dirty="0" smtClean="0">
                <a:latin typeface="Times New Roman" pitchFamily="18" charset="0"/>
                <a:cs typeface="Times New Roman" pitchFamily="18" charset="0"/>
              </a:rPr>
              <a:t>step.</a:t>
            </a:r>
          </a:p>
          <a:p>
            <a:pPr marL="514350" lvl="0" indent="-514350" algn="just" fontAlgn="base">
              <a:buFont typeface="+mj-lt"/>
              <a:buAutoNum type="arabicPeriod"/>
            </a:pPr>
            <a:r>
              <a:rPr lang="en-US" sz="1600" b="1" dirty="0" smtClean="0">
                <a:latin typeface="Times New Roman" pitchFamily="18" charset="0"/>
                <a:cs typeface="Times New Roman" pitchFamily="18" charset="0"/>
              </a:rPr>
              <a:t>Oxidative </a:t>
            </a:r>
            <a:r>
              <a:rPr lang="en-US" sz="1600" b="1" dirty="0">
                <a:latin typeface="Times New Roman" pitchFamily="18" charset="0"/>
                <a:cs typeface="Times New Roman" pitchFamily="18" charset="0"/>
              </a:rPr>
              <a:t>phosphorylation</a:t>
            </a:r>
            <a:r>
              <a:rPr lang="en-US" sz="1600" dirty="0">
                <a:latin typeface="Times New Roman" pitchFamily="18" charset="0"/>
                <a:cs typeface="Times New Roman" pitchFamily="18" charset="0"/>
              </a:rPr>
              <a:t>: the process where electron transport from the energy precursors from the citric acid cycle (step 3) leads to the phosphorylation of ADP, producing ATP. This also occurs at the mitochondrial inner membrane.</a:t>
            </a:r>
          </a:p>
          <a:p>
            <a:pPr algn="just" fontAlgn="base">
              <a:buFont typeface="Wingdings" pitchFamily="2" charset="2"/>
              <a:buChar char="v"/>
            </a:pPr>
            <a:endParaRPr lang="en-US" sz="1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50614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304800" y="457200"/>
            <a:ext cx="8458200" cy="6096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2</a:t>
            </a:fld>
            <a:endParaRPr lang="en-US" dirty="0"/>
          </a:p>
        </p:txBody>
      </p:sp>
    </p:spTree>
    <p:extLst>
      <p:ext uri="{BB962C8B-B14F-4D97-AF65-F5344CB8AC3E}">
        <p14:creationId xmlns:p14="http://schemas.microsoft.com/office/powerpoint/2010/main" val="911869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10200"/>
          </a:xfrm>
        </p:spPr>
        <p:txBody>
          <a:bodyPr>
            <a:normAutofit fontScale="47500" lnSpcReduction="20000"/>
          </a:bodyPr>
          <a:lstStyle/>
          <a:p>
            <a:pPr algn="just" fontAlgn="base">
              <a:buFont typeface="Wingdings" pitchFamily="2" charset="2"/>
              <a:buChar char="v"/>
            </a:pPr>
            <a:r>
              <a:rPr lang="en-US" b="1" dirty="0">
                <a:solidFill>
                  <a:srgbClr val="FF0000"/>
                </a:solidFill>
                <a:latin typeface="Times New Roman" pitchFamily="18" charset="0"/>
                <a:cs typeface="Times New Roman" pitchFamily="18" charset="0"/>
              </a:rPr>
              <a:t>What is oxidative phosphorylation?</a:t>
            </a:r>
            <a:endParaRPr lang="en-US" dirty="0">
              <a:solidFill>
                <a:srgbClr val="FF0000"/>
              </a:solidFill>
              <a:latin typeface="Times New Roman" pitchFamily="18" charset="0"/>
              <a:cs typeface="Times New Roman" pitchFamily="18" charset="0"/>
            </a:endParaRPr>
          </a:p>
          <a:p>
            <a:pPr algn="just" fontAlgn="base"/>
            <a:r>
              <a:rPr lang="en-US" dirty="0">
                <a:latin typeface="Times New Roman" pitchFamily="18" charset="0"/>
                <a:cs typeface="Times New Roman" pitchFamily="18" charset="0"/>
              </a:rPr>
              <a:t>Oxidative phosphorylation is the process where energy is harnessed through a series of protein complexes (transporters/enzymes) embedded in the inner-membrane of mitochondria (called the electron transporters 1-4, and the ATP </a:t>
            </a:r>
            <a:r>
              <a:rPr lang="en-US" dirty="0" smtClean="0">
                <a:latin typeface="Times New Roman" pitchFamily="18" charset="0"/>
                <a:cs typeface="Times New Roman" pitchFamily="18" charset="0"/>
              </a:rPr>
              <a:t>synthase, a </a:t>
            </a:r>
            <a:r>
              <a:rPr lang="en-US" smtClean="0">
                <a:latin typeface="Times New Roman" pitchFamily="18" charset="0"/>
                <a:cs typeface="Times New Roman" pitchFamily="18" charset="0"/>
              </a:rPr>
              <a:t>5</a:t>
            </a:r>
            <a:r>
              <a:rPr lang="en-US" baseline="30000" smtClean="0">
                <a:latin typeface="Times New Roman" pitchFamily="18" charset="0"/>
                <a:cs typeface="Times New Roman" pitchFamily="18" charset="0"/>
              </a:rPr>
              <a:t>th</a:t>
            </a:r>
            <a:r>
              <a:rPr lang="en-US" smtClean="0">
                <a:latin typeface="Times New Roman" pitchFamily="18" charset="0"/>
                <a:cs typeface="Times New Roman" pitchFamily="18" charset="0"/>
              </a:rPr>
              <a:t> complex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to create ATP. </a:t>
            </a:r>
          </a:p>
          <a:p>
            <a:pPr algn="just" fontAlgn="base">
              <a:buFont typeface="Wingdings" pitchFamily="2" charset="2"/>
              <a:buChar char="§"/>
            </a:pPr>
            <a:endParaRPr lang="en-US" dirty="0" smtClean="0">
              <a:latin typeface="Times New Roman" pitchFamily="18" charset="0"/>
              <a:cs typeface="Times New Roman" pitchFamily="18" charset="0"/>
            </a:endParaRPr>
          </a:p>
          <a:p>
            <a:pPr algn="just" fontAlgn="base">
              <a:buFont typeface="Wingdings" pitchFamily="2" charset="2"/>
              <a:buChar char="§"/>
            </a:pPr>
            <a:r>
              <a:rPr lang="en-US" dirty="0" smtClean="0">
                <a:latin typeface="Times New Roman" pitchFamily="18" charset="0"/>
                <a:cs typeface="Times New Roman" pitchFamily="18" charset="0"/>
              </a:rPr>
              <a:t>Oxidative </a:t>
            </a:r>
            <a:r>
              <a:rPr lang="en-US" dirty="0">
                <a:latin typeface="Times New Roman" pitchFamily="18" charset="0"/>
                <a:cs typeface="Times New Roman" pitchFamily="18" charset="0"/>
              </a:rPr>
              <a:t>phosphorylation can be broken down into two parts:</a:t>
            </a:r>
            <a:r>
              <a:rPr lang="en-US" b="1" dirty="0">
                <a:latin typeface="Times New Roman" pitchFamily="18" charset="0"/>
                <a:cs typeface="Times New Roman" pitchFamily="18" charset="0"/>
              </a:rPr>
              <a:t> 1) </a:t>
            </a:r>
            <a:r>
              <a:rPr lang="en-US" dirty="0">
                <a:solidFill>
                  <a:srgbClr val="00B050"/>
                </a:solidFill>
                <a:latin typeface="Times New Roman" pitchFamily="18" charset="0"/>
                <a:cs typeface="Times New Roman" pitchFamily="18" charset="0"/>
              </a:rPr>
              <a:t>Oxidation of NADH and FADH</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2) </a:t>
            </a:r>
            <a:r>
              <a:rPr lang="en-US" dirty="0">
                <a:solidFill>
                  <a:srgbClr val="00B050"/>
                </a:solidFill>
                <a:latin typeface="Times New Roman" pitchFamily="18" charset="0"/>
                <a:cs typeface="Times New Roman" pitchFamily="18" charset="0"/>
              </a:rPr>
              <a:t>Phosphorylation of ADP in to ATP</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oxidative phosphorylation, </a:t>
            </a:r>
            <a:r>
              <a:rPr lang="en-US" b="1" u="sng" dirty="0">
                <a:solidFill>
                  <a:srgbClr val="FF33CC"/>
                </a:solidFill>
                <a:latin typeface="Times New Roman" pitchFamily="18" charset="0"/>
                <a:cs typeface="Times New Roman" pitchFamily="18" charset="0"/>
              </a:rPr>
              <a:t>oxygen </a:t>
            </a:r>
            <a:r>
              <a:rPr lang="en-US" b="1" i="1" u="sng" dirty="0">
                <a:solidFill>
                  <a:srgbClr val="FF33CC"/>
                </a:solidFill>
                <a:latin typeface="Times New Roman" pitchFamily="18" charset="0"/>
                <a:cs typeface="Times New Roman" pitchFamily="18" charset="0"/>
              </a:rPr>
              <a:t>must</a:t>
            </a:r>
            <a:r>
              <a:rPr lang="en-US" b="1" u="sng" dirty="0">
                <a:solidFill>
                  <a:srgbClr val="FF33CC"/>
                </a:solidFill>
                <a:latin typeface="Times New Roman" pitchFamily="18" charset="0"/>
                <a:cs typeface="Times New Roman" pitchFamily="18" charset="0"/>
              </a:rPr>
              <a:t> be present to receive electrons from the protein complexes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allows for more electrons and high energy molecules to be passed along, and maintains the hydrogen pumping that produces ATP. </a:t>
            </a:r>
            <a:endParaRPr lang="en-US" dirty="0" smtClean="0">
              <a:latin typeface="Times New Roman" pitchFamily="18" charset="0"/>
              <a:cs typeface="Times New Roman" pitchFamily="18" charset="0"/>
            </a:endParaRPr>
          </a:p>
          <a:p>
            <a:endParaRPr lang="en-US" dirty="0" smtClean="0">
              <a:solidFill>
                <a:srgbClr val="00B0F0"/>
              </a:solidFill>
              <a:latin typeface="Times New Roman" pitchFamily="18" charset="0"/>
              <a:cs typeface="Times New Roman" pitchFamily="18" charset="0"/>
            </a:endParaRPr>
          </a:p>
          <a:p>
            <a:r>
              <a:rPr lang="en-US" dirty="0" smtClean="0">
                <a:solidFill>
                  <a:srgbClr val="00B0F0"/>
                </a:solidFill>
                <a:latin typeface="Times New Roman" pitchFamily="18" charset="0"/>
                <a:cs typeface="Times New Roman" pitchFamily="18" charset="0"/>
              </a:rPr>
              <a:t>What </a:t>
            </a:r>
            <a:r>
              <a:rPr lang="en-US" dirty="0">
                <a:solidFill>
                  <a:srgbClr val="00B0F0"/>
                </a:solidFill>
                <a:latin typeface="Times New Roman" pitchFamily="18" charset="0"/>
                <a:cs typeface="Times New Roman" pitchFamily="18" charset="0"/>
              </a:rPr>
              <a:t>happens if we run out of oxygen? How do we break down our food to make energy? </a:t>
            </a:r>
            <a:endParaRPr lang="en-US" dirty="0" smtClean="0">
              <a:solidFill>
                <a:srgbClr val="00B0F0"/>
              </a:solidFill>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body has a plan B for this situation called </a:t>
            </a:r>
            <a:r>
              <a:rPr lang="en-US" b="1" u="sng" dirty="0">
                <a:solidFill>
                  <a:srgbClr val="FF9900"/>
                </a:solidFill>
                <a:latin typeface="Times New Roman" pitchFamily="18" charset="0"/>
                <a:cs typeface="Times New Roman" pitchFamily="18" charset="0"/>
              </a:rPr>
              <a:t>fermentation</a:t>
            </a:r>
            <a:r>
              <a:rPr lang="en-US" dirty="0">
                <a:solidFill>
                  <a:srgbClr val="FF33CC"/>
                </a:solidFill>
                <a:latin typeface="Times New Roman" pitchFamily="18" charset="0"/>
                <a:cs typeface="Times New Roman" pitchFamily="18" charset="0"/>
              </a:rPr>
              <a:t>. </a:t>
            </a:r>
            <a:endParaRPr lang="en-US" dirty="0" smtClean="0">
              <a:solidFill>
                <a:srgbClr val="FF33CC"/>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happens all the time in athletes, like runners, when they use all their oxygen and produce lactic acid.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Fermentation </a:t>
            </a:r>
            <a:r>
              <a:rPr lang="en-US" dirty="0">
                <a:latin typeface="Times New Roman" pitchFamily="18" charset="0"/>
                <a:cs typeface="Times New Roman" pitchFamily="18" charset="0"/>
              </a:rPr>
              <a:t>starts after glycolysis, replacing the citric acid cycle and oxidative phosphorylation.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During </a:t>
            </a:r>
            <a:r>
              <a:rPr lang="en-US" dirty="0">
                <a:latin typeface="Times New Roman" pitchFamily="18" charset="0"/>
                <a:cs typeface="Times New Roman" pitchFamily="18" charset="0"/>
              </a:rPr>
              <a:t>glycolysis, </a:t>
            </a:r>
            <a:r>
              <a:rPr lang="en-US" b="1" u="sng" dirty="0">
                <a:latin typeface="Times New Roman" pitchFamily="18" charset="0"/>
                <a:cs typeface="Times New Roman" pitchFamily="18" charset="0"/>
              </a:rPr>
              <a:t>only two ATP molecules are produced</a:t>
            </a:r>
            <a:r>
              <a:rPr lang="en-US" dirty="0">
                <a:latin typeface="Times New Roman" pitchFamily="18" charset="0"/>
                <a:cs typeface="Times New Roman" pitchFamily="18" charset="0"/>
              </a:rPr>
              <a:t>. NADH is then oxidized to transform the pyruvates made in glycolysis into lactic acid.</a:t>
            </a:r>
          </a:p>
        </p:txBody>
      </p:sp>
    </p:spTree>
    <p:extLst>
      <p:ext uri="{BB962C8B-B14F-4D97-AF65-F5344CB8AC3E}">
        <p14:creationId xmlns:p14="http://schemas.microsoft.com/office/powerpoint/2010/main" val="281096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775" y="76200"/>
            <a:ext cx="8229600" cy="563562"/>
          </a:xfrm>
        </p:spPr>
        <p:txBody>
          <a:bodyPr>
            <a:normAutofit fontScale="90000"/>
          </a:bodyPr>
          <a:lstStyle/>
          <a:p>
            <a:r>
              <a:rPr lang="en-US" sz="3200" b="1" dirty="0" smtClean="0">
                <a:latin typeface="Times New Roman" pitchFamily="18" charset="0"/>
                <a:cs typeface="Times New Roman" pitchFamily="18" charset="0"/>
              </a:rPr>
              <a:t>Components of ETC</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687659"/>
            <a:ext cx="8229600" cy="3048000"/>
          </a:xfrm>
        </p:spPr>
        <p:txBody>
          <a:bodyPr>
            <a:normAutofit fontScale="62500" lnSpcReduction="20000"/>
          </a:bodyPr>
          <a:lstStyle/>
          <a:p>
            <a:r>
              <a:rPr lang="en-US" sz="1700" b="1" dirty="0"/>
              <a:t>Complex I </a:t>
            </a:r>
            <a:r>
              <a:rPr lang="en-US" sz="1700" dirty="0"/>
              <a:t>(NADH dehydrogenase)</a:t>
            </a:r>
          </a:p>
          <a:p>
            <a:pPr marL="0" indent="0">
              <a:buNone/>
            </a:pPr>
            <a:r>
              <a:rPr lang="en-US" sz="1700" dirty="0" smtClean="0"/>
              <a:t>	It </a:t>
            </a:r>
            <a:r>
              <a:rPr lang="en-US" sz="1700" dirty="0"/>
              <a:t>contains FMN, which accepts 2 electrons and H + from 2 NADH to become the reduced form of FMNH</a:t>
            </a:r>
            <a:r>
              <a:rPr lang="en-US" sz="1700" baseline="-25000" dirty="0"/>
              <a:t>2</a:t>
            </a:r>
            <a:r>
              <a:rPr lang="en-US" sz="1700" dirty="0"/>
              <a:t>; also contains iron </a:t>
            </a:r>
            <a:r>
              <a:rPr lang="en-US" sz="1700" dirty="0" smtClean="0"/>
              <a:t>	atoms</a:t>
            </a:r>
            <a:r>
              <a:rPr lang="en-US" sz="1700" dirty="0"/>
              <a:t>, which assist in the transfer of the e − and H + to coenzyme Q.</a:t>
            </a:r>
          </a:p>
          <a:p>
            <a:r>
              <a:rPr lang="en-US" sz="1700" b="1" dirty="0"/>
              <a:t>Complex II</a:t>
            </a:r>
            <a:r>
              <a:rPr lang="en-US" sz="1700" dirty="0"/>
              <a:t> (Succinate dehydrogenase)</a:t>
            </a:r>
          </a:p>
          <a:p>
            <a:pPr marL="0" indent="0">
              <a:buNone/>
            </a:pPr>
            <a:r>
              <a:rPr lang="en-US" sz="1700" dirty="0" smtClean="0"/>
              <a:t>	Contains </a:t>
            </a:r>
            <a:r>
              <a:rPr lang="en-US" sz="1700" dirty="0"/>
              <a:t>iron and succinate, which oxidizes FAD to form FADH</a:t>
            </a:r>
            <a:r>
              <a:rPr lang="en-US" sz="1700" baseline="-25000" dirty="0"/>
              <a:t>2</a:t>
            </a:r>
            <a:endParaRPr lang="en-US" sz="1700" dirty="0"/>
          </a:p>
          <a:p>
            <a:r>
              <a:rPr lang="en-US" sz="1700" b="1" dirty="0"/>
              <a:t>Coenzyme Q</a:t>
            </a:r>
            <a:endParaRPr lang="en-US" sz="1700" dirty="0"/>
          </a:p>
          <a:p>
            <a:pPr marL="0" indent="0">
              <a:buNone/>
            </a:pPr>
            <a:r>
              <a:rPr lang="en-US" sz="1700" dirty="0" smtClean="0"/>
              <a:t>	Accepts </a:t>
            </a:r>
            <a:r>
              <a:rPr lang="en-US" sz="1700" dirty="0"/>
              <a:t>electrons from FMNH</a:t>
            </a:r>
            <a:r>
              <a:rPr lang="en-US" sz="1700" baseline="-25000" dirty="0"/>
              <a:t>2</a:t>
            </a:r>
            <a:r>
              <a:rPr lang="en-US" sz="1700" dirty="0"/>
              <a:t> (complex I) and FADH</a:t>
            </a:r>
            <a:r>
              <a:rPr lang="en-US" sz="1700" baseline="-25000" dirty="0"/>
              <a:t>2</a:t>
            </a:r>
            <a:r>
              <a:rPr lang="en-US" sz="1700" dirty="0"/>
              <a:t> (complex II) and transfers electrons to complex III.</a:t>
            </a:r>
          </a:p>
          <a:p>
            <a:r>
              <a:rPr lang="en-US" sz="1700" b="1" dirty="0"/>
              <a:t>Complex III </a:t>
            </a:r>
            <a:r>
              <a:rPr lang="en-US" sz="1700" dirty="0"/>
              <a:t>(cytochrome </a:t>
            </a:r>
            <a:r>
              <a:rPr lang="en-US" sz="1700" dirty="0" smtClean="0"/>
              <a:t>b/c complex)</a:t>
            </a:r>
            <a:endParaRPr lang="en-US" sz="1700" dirty="0"/>
          </a:p>
          <a:p>
            <a:pPr marL="0" indent="0">
              <a:buNone/>
            </a:pPr>
            <a:r>
              <a:rPr lang="en-US" sz="1700" dirty="0" smtClean="0"/>
              <a:t>	</a:t>
            </a:r>
            <a:r>
              <a:rPr lang="en-US" sz="1700" dirty="0" err="1" smtClean="0"/>
              <a:t>Cytochrom</a:t>
            </a:r>
            <a:r>
              <a:rPr lang="en-US" sz="1700" dirty="0" smtClean="0"/>
              <a:t> b contains </a:t>
            </a:r>
            <a:r>
              <a:rPr lang="en-US" sz="1700" dirty="0" err="1"/>
              <a:t>heme</a:t>
            </a:r>
            <a:r>
              <a:rPr lang="en-US" sz="1700" dirty="0"/>
              <a:t> group, in which the Fe 3+ accepts the electrons from coenzyme Q to become Fe 2+. </a:t>
            </a:r>
            <a:r>
              <a:rPr lang="en-US" sz="1700" dirty="0" smtClean="0"/>
              <a:t>And 	Transfers </a:t>
            </a:r>
            <a:r>
              <a:rPr lang="en-US" sz="1700" dirty="0"/>
              <a:t>electrons </a:t>
            </a:r>
            <a:r>
              <a:rPr lang="en-US" sz="1700" dirty="0" smtClean="0"/>
              <a:t>to cytochrome </a:t>
            </a:r>
            <a:r>
              <a:rPr lang="en-US" sz="1700" dirty="0"/>
              <a:t>c.</a:t>
            </a:r>
          </a:p>
          <a:p>
            <a:r>
              <a:rPr lang="en-US" sz="1700" b="1" dirty="0"/>
              <a:t>Cytochrome c</a:t>
            </a:r>
            <a:endParaRPr lang="en-US" sz="1700" dirty="0"/>
          </a:p>
          <a:p>
            <a:pPr marL="0" indent="0">
              <a:buNone/>
            </a:pPr>
            <a:r>
              <a:rPr lang="en-US" sz="1700" dirty="0" smtClean="0"/>
              <a:t>	It </a:t>
            </a:r>
            <a:r>
              <a:rPr lang="en-US" sz="1700" dirty="0"/>
              <a:t>contains the </a:t>
            </a:r>
            <a:r>
              <a:rPr lang="en-US" sz="1700" dirty="0" err="1"/>
              <a:t>heme</a:t>
            </a:r>
            <a:r>
              <a:rPr lang="en-US" sz="1700" dirty="0"/>
              <a:t> group, in which the Fe 3+ accepts the electrons from complex III to become Fe 2+. Transfers electrons </a:t>
            </a:r>
            <a:r>
              <a:rPr lang="en-US" sz="1700" dirty="0" smtClean="0"/>
              <a:t>to 	complex </a:t>
            </a:r>
            <a:r>
              <a:rPr lang="en-US" sz="1700" dirty="0"/>
              <a:t>IV.</a:t>
            </a:r>
          </a:p>
          <a:p>
            <a:r>
              <a:rPr lang="en-US" sz="1700" b="1" dirty="0"/>
              <a:t>Complex IV</a:t>
            </a:r>
            <a:r>
              <a:rPr lang="en-US" sz="1700" dirty="0"/>
              <a:t> (cytochrome a)</a:t>
            </a:r>
          </a:p>
          <a:p>
            <a:pPr marL="0" indent="0">
              <a:buNone/>
            </a:pPr>
            <a:r>
              <a:rPr lang="en-US" sz="1700" dirty="0" smtClean="0"/>
              <a:t>	It </a:t>
            </a:r>
            <a:r>
              <a:rPr lang="en-US" sz="1700" dirty="0"/>
              <a:t>contains the </a:t>
            </a:r>
            <a:r>
              <a:rPr lang="en-US" sz="1700" dirty="0" err="1"/>
              <a:t>heme</a:t>
            </a:r>
            <a:r>
              <a:rPr lang="en-US" sz="1700" dirty="0"/>
              <a:t> group, in which the Fe 3+ accepts electrons from cytochrome c to become Fe 2+. Transfers electrons to </a:t>
            </a:r>
            <a:r>
              <a:rPr lang="en-US" sz="1700" dirty="0" smtClean="0"/>
              <a:t>	O</a:t>
            </a:r>
            <a:r>
              <a:rPr lang="en-US" sz="1700" baseline="-25000" dirty="0" smtClean="0"/>
              <a:t>2</a:t>
            </a:r>
            <a:r>
              <a:rPr lang="en-US" sz="1700" dirty="0"/>
              <a:t>, which is combined with hydrogen to form H</a:t>
            </a:r>
            <a:r>
              <a:rPr lang="en-US" sz="1700" baseline="-25000" dirty="0"/>
              <a:t>2</a:t>
            </a:r>
            <a:r>
              <a:rPr lang="en-US" sz="1700" dirty="0"/>
              <a:t>O.</a:t>
            </a:r>
          </a:p>
          <a:p>
            <a:r>
              <a:rPr lang="en-US" sz="1700" b="1" dirty="0"/>
              <a:t>Complex V</a:t>
            </a:r>
            <a:r>
              <a:rPr lang="en-US" sz="1700" dirty="0"/>
              <a:t> (ATP synthase)</a:t>
            </a:r>
          </a:p>
          <a:p>
            <a:pPr marL="0" indent="0">
              <a:buNone/>
            </a:pPr>
            <a:r>
              <a:rPr lang="en-US" sz="1700" dirty="0" smtClean="0"/>
              <a:t>	It </a:t>
            </a:r>
            <a:r>
              <a:rPr lang="en-US" sz="1700" dirty="0"/>
              <a:t>contains a proton channel that allows for protons to cross into the matrix, using the proton gradient energy to form ATP.</a:t>
            </a:r>
          </a:p>
          <a:p>
            <a:endParaRPr lang="en-US" dirty="0"/>
          </a:p>
        </p:txBody>
      </p:sp>
      <p:pic>
        <p:nvPicPr>
          <p:cNvPr id="4" name="Picture 4" descr="The electron transport chain. In Complex 1, NADH from glycolysis and Krebs cycle is oxidized to NAD plus. It passes off 2 electrons and H plus ions are pumped into the intermembrane space. FADH 2 from glycolysis and Krebs cycle is oxidized to FAD by Complex 2. It also releases H plus ions into the intermembrane space and passes off electrons. Electrons from Complex 1 and 2 are transferred to a carrier molecule called ubiquinone Q. This molecule carrier the electrons to Complex 3. Complex 3 accepts the electrons brought in by ubiquinone Q and pumps more H plus ions into the intermembrane space. Electrons in Complex 3 are picked up by cytochrome C, another carrier molecule. This molecule carries the electrons to Complex 4. In Complex 4, a reaction with oxygen produces water. More H plus ions are pumped into the intermembrane space. By now, the concentration of H plus ions is very high. H plus ions need to cross the membrane to balance the concentration gradient. They use ATP Synthase to do this. As the ions pass through, the pump makes AT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2465" y="3733800"/>
            <a:ext cx="5870221" cy="2971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402686" y="6248400"/>
            <a:ext cx="337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31873" y="6017567"/>
            <a:ext cx="1159728"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Inter membrane space</a:t>
            </a:r>
            <a:endParaRPr lang="en-US" sz="1200" dirty="0">
              <a:latin typeface="Times New Roman" pitchFamily="18" charset="0"/>
              <a:cs typeface="Times New Roman" pitchFamily="18" charset="0"/>
            </a:endParaRPr>
          </a:p>
        </p:txBody>
      </p:sp>
      <p:cxnSp>
        <p:nvCxnSpPr>
          <p:cNvPr id="12" name="Straight Arrow Connector 11"/>
          <p:cNvCxnSpPr/>
          <p:nvPr/>
        </p:nvCxnSpPr>
        <p:spPr>
          <a:xfrm flipH="1">
            <a:off x="7402687" y="5410200"/>
            <a:ext cx="337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39943" y="5087034"/>
            <a:ext cx="1419922"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Inner mitochondrial membrane</a:t>
            </a:r>
            <a:endParaRPr lang="en-US" sz="1200" dirty="0">
              <a:latin typeface="Times New Roman" pitchFamily="18" charset="0"/>
              <a:cs typeface="Times New Roman" pitchFamily="18" charset="0"/>
            </a:endParaRPr>
          </a:p>
        </p:txBody>
      </p:sp>
      <p:cxnSp>
        <p:nvCxnSpPr>
          <p:cNvPr id="16" name="Straight Arrow Connector 15"/>
          <p:cNvCxnSpPr/>
          <p:nvPr/>
        </p:nvCxnSpPr>
        <p:spPr>
          <a:xfrm flipH="1">
            <a:off x="7402687" y="4572000"/>
            <a:ext cx="337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31873" y="4419600"/>
            <a:ext cx="1159727"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Mitochondrial matrix</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348438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3810000" cy="609600"/>
          </a:xfrm>
        </p:spPr>
        <p:txBody>
          <a:bodyPr>
            <a:normAutofit/>
          </a:bodyPr>
          <a:lstStyle/>
          <a:p>
            <a:r>
              <a:rPr lang="en-US" sz="3400" b="1" dirty="0">
                <a:latin typeface="Times New Roman" pitchFamily="18" charset="0"/>
                <a:cs typeface="Times New Roman" pitchFamily="18" charset="0"/>
              </a:rPr>
              <a:t>Aerobic respiration</a:t>
            </a:r>
            <a:endParaRPr lang="en-US" sz="3400" dirty="0"/>
          </a:p>
        </p:txBody>
      </p:sp>
      <p:pic>
        <p:nvPicPr>
          <p:cNvPr id="4098" name="Picture 2" descr="https://s3-us-west-2.amazonaws.com/courses-images/wp-content/uploads/sites/110/2016/05/03200616/Figure_07_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0356"/>
            <a:ext cx="4033307" cy="2803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image.slidesharecdn.com/90pwrk7oqxu1dcj8on5l-signature-040b251e4bbadb0669c57e11b09f79879976d7c1fb65c8b7287ccc6697dbdf5a-poli-150413074258-conversion-gate01/95/mitochondria-and-atp-production-13-638.jpg?cb=1428929037"/>
          <p:cNvPicPr/>
          <p:nvPr/>
        </p:nvPicPr>
        <p:blipFill rotWithShape="1">
          <a:blip r:embed="rId3">
            <a:extLst>
              <a:ext uri="{28A0092B-C50C-407E-A947-70E740481C1C}">
                <a14:useLocalDpi xmlns:a14="http://schemas.microsoft.com/office/drawing/2010/main" val="0"/>
              </a:ext>
            </a:extLst>
          </a:blip>
          <a:srcRect l="2290" r="6896" b="10210"/>
          <a:stretch/>
        </p:blipFill>
        <p:spPr bwMode="auto">
          <a:xfrm>
            <a:off x="4596163" y="3126059"/>
            <a:ext cx="4185705" cy="3475463"/>
          </a:xfrm>
          <a:prstGeom prst="rect">
            <a:avLst/>
          </a:prstGeom>
          <a:noFill/>
          <a:ln>
            <a:noFill/>
          </a:ln>
        </p:spPr>
      </p:pic>
      <p:pic>
        <p:nvPicPr>
          <p:cNvPr id="6" name="Picture 5" descr="https://images.slideplayer.com/13/4088161/slides/slide_5.jpg"/>
          <p:cNvPicPr/>
          <p:nvPr/>
        </p:nvPicPr>
        <p:blipFill>
          <a:blip r:embed="rId4">
            <a:extLst>
              <a:ext uri="{28A0092B-C50C-407E-A947-70E740481C1C}">
                <a14:useLocalDpi xmlns:a14="http://schemas.microsoft.com/office/drawing/2010/main" val="0"/>
              </a:ext>
            </a:extLst>
          </a:blip>
          <a:srcRect/>
          <a:stretch>
            <a:fillRect/>
          </a:stretch>
        </p:blipFill>
        <p:spPr bwMode="auto">
          <a:xfrm>
            <a:off x="152400" y="838200"/>
            <a:ext cx="4419602" cy="3184844"/>
          </a:xfrm>
          <a:prstGeom prst="rect">
            <a:avLst/>
          </a:prstGeom>
          <a:noFill/>
          <a:ln>
            <a:noFill/>
          </a:ln>
        </p:spPr>
      </p:pic>
    </p:spTree>
    <p:extLst>
      <p:ext uri="{BB962C8B-B14F-4D97-AF65-F5344CB8AC3E}">
        <p14:creationId xmlns:p14="http://schemas.microsoft.com/office/powerpoint/2010/main" val="271128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85800" y="3810000"/>
            <a:ext cx="4379381" cy="29746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23</a:t>
            </a:fld>
            <a:endParaRPr lang="en-US"/>
          </a:p>
        </p:txBody>
      </p:sp>
      <p:sp>
        <p:nvSpPr>
          <p:cNvPr id="5" name="Title 1"/>
          <p:cNvSpPr>
            <a:spLocks noGrp="1"/>
          </p:cNvSpPr>
          <p:nvPr>
            <p:ph type="title"/>
          </p:nvPr>
        </p:nvSpPr>
        <p:spPr>
          <a:xfrm>
            <a:off x="419100" y="83128"/>
            <a:ext cx="7909167" cy="831272"/>
          </a:xfrm>
        </p:spPr>
        <p:txBody>
          <a:bodyPr>
            <a:normAutofit/>
          </a:bodyPr>
          <a:lstStyle/>
          <a:p>
            <a:r>
              <a:rPr lang="en-US" b="1" dirty="0" smtClean="0">
                <a:solidFill>
                  <a:srgbClr val="00B050"/>
                </a:solidFill>
                <a:latin typeface="Times New Roman" pitchFamily="18" charset="0"/>
                <a:cs typeface="Times New Roman" pitchFamily="18" charset="0"/>
              </a:rPr>
              <a:t>Chloroplast</a:t>
            </a:r>
            <a:endParaRPr lang="en-US" b="1" dirty="0">
              <a:solidFill>
                <a:srgbClr val="00B050"/>
              </a:solidFill>
              <a:latin typeface="Times New Roman" pitchFamily="18" charset="0"/>
              <a:cs typeface="Times New Roman" pitchFamily="18" charset="0"/>
            </a:endParaRPr>
          </a:p>
        </p:txBody>
      </p:sp>
      <p:sp>
        <p:nvSpPr>
          <p:cNvPr id="6" name="Content Placeholder 2"/>
          <p:cNvSpPr txBox="1">
            <a:spLocks/>
          </p:cNvSpPr>
          <p:nvPr/>
        </p:nvSpPr>
        <p:spPr>
          <a:xfrm>
            <a:off x="381000" y="838200"/>
            <a:ext cx="81534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q"/>
            </a:pPr>
            <a:r>
              <a:rPr lang="en-US" sz="1200" b="1" dirty="0" smtClean="0">
                <a:solidFill>
                  <a:srgbClr val="FF33CC"/>
                </a:solidFill>
                <a:latin typeface="Times New Roman" pitchFamily="18" charset="0"/>
                <a:cs typeface="Times New Roman" pitchFamily="18" charset="0"/>
              </a:rPr>
              <a:t>Chloroplast is the organelle designed in plant cell for </a:t>
            </a:r>
            <a:r>
              <a:rPr lang="en-US" sz="1200" b="1" u="sng" dirty="0" smtClean="0">
                <a:solidFill>
                  <a:srgbClr val="FF33CC"/>
                </a:solidFill>
                <a:latin typeface="Times New Roman" pitchFamily="18" charset="0"/>
                <a:cs typeface="Times New Roman" pitchFamily="18" charset="0"/>
              </a:rPr>
              <a:t>photosynthesi</a:t>
            </a:r>
            <a:r>
              <a:rPr lang="en-US" sz="1200" b="1" dirty="0" smtClean="0">
                <a:solidFill>
                  <a:srgbClr val="FF33CC"/>
                </a:solidFill>
                <a:latin typeface="Times New Roman" pitchFamily="18" charset="0"/>
                <a:cs typeface="Times New Roman" pitchFamily="18" charset="0"/>
              </a:rPr>
              <a:t>s</a:t>
            </a:r>
            <a:r>
              <a:rPr lang="en-US" sz="1200" dirty="0" smtClean="0">
                <a:latin typeface="Times New Roman" pitchFamily="18" charset="0"/>
                <a:cs typeface="Times New Roman" pitchFamily="18" charset="0"/>
              </a:rPr>
              <a:t>.</a:t>
            </a: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Chloroplasts </a:t>
            </a:r>
            <a:r>
              <a:rPr lang="en-US" sz="1200" b="1" dirty="0" smtClean="0">
                <a:solidFill>
                  <a:srgbClr val="0070C0"/>
                </a:solidFill>
                <a:latin typeface="Times New Roman" pitchFamily="18" charset="0"/>
                <a:cs typeface="Times New Roman" pitchFamily="18" charset="0"/>
              </a:rPr>
              <a:t>absorb </a:t>
            </a:r>
            <a:r>
              <a:rPr lang="en-US" sz="1200" b="1" u="sng" dirty="0" smtClean="0">
                <a:solidFill>
                  <a:srgbClr val="0070C0"/>
                </a:solidFill>
                <a:latin typeface="Times New Roman" pitchFamily="18" charset="0"/>
                <a:cs typeface="Times New Roman" pitchFamily="18" charset="0"/>
              </a:rPr>
              <a:t>sunlight</a:t>
            </a:r>
            <a:r>
              <a:rPr lang="en-US" sz="1200" b="1" dirty="0" smtClean="0">
                <a:solidFill>
                  <a:srgbClr val="0070C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and use it in conjunction with </a:t>
            </a:r>
            <a:r>
              <a:rPr lang="en-US" sz="1200" b="1" u="sng" dirty="0" smtClean="0">
                <a:solidFill>
                  <a:srgbClr val="00B0F0"/>
                </a:solidFill>
                <a:latin typeface="Times New Roman" pitchFamily="18" charset="0"/>
                <a:cs typeface="Times New Roman" pitchFamily="18" charset="0"/>
              </a:rPr>
              <a:t>water</a:t>
            </a:r>
            <a:r>
              <a:rPr lang="en-US" sz="1200" b="1" dirty="0" smtClean="0">
                <a:solidFill>
                  <a:srgbClr val="00B0F0"/>
                </a:solidFill>
                <a:latin typeface="Times New Roman" pitchFamily="18" charset="0"/>
                <a:cs typeface="Times New Roman" pitchFamily="18" charset="0"/>
              </a:rPr>
              <a:t> and </a:t>
            </a:r>
            <a:r>
              <a:rPr lang="en-US" sz="1200" b="1" u="sng" dirty="0" smtClean="0">
                <a:solidFill>
                  <a:srgbClr val="00B0F0"/>
                </a:solidFill>
                <a:latin typeface="Times New Roman" pitchFamily="18" charset="0"/>
                <a:cs typeface="Times New Roman" pitchFamily="18" charset="0"/>
              </a:rPr>
              <a:t>carbon dioxide</a:t>
            </a:r>
            <a:r>
              <a:rPr lang="en-US" sz="1200" b="1" dirty="0" smtClean="0">
                <a:solidFill>
                  <a:srgbClr val="00B0F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gas to produce </a:t>
            </a:r>
            <a:r>
              <a:rPr lang="en-US" sz="1200" b="1" u="sng" dirty="0" smtClean="0">
                <a:solidFill>
                  <a:srgbClr val="00B050"/>
                </a:solidFill>
                <a:latin typeface="Times New Roman" pitchFamily="18" charset="0"/>
                <a:cs typeface="Times New Roman" pitchFamily="18" charset="0"/>
              </a:rPr>
              <a:t>carbohydrates e.g. glucose</a:t>
            </a:r>
            <a:r>
              <a:rPr lang="en-US" sz="1200" b="1" dirty="0" smtClean="0">
                <a:solidFill>
                  <a:srgbClr val="00B050"/>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that is food for the plant.</a:t>
            </a:r>
          </a:p>
          <a:p>
            <a:pPr algn="just"/>
            <a:r>
              <a:rPr lang="en-US" sz="1200" dirty="0" smtClean="0">
                <a:latin typeface="Times New Roman" pitchFamily="18" charset="0"/>
                <a:cs typeface="Times New Roman" pitchFamily="18" charset="0"/>
              </a:rPr>
              <a:t>Chloroplasts capture light energy from the sun to produce the free energy stored in </a:t>
            </a:r>
            <a:r>
              <a:rPr lang="en-US" sz="1200" b="1" u="sng" dirty="0" smtClean="0">
                <a:solidFill>
                  <a:schemeClr val="accent2">
                    <a:lumMod val="75000"/>
                  </a:schemeClr>
                </a:solidFill>
                <a:latin typeface="Times New Roman" pitchFamily="18" charset="0"/>
                <a:cs typeface="Times New Roman" pitchFamily="18" charset="0"/>
              </a:rPr>
              <a:t>ATP</a:t>
            </a:r>
            <a:r>
              <a:rPr lang="en-US" sz="1200" b="1" dirty="0" smtClean="0">
                <a:solidFill>
                  <a:schemeClr val="accent2">
                    <a:lumMod val="75000"/>
                  </a:schemeClr>
                </a:solidFill>
                <a:latin typeface="Times New Roman" pitchFamily="18" charset="0"/>
                <a:cs typeface="Times New Roman" pitchFamily="18" charset="0"/>
              </a:rPr>
              <a:t> </a:t>
            </a:r>
            <a:r>
              <a:rPr lang="en-US" sz="1200" dirty="0" smtClean="0">
                <a:solidFill>
                  <a:schemeClr val="accent2">
                    <a:lumMod val="75000"/>
                  </a:schemeClr>
                </a:solidFill>
                <a:latin typeface="Times New Roman" pitchFamily="18" charset="0"/>
                <a:cs typeface="Times New Roman" pitchFamily="18" charset="0"/>
              </a:rPr>
              <a:t>and </a:t>
            </a:r>
            <a:r>
              <a:rPr lang="en-US" sz="1200" b="1" u="sng" dirty="0" smtClean="0">
                <a:solidFill>
                  <a:schemeClr val="accent2">
                    <a:lumMod val="75000"/>
                  </a:schemeClr>
                </a:solidFill>
                <a:latin typeface="Times New Roman" pitchFamily="18" charset="0"/>
                <a:cs typeface="Times New Roman" pitchFamily="18" charset="0"/>
              </a:rPr>
              <a:t>NADPH</a:t>
            </a:r>
            <a:r>
              <a:rPr lang="en-US" sz="1200" dirty="0" smtClean="0">
                <a:solidFill>
                  <a:schemeClr val="accent2">
                    <a:lumMod val="75000"/>
                  </a:schemeClr>
                </a:solidFill>
                <a:latin typeface="Times New Roman" pitchFamily="18" charset="0"/>
                <a:cs typeface="Times New Roman" pitchFamily="18" charset="0"/>
              </a:rPr>
              <a:t> </a:t>
            </a:r>
            <a:r>
              <a:rPr lang="en-US" sz="1200" dirty="0" smtClean="0">
                <a:latin typeface="Times New Roman" pitchFamily="18" charset="0"/>
                <a:cs typeface="Times New Roman" pitchFamily="18" charset="0"/>
              </a:rPr>
              <a:t>through a process called photosynthesis.</a:t>
            </a:r>
          </a:p>
          <a:p>
            <a:pPr algn="just"/>
            <a:endParaRPr lang="en-US" sz="1200" dirty="0" smtClean="0">
              <a:latin typeface="Times New Roman" pitchFamily="18" charset="0"/>
              <a:cs typeface="Times New Roman" pitchFamily="18" charset="0"/>
            </a:endParaRPr>
          </a:p>
          <a:p>
            <a:pPr algn="just">
              <a:buFont typeface="Wingdings" pitchFamily="2" charset="2"/>
              <a:buChar char="v"/>
            </a:pPr>
            <a:r>
              <a:rPr lang="en-US" sz="1200" b="1" dirty="0" smtClean="0">
                <a:latin typeface="Times New Roman" pitchFamily="18" charset="0"/>
                <a:cs typeface="Times New Roman" pitchFamily="18" charset="0"/>
              </a:rPr>
              <a:t>Chloroplasts are generally considered to have originated as </a:t>
            </a:r>
            <a:r>
              <a:rPr lang="en-US" sz="1200" b="1" u="sng" dirty="0" err="1" smtClean="0">
                <a:solidFill>
                  <a:srgbClr val="FF0000"/>
                </a:solidFill>
                <a:latin typeface="Times New Roman" pitchFamily="18" charset="0"/>
                <a:cs typeface="Times New Roman" pitchFamily="18" charset="0"/>
              </a:rPr>
              <a:t>endosymbiotic</a:t>
            </a:r>
            <a:r>
              <a:rPr lang="en-US" sz="1200" b="1" u="sng" dirty="0" smtClean="0">
                <a:solidFill>
                  <a:srgbClr val="FF0000"/>
                </a:solidFill>
                <a:latin typeface="Times New Roman" pitchFamily="18" charset="0"/>
                <a:cs typeface="Times New Roman" pitchFamily="18" charset="0"/>
              </a:rPr>
              <a:t> cyanobacteria</a:t>
            </a:r>
            <a:r>
              <a:rPr lang="en-US" sz="1200" b="1" dirty="0" smtClean="0">
                <a:latin typeface="Times New Roman" pitchFamily="18" charset="0"/>
                <a:cs typeface="Times New Roman" pitchFamily="18" charset="0"/>
              </a:rPr>
              <a:t>.</a:t>
            </a:r>
          </a:p>
          <a:p>
            <a:pPr algn="just"/>
            <a:r>
              <a:rPr lang="en-US" sz="1200" dirty="0" smtClean="0">
                <a:latin typeface="Times New Roman" pitchFamily="18" charset="0"/>
                <a:cs typeface="Times New Roman" pitchFamily="18" charset="0"/>
              </a:rPr>
              <a:t>In this respect they are </a:t>
            </a:r>
            <a:r>
              <a:rPr lang="en-US" sz="1200" u="sng" dirty="0" smtClean="0">
                <a:solidFill>
                  <a:srgbClr val="FF33CC"/>
                </a:solidFill>
                <a:latin typeface="Times New Roman" pitchFamily="18" charset="0"/>
                <a:cs typeface="Times New Roman" pitchFamily="18" charset="0"/>
              </a:rPr>
              <a:t>similar to </a:t>
            </a:r>
            <a:r>
              <a:rPr lang="en-US" sz="1200" dirty="0" smtClean="0">
                <a:solidFill>
                  <a:srgbClr val="FF33CC"/>
                </a:solidFill>
                <a:latin typeface="Times New Roman" pitchFamily="18" charset="0"/>
                <a:cs typeface="Times New Roman" pitchFamily="18" charset="0"/>
              </a:rPr>
              <a:t>mitochondria</a:t>
            </a:r>
            <a:r>
              <a:rPr lang="en-US" sz="1200" dirty="0" smtClean="0">
                <a:latin typeface="Times New Roman" pitchFamily="18" charset="0"/>
                <a:cs typeface="Times New Roman" pitchFamily="18" charset="0"/>
              </a:rPr>
              <a:t>, but are found only in </a:t>
            </a:r>
            <a:r>
              <a:rPr lang="en-US" sz="1200" b="1" dirty="0" smtClean="0">
                <a:solidFill>
                  <a:srgbClr val="00B0F0"/>
                </a:solidFill>
                <a:latin typeface="Times New Roman" pitchFamily="18" charset="0"/>
                <a:cs typeface="Times New Roman" pitchFamily="18" charset="0"/>
              </a:rPr>
              <a:t>plants and </a:t>
            </a:r>
            <a:r>
              <a:rPr lang="en-US" sz="1200" b="1" dirty="0" err="1" smtClean="0">
                <a:solidFill>
                  <a:srgbClr val="00B0F0"/>
                </a:solidFill>
                <a:latin typeface="Times New Roman" pitchFamily="18" charset="0"/>
                <a:cs typeface="Times New Roman" pitchFamily="18" charset="0"/>
              </a:rPr>
              <a:t>protista</a:t>
            </a:r>
            <a:r>
              <a:rPr lang="en-US" sz="1200" b="1"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(eukaryotic organisms, mostly unicellular, cannot </a:t>
            </a:r>
            <a:r>
              <a:rPr lang="en-US" sz="1200" dirty="0">
                <a:latin typeface="Times New Roman" pitchFamily="18" charset="0"/>
                <a:cs typeface="Times New Roman" pitchFamily="18" charset="0"/>
              </a:rPr>
              <a:t>be classified as a plant, animal, or </a:t>
            </a:r>
            <a:r>
              <a:rPr lang="en-US" sz="1200" dirty="0" smtClean="0">
                <a:latin typeface="Times New Roman" pitchFamily="18" charset="0"/>
                <a:cs typeface="Times New Roman" pitchFamily="18" charset="0"/>
              </a:rPr>
              <a:t>fungus. Such as </a:t>
            </a:r>
            <a:r>
              <a:rPr lang="en-US" sz="1200" b="1" dirty="0" smtClean="0">
                <a:latin typeface="Times New Roman" pitchFamily="18" charset="0"/>
                <a:cs typeface="Times New Roman" pitchFamily="18" charset="0"/>
              </a:rPr>
              <a:t>Euglena.</a:t>
            </a:r>
            <a:endParaRPr lang="en-US" sz="1200" dirty="0" smtClean="0">
              <a:latin typeface="Times New Roman" pitchFamily="18" charset="0"/>
              <a:cs typeface="Times New Roman" pitchFamily="18" charset="0"/>
            </a:endParaRPr>
          </a:p>
          <a:p>
            <a:pPr algn="just"/>
            <a:endParaRPr lang="en-US" sz="1200" dirty="0" smtClean="0">
              <a:latin typeface="Times New Roman" pitchFamily="18" charset="0"/>
              <a:cs typeface="Times New Roman" pitchFamily="18" charset="0"/>
            </a:endParaRPr>
          </a:p>
          <a:p>
            <a:pPr algn="just"/>
            <a:r>
              <a:rPr lang="en-US" sz="1200" dirty="0" smtClean="0">
                <a:latin typeface="Times New Roman" pitchFamily="18" charset="0"/>
                <a:cs typeface="Times New Roman" pitchFamily="18" charset="0"/>
              </a:rPr>
              <a:t>Both organelles are surrounded by a double celled composite membrane with an </a:t>
            </a:r>
            <a:r>
              <a:rPr lang="en-US" sz="1200" dirty="0" err="1" smtClean="0">
                <a:latin typeface="Times New Roman" pitchFamily="18" charset="0"/>
                <a:cs typeface="Times New Roman" pitchFamily="18" charset="0"/>
              </a:rPr>
              <a:t>intermembrane</a:t>
            </a:r>
            <a:r>
              <a:rPr lang="en-US" sz="1200" dirty="0" smtClean="0">
                <a:latin typeface="Times New Roman" pitchFamily="18" charset="0"/>
                <a:cs typeface="Times New Roman" pitchFamily="18" charset="0"/>
              </a:rPr>
              <a:t> space; both </a:t>
            </a:r>
            <a:r>
              <a:rPr lang="en-US" sz="1200" b="1" u="sng" dirty="0" smtClean="0">
                <a:solidFill>
                  <a:srgbClr val="0070C0"/>
                </a:solidFill>
                <a:latin typeface="Times New Roman" pitchFamily="18" charset="0"/>
                <a:cs typeface="Times New Roman" pitchFamily="18" charset="0"/>
              </a:rPr>
              <a:t>have their own DNA </a:t>
            </a:r>
            <a:r>
              <a:rPr lang="en-US" sz="1200" dirty="0" smtClean="0">
                <a:latin typeface="Times New Roman" pitchFamily="18" charset="0"/>
                <a:cs typeface="Times New Roman" pitchFamily="18" charset="0"/>
              </a:rPr>
              <a:t>and are involved in energy metabolism; and both have reticulations, or many </a:t>
            </a:r>
            <a:r>
              <a:rPr lang="en-US" sz="1200" dirty="0" err="1" smtClean="0">
                <a:latin typeface="Times New Roman" pitchFamily="18" charset="0"/>
                <a:cs typeface="Times New Roman" pitchFamily="18" charset="0"/>
              </a:rPr>
              <a:t>infoldings</a:t>
            </a:r>
            <a:r>
              <a:rPr lang="en-US" sz="1200" dirty="0" smtClean="0">
                <a:latin typeface="Times New Roman" pitchFamily="18" charset="0"/>
                <a:cs typeface="Times New Roman" pitchFamily="18" charset="0"/>
              </a:rPr>
              <a:t>, filling their inner spaces.</a:t>
            </a:r>
          </a:p>
          <a:p>
            <a:pPr algn="just">
              <a:buFont typeface="Wingdings" pitchFamily="2" charset="2"/>
              <a:buChar char="q"/>
            </a:pPr>
            <a:endParaRPr lang="en-US" sz="1200" dirty="0" smtClean="0">
              <a:latin typeface="Times New Roman" pitchFamily="18" charset="0"/>
              <a:cs typeface="Times New Roman" pitchFamily="18" charset="0"/>
            </a:endParaRPr>
          </a:p>
          <a:p>
            <a:pPr algn="just">
              <a:buFont typeface="Wingdings" pitchFamily="2" charset="2"/>
              <a:buChar char="§"/>
            </a:pPr>
            <a:endParaRPr lang="en-US" sz="1200" dirty="0">
              <a:latin typeface="Times New Roman" pitchFamily="18" charset="0"/>
              <a:cs typeface="Times New Roman" pitchFamily="18" charset="0"/>
            </a:endParaRPr>
          </a:p>
        </p:txBody>
      </p:sp>
      <p:pic>
        <p:nvPicPr>
          <p:cNvPr id="3074" name="Picture 2" descr="Image result for chloropl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3810000"/>
            <a:ext cx="3200399" cy="29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16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sz="2800" b="1" dirty="0">
                <a:solidFill>
                  <a:srgbClr val="00B0F0"/>
                </a:solidFill>
                <a:latin typeface="Times New Roman" pitchFamily="18" charset="0"/>
                <a:cs typeface="Times New Roman" pitchFamily="18" charset="0"/>
              </a:rPr>
              <a:t>Endosymbiosis Hypothesis</a:t>
            </a:r>
          </a:p>
        </p:txBody>
      </p:sp>
      <p:sp>
        <p:nvSpPr>
          <p:cNvPr id="3" name="Content Placeholder 2"/>
          <p:cNvSpPr>
            <a:spLocks noGrp="1"/>
          </p:cNvSpPr>
          <p:nvPr>
            <p:ph idx="1"/>
          </p:nvPr>
        </p:nvSpPr>
        <p:spPr>
          <a:xfrm>
            <a:off x="457200" y="990600"/>
            <a:ext cx="8229600" cy="5334000"/>
          </a:xfrm>
        </p:spPr>
        <p:txBody>
          <a:bodyPr>
            <a:normAutofit fontScale="32500" lnSpcReduction="20000"/>
          </a:bodyPr>
          <a:lstStyle/>
          <a:p>
            <a:pPr lvl="0" algn="just"/>
            <a:r>
              <a:rPr lang="en-US" sz="4300" b="1" dirty="0">
                <a:solidFill>
                  <a:srgbClr val="0070C0"/>
                </a:solidFill>
                <a:latin typeface="Times New Roman" pitchFamily="18" charset="0"/>
                <a:cs typeface="Times New Roman" pitchFamily="18" charset="0"/>
              </a:rPr>
              <a:t>Endosymbiosis</a:t>
            </a:r>
            <a:r>
              <a:rPr lang="en-US" sz="4300" dirty="0">
                <a:latin typeface="Times New Roman" pitchFamily="18" charset="0"/>
                <a:cs typeface="Times New Roman" pitchFamily="18" charset="0"/>
              </a:rPr>
              <a:t> (Greek: </a:t>
            </a:r>
            <a:r>
              <a:rPr lang="en-US" sz="4300" dirty="0" err="1">
                <a:solidFill>
                  <a:srgbClr val="FF33CC"/>
                </a:solidFill>
                <a:latin typeface="Times New Roman" pitchFamily="18" charset="0"/>
                <a:cs typeface="Times New Roman" pitchFamily="18" charset="0"/>
              </a:rPr>
              <a:t>endon</a:t>
            </a:r>
            <a:r>
              <a:rPr lang="en-US" sz="4300" dirty="0">
                <a:solidFill>
                  <a:srgbClr val="FF33CC"/>
                </a:solidFill>
                <a:latin typeface="Times New Roman" pitchFamily="18" charset="0"/>
                <a:cs typeface="Times New Roman" pitchFamily="18" charset="0"/>
              </a:rPr>
              <a:t>= "within</a:t>
            </a:r>
            <a:r>
              <a:rPr lang="en-US" sz="4300" dirty="0">
                <a:latin typeface="Times New Roman" pitchFamily="18" charset="0"/>
                <a:cs typeface="Times New Roman" pitchFamily="18" charset="0"/>
              </a:rPr>
              <a:t>", </a:t>
            </a:r>
            <a:r>
              <a:rPr lang="en-US" sz="4300" dirty="0" err="1">
                <a:solidFill>
                  <a:srgbClr val="FF33CC"/>
                </a:solidFill>
                <a:latin typeface="Times New Roman" pitchFamily="18" charset="0"/>
                <a:cs typeface="Times New Roman" pitchFamily="18" charset="0"/>
              </a:rPr>
              <a:t>sym</a:t>
            </a:r>
            <a:r>
              <a:rPr lang="en-US" sz="4300" dirty="0">
                <a:solidFill>
                  <a:srgbClr val="FF33CC"/>
                </a:solidFill>
                <a:latin typeface="Times New Roman" pitchFamily="18" charset="0"/>
                <a:cs typeface="Times New Roman" pitchFamily="18" charset="0"/>
              </a:rPr>
              <a:t> = "together</a:t>
            </a:r>
            <a:r>
              <a:rPr lang="en-US" sz="4300" dirty="0">
                <a:latin typeface="Times New Roman" pitchFamily="18" charset="0"/>
                <a:cs typeface="Times New Roman" pitchFamily="18" charset="0"/>
              </a:rPr>
              <a:t>" and </a:t>
            </a:r>
            <a:r>
              <a:rPr lang="en-US" sz="4300" dirty="0" err="1">
                <a:solidFill>
                  <a:srgbClr val="FF33CC"/>
                </a:solidFill>
                <a:latin typeface="Times New Roman" pitchFamily="18" charset="0"/>
                <a:cs typeface="Times New Roman" pitchFamily="18" charset="0"/>
              </a:rPr>
              <a:t>biosis</a:t>
            </a:r>
            <a:r>
              <a:rPr lang="en-US" sz="4300" dirty="0">
                <a:solidFill>
                  <a:srgbClr val="FF33CC"/>
                </a:solidFill>
                <a:latin typeface="Times New Roman" pitchFamily="18" charset="0"/>
                <a:cs typeface="Times New Roman" pitchFamily="18" charset="0"/>
              </a:rPr>
              <a:t> = "living</a:t>
            </a:r>
            <a:r>
              <a:rPr lang="en-US" sz="4300" dirty="0" smtClean="0">
                <a:latin typeface="Times New Roman" pitchFamily="18" charset="0"/>
                <a:cs typeface="Times New Roman" pitchFamily="18" charset="0"/>
              </a:rPr>
              <a:t>"). So an </a:t>
            </a:r>
            <a:r>
              <a:rPr lang="en-US" sz="4300" dirty="0" err="1">
                <a:latin typeface="Times New Roman" pitchFamily="18" charset="0"/>
                <a:cs typeface="Times New Roman" pitchFamily="18" charset="0"/>
              </a:rPr>
              <a:t>endosymbiont</a:t>
            </a:r>
            <a:r>
              <a:rPr lang="en-US" sz="4300" dirty="0">
                <a:latin typeface="Times New Roman" pitchFamily="18" charset="0"/>
                <a:cs typeface="Times New Roman" pitchFamily="18" charset="0"/>
              </a:rPr>
              <a:t> is any organism that lives within the body or cells of another organism.</a:t>
            </a:r>
          </a:p>
          <a:p>
            <a:pPr lvl="0" algn="just">
              <a:buFont typeface="Wingdings" pitchFamily="2" charset="2"/>
              <a:buChar char="Ø"/>
            </a:pPr>
            <a:r>
              <a:rPr lang="en-US" sz="4300" b="1" dirty="0" smtClean="0">
                <a:latin typeface="Times New Roman" pitchFamily="18" charset="0"/>
                <a:cs typeface="Times New Roman" pitchFamily="18" charset="0"/>
              </a:rPr>
              <a:t>What </a:t>
            </a:r>
            <a:r>
              <a:rPr lang="en-US" sz="4300" b="1" dirty="0">
                <a:latin typeface="Times New Roman" pitchFamily="18" charset="0"/>
                <a:cs typeface="Times New Roman" pitchFamily="18" charset="0"/>
              </a:rPr>
              <a:t>is </a:t>
            </a:r>
            <a:r>
              <a:rPr lang="en-US" sz="4300" b="1" dirty="0" smtClean="0">
                <a:latin typeface="Times New Roman" pitchFamily="18" charset="0"/>
                <a:cs typeface="Times New Roman" pitchFamily="18" charset="0"/>
              </a:rPr>
              <a:t>Endosymbiosis theory? </a:t>
            </a:r>
            <a:r>
              <a:rPr lang="en-US" sz="4300" dirty="0" smtClean="0">
                <a:solidFill>
                  <a:schemeClr val="accent4"/>
                </a:solidFill>
                <a:latin typeface="Times New Roman" pitchFamily="18" charset="0"/>
                <a:cs typeface="Times New Roman" pitchFamily="18" charset="0"/>
              </a:rPr>
              <a:t>This </a:t>
            </a:r>
            <a:r>
              <a:rPr lang="en-US" sz="4300" dirty="0">
                <a:solidFill>
                  <a:schemeClr val="accent4"/>
                </a:solidFill>
                <a:latin typeface="Times New Roman" pitchFamily="18" charset="0"/>
                <a:cs typeface="Times New Roman" pitchFamily="18" charset="0"/>
              </a:rPr>
              <a:t>theory </a:t>
            </a:r>
            <a:r>
              <a:rPr lang="en-US" sz="4300" u="sng" dirty="0">
                <a:solidFill>
                  <a:schemeClr val="accent4"/>
                </a:solidFill>
                <a:latin typeface="Times New Roman" pitchFamily="18" charset="0"/>
                <a:cs typeface="Times New Roman" pitchFamily="18" charset="0"/>
              </a:rPr>
              <a:t>attempts to explain the origins of organelles</a:t>
            </a:r>
            <a:r>
              <a:rPr lang="en-US" sz="4300" dirty="0">
                <a:solidFill>
                  <a:schemeClr val="accent4"/>
                </a:solidFill>
                <a:latin typeface="Times New Roman" pitchFamily="18" charset="0"/>
                <a:cs typeface="Times New Roman" pitchFamily="18" charset="0"/>
              </a:rPr>
              <a:t> such as </a:t>
            </a:r>
            <a:r>
              <a:rPr lang="en-US" sz="4300" b="1" i="1" u="sng" dirty="0">
                <a:solidFill>
                  <a:schemeClr val="accent4"/>
                </a:solidFill>
                <a:latin typeface="Times New Roman" pitchFamily="18" charset="0"/>
                <a:cs typeface="Times New Roman" pitchFamily="18" charset="0"/>
              </a:rPr>
              <a:t>mitochondria </a:t>
            </a:r>
            <a:r>
              <a:rPr lang="en-US" sz="4300" dirty="0">
                <a:solidFill>
                  <a:schemeClr val="accent4"/>
                </a:solidFill>
                <a:latin typeface="Times New Roman" pitchFamily="18" charset="0"/>
                <a:cs typeface="Times New Roman" pitchFamily="18" charset="0"/>
              </a:rPr>
              <a:t>and </a:t>
            </a:r>
            <a:r>
              <a:rPr lang="en-US" sz="4300" b="1" i="1" u="sng" dirty="0">
                <a:solidFill>
                  <a:schemeClr val="accent4"/>
                </a:solidFill>
                <a:latin typeface="Times New Roman" pitchFamily="18" charset="0"/>
                <a:cs typeface="Times New Roman" pitchFamily="18" charset="0"/>
              </a:rPr>
              <a:t>chloroplasts</a:t>
            </a:r>
            <a:r>
              <a:rPr lang="en-US" sz="4300" i="1" u="sng" dirty="0">
                <a:solidFill>
                  <a:schemeClr val="accent4"/>
                </a:solidFill>
                <a:latin typeface="Times New Roman" pitchFamily="18" charset="0"/>
                <a:cs typeface="Times New Roman" pitchFamily="18" charset="0"/>
              </a:rPr>
              <a:t> in eukaryotic </a:t>
            </a:r>
            <a:r>
              <a:rPr lang="en-US" sz="4300" i="1" u="sng" dirty="0" smtClean="0">
                <a:solidFill>
                  <a:schemeClr val="accent4"/>
                </a:solidFill>
                <a:latin typeface="Times New Roman" pitchFamily="18" charset="0"/>
                <a:cs typeface="Times New Roman" pitchFamily="18" charset="0"/>
              </a:rPr>
              <a:t>cells</a:t>
            </a:r>
            <a:r>
              <a:rPr lang="en-US" sz="4300" dirty="0" smtClean="0">
                <a:solidFill>
                  <a:schemeClr val="accent4"/>
                </a:solidFill>
                <a:latin typeface="Times New Roman" pitchFamily="18" charset="0"/>
                <a:cs typeface="Times New Roman" pitchFamily="18" charset="0"/>
              </a:rPr>
              <a:t>.</a:t>
            </a:r>
            <a:endParaRPr lang="en-US" sz="4300" dirty="0">
              <a:solidFill>
                <a:schemeClr val="accent4"/>
              </a:solidFill>
              <a:latin typeface="Times New Roman" pitchFamily="18" charset="0"/>
              <a:cs typeface="Times New Roman" pitchFamily="18" charset="0"/>
              <a:sym typeface="Symbol"/>
            </a:endParaRPr>
          </a:p>
          <a:p>
            <a:pPr lvl="0" algn="just"/>
            <a:endParaRPr lang="en-US" sz="4300" dirty="0" smtClean="0">
              <a:solidFill>
                <a:schemeClr val="accent4">
                  <a:lumMod val="75000"/>
                </a:schemeClr>
              </a:solidFill>
              <a:latin typeface="Times New Roman" pitchFamily="18" charset="0"/>
              <a:cs typeface="Times New Roman" pitchFamily="18" charset="0"/>
            </a:endParaRPr>
          </a:p>
          <a:p>
            <a:pPr lvl="0" algn="just">
              <a:buFont typeface="Wingdings" pitchFamily="2" charset="2"/>
              <a:buChar char="§"/>
            </a:pPr>
            <a:r>
              <a:rPr lang="en-US" sz="4300" b="1" dirty="0" smtClean="0">
                <a:solidFill>
                  <a:srgbClr val="00B050"/>
                </a:solidFill>
                <a:latin typeface="Times New Roman" pitchFamily="18" charset="0"/>
                <a:cs typeface="Times New Roman" pitchFamily="18" charset="0"/>
              </a:rPr>
              <a:t>According </a:t>
            </a:r>
            <a:r>
              <a:rPr lang="en-US" sz="4300" b="1" dirty="0">
                <a:solidFill>
                  <a:srgbClr val="00B050"/>
                </a:solidFill>
                <a:latin typeface="Times New Roman" pitchFamily="18" charset="0"/>
                <a:cs typeface="Times New Roman" pitchFamily="18" charset="0"/>
              </a:rPr>
              <a:t>to </a:t>
            </a:r>
            <a:r>
              <a:rPr lang="en-US" sz="4300" b="1" dirty="0" err="1" smtClean="0">
                <a:solidFill>
                  <a:srgbClr val="00B050"/>
                </a:solidFill>
                <a:latin typeface="Times New Roman" pitchFamily="18" charset="0"/>
                <a:cs typeface="Times New Roman" pitchFamily="18" charset="0"/>
              </a:rPr>
              <a:t>Endosymbiotic</a:t>
            </a:r>
            <a:r>
              <a:rPr lang="en-US" sz="4300" b="1" dirty="0" smtClean="0">
                <a:solidFill>
                  <a:srgbClr val="00B050"/>
                </a:solidFill>
                <a:latin typeface="Times New Roman" pitchFamily="18" charset="0"/>
                <a:cs typeface="Times New Roman" pitchFamily="18" charset="0"/>
              </a:rPr>
              <a:t> </a:t>
            </a:r>
            <a:r>
              <a:rPr lang="en-US" sz="4300" b="1" dirty="0">
                <a:solidFill>
                  <a:srgbClr val="00B050"/>
                </a:solidFill>
                <a:latin typeface="Times New Roman" pitchFamily="18" charset="0"/>
                <a:cs typeface="Times New Roman" pitchFamily="18" charset="0"/>
              </a:rPr>
              <a:t>theory: </a:t>
            </a:r>
            <a:r>
              <a:rPr lang="en-US" sz="4300" b="1" i="1" u="sng" dirty="0">
                <a:latin typeface="Times New Roman" pitchFamily="18" charset="0"/>
                <a:cs typeface="Times New Roman" pitchFamily="18" charset="0"/>
              </a:rPr>
              <a:t>modern eukaryotic cells </a:t>
            </a:r>
            <a:r>
              <a:rPr lang="en-US" sz="4300" b="1" dirty="0">
                <a:latin typeface="Times New Roman" pitchFamily="18" charset="0"/>
                <a:cs typeface="Times New Roman" pitchFamily="18" charset="0"/>
              </a:rPr>
              <a:t>evolved from simple, </a:t>
            </a:r>
            <a:r>
              <a:rPr lang="en-US" sz="4300" b="1" dirty="0" err="1">
                <a:latin typeface="Times New Roman" pitchFamily="18" charset="0"/>
                <a:cs typeface="Times New Roman" pitchFamily="18" charset="0"/>
              </a:rPr>
              <a:t>phagotrophic</a:t>
            </a:r>
            <a:r>
              <a:rPr lang="en-US" sz="4300" b="1" dirty="0">
                <a:latin typeface="Times New Roman" pitchFamily="18" charset="0"/>
                <a:cs typeface="Times New Roman" pitchFamily="18" charset="0"/>
              </a:rPr>
              <a:t> cells that </a:t>
            </a:r>
            <a:r>
              <a:rPr lang="en-US" sz="4300" b="1" dirty="0" smtClean="0">
                <a:latin typeface="Times New Roman" pitchFamily="18" charset="0"/>
                <a:cs typeface="Times New Roman" pitchFamily="18" charset="0"/>
              </a:rPr>
              <a:t>have ingested </a:t>
            </a:r>
            <a:r>
              <a:rPr lang="en-US" sz="4300" dirty="0" smtClean="0">
                <a:latin typeface="Times New Roman" pitchFamily="18" charset="0"/>
                <a:cs typeface="Times New Roman" pitchFamily="18" charset="0"/>
              </a:rPr>
              <a:t>(through a </a:t>
            </a:r>
            <a:r>
              <a:rPr lang="en-US" sz="4300" dirty="0">
                <a:latin typeface="Times New Roman" pitchFamily="18" charset="0"/>
                <a:cs typeface="Times New Roman" pitchFamily="18" charset="0"/>
              </a:rPr>
              <a:t>phagocytic </a:t>
            </a:r>
            <a:r>
              <a:rPr lang="en-US" sz="4300" dirty="0" smtClean="0">
                <a:latin typeface="Times New Roman" pitchFamily="18" charset="0"/>
                <a:cs typeface="Times New Roman" pitchFamily="18" charset="0"/>
              </a:rPr>
              <a:t>vacuole; a kind </a:t>
            </a:r>
            <a:r>
              <a:rPr lang="en-US" sz="4300" dirty="0">
                <a:latin typeface="Times New Roman" pitchFamily="18" charset="0"/>
                <a:cs typeface="Times New Roman" pitchFamily="18" charset="0"/>
              </a:rPr>
              <a:t>of </a:t>
            </a:r>
            <a:r>
              <a:rPr lang="en-US" sz="4300" dirty="0" smtClean="0">
                <a:latin typeface="Times New Roman" pitchFamily="18" charset="0"/>
                <a:cs typeface="Times New Roman" pitchFamily="18" charset="0"/>
              </a:rPr>
              <a:t>vesicle)</a:t>
            </a:r>
            <a:r>
              <a:rPr lang="en-US" sz="4300" b="1" dirty="0" smtClean="0">
                <a:latin typeface="Times New Roman" pitchFamily="18" charset="0"/>
                <a:cs typeface="Times New Roman" pitchFamily="18" charset="0"/>
              </a:rPr>
              <a:t> the bacteria </a:t>
            </a:r>
            <a:r>
              <a:rPr lang="en-US" sz="4300" b="1" dirty="0">
                <a:latin typeface="Times New Roman" pitchFamily="18" charset="0"/>
                <a:cs typeface="Times New Roman" pitchFamily="18" charset="0"/>
              </a:rPr>
              <a:t>and </a:t>
            </a:r>
            <a:r>
              <a:rPr lang="en-US" sz="4300" b="1" dirty="0" smtClean="0">
                <a:latin typeface="Times New Roman" pitchFamily="18" charset="0"/>
                <a:cs typeface="Times New Roman" pitchFamily="18" charset="0"/>
              </a:rPr>
              <a:t>cyanobacteria </a:t>
            </a:r>
            <a:r>
              <a:rPr lang="en-US" sz="4300" dirty="0" smtClean="0">
                <a:latin typeface="Times New Roman" pitchFamily="18" charset="0"/>
                <a:cs typeface="Times New Roman" pitchFamily="18" charset="0"/>
              </a:rPr>
              <a:t>(phylum of free-living </a:t>
            </a:r>
            <a:r>
              <a:rPr lang="en-US" sz="4300" dirty="0">
                <a:latin typeface="Times New Roman" pitchFamily="18" charset="0"/>
                <a:cs typeface="Times New Roman" pitchFamily="18" charset="0"/>
              </a:rPr>
              <a:t>photosynthetic </a:t>
            </a:r>
            <a:r>
              <a:rPr lang="en-US" sz="4300" dirty="0" smtClean="0">
                <a:latin typeface="Times New Roman" pitchFamily="18" charset="0"/>
                <a:cs typeface="Times New Roman" pitchFamily="18" charset="0"/>
              </a:rPr>
              <a:t>bacteria).</a:t>
            </a:r>
          </a:p>
          <a:p>
            <a:pPr lvl="0" algn="just"/>
            <a:endParaRPr lang="en-US" sz="4300" dirty="0" smtClean="0">
              <a:latin typeface="Times New Roman" pitchFamily="18" charset="0"/>
              <a:cs typeface="Times New Roman" pitchFamily="18" charset="0"/>
            </a:endParaRPr>
          </a:p>
          <a:p>
            <a:pPr lvl="0" algn="just">
              <a:buFont typeface="Courier New" pitchFamily="49" charset="0"/>
              <a:buChar char="o"/>
            </a:pPr>
            <a:r>
              <a:rPr lang="en-US" sz="4300" dirty="0" smtClean="0">
                <a:latin typeface="Times New Roman" pitchFamily="18" charset="0"/>
                <a:cs typeface="Times New Roman" pitchFamily="18" charset="0"/>
              </a:rPr>
              <a:t>The </a:t>
            </a:r>
            <a:r>
              <a:rPr lang="en-US" sz="4300" dirty="0">
                <a:latin typeface="Times New Roman" pitchFamily="18" charset="0"/>
                <a:cs typeface="Times New Roman" pitchFamily="18" charset="0"/>
              </a:rPr>
              <a:t>prey was not digested, and </a:t>
            </a:r>
            <a:r>
              <a:rPr lang="en-US" sz="4300" i="1" u="sng" dirty="0">
                <a:latin typeface="Times New Roman" pitchFamily="18" charset="0"/>
                <a:cs typeface="Times New Roman" pitchFamily="18" charset="0"/>
              </a:rPr>
              <a:t>physiological processes of the </a:t>
            </a:r>
            <a:r>
              <a:rPr lang="en-US" sz="4300" i="1" u="sng" dirty="0" err="1">
                <a:latin typeface="Times New Roman" pitchFamily="18" charset="0"/>
                <a:cs typeface="Times New Roman" pitchFamily="18" charset="0"/>
              </a:rPr>
              <a:t>endosymbionts</a:t>
            </a:r>
            <a:r>
              <a:rPr lang="en-US" sz="4300" i="1" u="sng" dirty="0">
                <a:latin typeface="Times New Roman" pitchFamily="18" charset="0"/>
                <a:cs typeface="Times New Roman" pitchFamily="18" charset="0"/>
              </a:rPr>
              <a:t> were used by the host</a:t>
            </a:r>
            <a:r>
              <a:rPr lang="en-US" sz="4300" dirty="0" smtClean="0">
                <a:latin typeface="Times New Roman" pitchFamily="18" charset="0"/>
                <a:cs typeface="Times New Roman" pitchFamily="18" charset="0"/>
              </a:rPr>
              <a:t>.</a:t>
            </a:r>
          </a:p>
          <a:p>
            <a:pPr lvl="0" algn="just"/>
            <a:endParaRPr lang="en-US" sz="4300" b="1" dirty="0" smtClean="0">
              <a:latin typeface="Times New Roman" pitchFamily="18" charset="0"/>
              <a:cs typeface="Times New Roman" pitchFamily="18" charset="0"/>
            </a:endParaRPr>
          </a:p>
          <a:p>
            <a:pPr lvl="0" algn="just"/>
            <a:r>
              <a:rPr lang="en-US" sz="4300" b="1" dirty="0" smtClean="0">
                <a:solidFill>
                  <a:schemeClr val="accent2">
                    <a:lumMod val="75000"/>
                  </a:schemeClr>
                </a:solidFill>
                <a:latin typeface="Times New Roman" pitchFamily="18" charset="0"/>
                <a:cs typeface="Times New Roman" pitchFamily="18" charset="0"/>
              </a:rPr>
              <a:t>Heterotrophic</a:t>
            </a:r>
            <a:r>
              <a:rPr lang="en-US" sz="4300" dirty="0" smtClean="0">
                <a:solidFill>
                  <a:srgbClr val="00B050"/>
                </a:solidFill>
                <a:latin typeface="Times New Roman" pitchFamily="18" charset="0"/>
                <a:cs typeface="Times New Roman" pitchFamily="18" charset="0"/>
              </a:rPr>
              <a:t> </a:t>
            </a:r>
            <a:r>
              <a:rPr lang="en-US" sz="4300" dirty="0" smtClean="0">
                <a:latin typeface="Times New Roman" pitchFamily="18" charset="0"/>
                <a:cs typeface="Times New Roman" pitchFamily="18" charset="0"/>
              </a:rPr>
              <a:t>(eats </a:t>
            </a:r>
            <a:r>
              <a:rPr lang="en-US" sz="4300" dirty="0">
                <a:latin typeface="Times New Roman" pitchFamily="18" charset="0"/>
                <a:cs typeface="Times New Roman" pitchFamily="18" charset="0"/>
              </a:rPr>
              <a:t>other plants or animals for energy and nutrients) </a:t>
            </a:r>
            <a:r>
              <a:rPr lang="en-US" sz="4300" b="1" dirty="0">
                <a:solidFill>
                  <a:schemeClr val="accent2">
                    <a:lumMod val="75000"/>
                  </a:schemeClr>
                </a:solidFill>
                <a:latin typeface="Times New Roman" pitchFamily="18" charset="0"/>
                <a:cs typeface="Times New Roman" pitchFamily="18" charset="0"/>
              </a:rPr>
              <a:t>prokaryotes</a:t>
            </a:r>
            <a:r>
              <a:rPr lang="en-US" sz="4300" b="1" dirty="0">
                <a:latin typeface="Times New Roman" pitchFamily="18" charset="0"/>
                <a:cs typeface="Times New Roman" pitchFamily="18" charset="0"/>
              </a:rPr>
              <a:t> </a:t>
            </a:r>
            <a:r>
              <a:rPr lang="en-US" sz="4300" b="1" i="1" dirty="0">
                <a:latin typeface="Times New Roman" pitchFamily="18" charset="0"/>
                <a:cs typeface="Times New Roman" pitchFamily="18" charset="0"/>
              </a:rPr>
              <a:t>were engulfed and function as </a:t>
            </a:r>
            <a:r>
              <a:rPr lang="en-US" sz="4300" b="1" i="1" dirty="0" smtClean="0">
                <a:latin typeface="Times New Roman" pitchFamily="18" charset="0"/>
                <a:cs typeface="Times New Roman" pitchFamily="18" charset="0"/>
              </a:rPr>
              <a:t>mitochondria</a:t>
            </a:r>
            <a:r>
              <a:rPr lang="en-US" sz="4300" dirty="0" smtClean="0">
                <a:latin typeface="Times New Roman" pitchFamily="18" charset="0"/>
                <a:cs typeface="Times New Roman" pitchFamily="18" charset="0"/>
              </a:rPr>
              <a:t>; so mitochondria were developed </a:t>
            </a:r>
            <a:r>
              <a:rPr lang="en-US" sz="4300" dirty="0">
                <a:latin typeface="Times New Roman" pitchFamily="18" charset="0"/>
                <a:cs typeface="Times New Roman" pitchFamily="18" charset="0"/>
              </a:rPr>
              <a:t>from </a:t>
            </a:r>
            <a:r>
              <a:rPr lang="en-US" sz="4300" dirty="0" err="1">
                <a:latin typeface="Times New Roman" pitchFamily="18" charset="0"/>
                <a:cs typeface="Times New Roman" pitchFamily="18" charset="0"/>
              </a:rPr>
              <a:t>proteobacteria</a:t>
            </a:r>
            <a:r>
              <a:rPr lang="en-US" sz="4300" dirty="0">
                <a:latin typeface="Times New Roman" pitchFamily="18" charset="0"/>
                <a:cs typeface="Times New Roman" pitchFamily="18" charset="0"/>
              </a:rPr>
              <a:t> (e.g. phylum of Gram-negative bacteria; Escherichia</a:t>
            </a:r>
            <a:r>
              <a:rPr lang="en-US" sz="4300" dirty="0" smtClean="0">
                <a:latin typeface="Times New Roman" pitchFamily="18" charset="0"/>
                <a:cs typeface="Times New Roman" pitchFamily="18" charset="0"/>
              </a:rPr>
              <a:t>).</a:t>
            </a:r>
            <a:endParaRPr lang="en-US" sz="4300" dirty="0">
              <a:latin typeface="Times New Roman" pitchFamily="18" charset="0"/>
              <a:cs typeface="Times New Roman" pitchFamily="18" charset="0"/>
            </a:endParaRPr>
          </a:p>
          <a:p>
            <a:pPr lvl="0" algn="just"/>
            <a:r>
              <a:rPr lang="en-US" sz="4300" b="1" dirty="0">
                <a:solidFill>
                  <a:schemeClr val="accent2">
                    <a:lumMod val="75000"/>
                  </a:schemeClr>
                </a:solidFill>
                <a:latin typeface="Times New Roman" pitchFamily="18" charset="0"/>
                <a:cs typeface="Times New Roman" pitchFamily="18" charset="0"/>
              </a:rPr>
              <a:t>Photosynthetic prokaryotes </a:t>
            </a:r>
            <a:r>
              <a:rPr lang="en-US" sz="4300" b="1" i="1" dirty="0">
                <a:latin typeface="Times New Roman" pitchFamily="18" charset="0"/>
                <a:cs typeface="Times New Roman" pitchFamily="18" charset="0"/>
              </a:rPr>
              <a:t>were engulfed and function </a:t>
            </a:r>
            <a:r>
              <a:rPr lang="en-US" sz="4300" b="1" i="1" dirty="0" smtClean="0">
                <a:latin typeface="Times New Roman" pitchFamily="18" charset="0"/>
                <a:cs typeface="Times New Roman" pitchFamily="18" charset="0"/>
              </a:rPr>
              <a:t>as chloroplasts</a:t>
            </a:r>
            <a:r>
              <a:rPr lang="en-US" sz="4300" dirty="0" smtClean="0">
                <a:latin typeface="Times New Roman" pitchFamily="18" charset="0"/>
                <a:cs typeface="Times New Roman" pitchFamily="18" charset="0"/>
              </a:rPr>
              <a:t>; developed from </a:t>
            </a:r>
            <a:r>
              <a:rPr lang="en-US" sz="4300" dirty="0">
                <a:latin typeface="Times New Roman" pitchFamily="18" charset="0"/>
                <a:cs typeface="Times New Roman" pitchFamily="18" charset="0"/>
              </a:rPr>
              <a:t>cyanobacteria</a:t>
            </a:r>
            <a:r>
              <a:rPr lang="en-US" sz="4300" dirty="0" smtClean="0">
                <a:latin typeface="Times New Roman" pitchFamily="18" charset="0"/>
                <a:cs typeface="Times New Roman" pitchFamily="18" charset="0"/>
              </a:rPr>
              <a:t>.</a:t>
            </a:r>
            <a:endParaRPr lang="en-US" sz="4300" dirty="0">
              <a:latin typeface="Times New Roman" pitchFamily="18" charset="0"/>
              <a:cs typeface="Times New Roman" pitchFamily="18" charset="0"/>
            </a:endParaRPr>
          </a:p>
          <a:p>
            <a:pPr lvl="0" algn="just">
              <a:buFont typeface="Wingdings" pitchFamily="2" charset="2"/>
              <a:buChar char="Ø"/>
            </a:pPr>
            <a:endParaRPr lang="en-US" sz="4300" dirty="0" smtClean="0">
              <a:solidFill>
                <a:srgbClr val="FF0000"/>
              </a:solidFill>
              <a:latin typeface="Times New Roman" pitchFamily="18" charset="0"/>
              <a:cs typeface="Times New Roman" pitchFamily="18" charset="0"/>
            </a:endParaRPr>
          </a:p>
          <a:p>
            <a:pPr lvl="0" algn="just">
              <a:buFont typeface="Wingdings" pitchFamily="2" charset="2"/>
              <a:buChar char="Ø"/>
            </a:pPr>
            <a:r>
              <a:rPr lang="en-US" sz="4300" dirty="0" smtClean="0">
                <a:solidFill>
                  <a:srgbClr val="FF0000"/>
                </a:solidFill>
                <a:latin typeface="Times New Roman" pitchFamily="18" charset="0"/>
                <a:cs typeface="Times New Roman" pitchFamily="18" charset="0"/>
              </a:rPr>
              <a:t>Eukaryotic </a:t>
            </a:r>
            <a:r>
              <a:rPr lang="en-US" sz="4300" dirty="0">
                <a:solidFill>
                  <a:srgbClr val="FF0000"/>
                </a:solidFill>
                <a:latin typeface="Times New Roman" pitchFamily="18" charset="0"/>
                <a:cs typeface="Times New Roman" pitchFamily="18" charset="0"/>
              </a:rPr>
              <a:t>cell is a </a:t>
            </a:r>
            <a:r>
              <a:rPr lang="en-US" sz="4300" b="1" dirty="0">
                <a:solidFill>
                  <a:srgbClr val="FF0000"/>
                </a:solidFill>
                <a:latin typeface="Times New Roman" pitchFamily="18" charset="0"/>
                <a:cs typeface="Times New Roman" pitchFamily="18" charset="0"/>
              </a:rPr>
              <a:t>chimera</a:t>
            </a:r>
            <a:r>
              <a:rPr lang="en-US" sz="4300" dirty="0">
                <a:solidFill>
                  <a:srgbClr val="FF0000"/>
                </a:solidFill>
                <a:latin typeface="Times New Roman" pitchFamily="18" charset="0"/>
                <a:cs typeface="Times New Roman" pitchFamily="18" charset="0"/>
              </a:rPr>
              <a:t> </a:t>
            </a:r>
            <a:r>
              <a:rPr lang="en-US" sz="4300" b="1" dirty="0">
                <a:solidFill>
                  <a:srgbClr val="FF0000"/>
                </a:solidFill>
                <a:latin typeface="Times New Roman" pitchFamily="18" charset="0"/>
                <a:cs typeface="Times New Roman" pitchFamily="18" charset="0"/>
              </a:rPr>
              <a:t>of prokaryotic ancestors </a:t>
            </a:r>
            <a:r>
              <a:rPr lang="en-US" sz="4300" dirty="0">
                <a:latin typeface="Times New Roman" pitchFamily="18" charset="0"/>
                <a:cs typeface="Times New Roman" pitchFamily="18" charset="0"/>
              </a:rPr>
              <a:t>[The term chimera refers to the mixture of three prokaryotes; Original contributes genome One becomes mitochondrion and One becomes chloroplast.</a:t>
            </a:r>
          </a:p>
          <a:p>
            <a:pPr lvl="0" algn="just">
              <a:buFont typeface="Wingdings" pitchFamily="2" charset="2"/>
              <a:buChar char="Ø"/>
            </a:pPr>
            <a:endParaRPr lang="en-US" sz="4300" b="1" dirty="0" smtClean="0">
              <a:latin typeface="Times New Roman" pitchFamily="18" charset="0"/>
              <a:cs typeface="Times New Roman" pitchFamily="18" charset="0"/>
            </a:endParaRPr>
          </a:p>
          <a:p>
            <a:pPr lvl="0" algn="just">
              <a:buFont typeface="Wingdings" pitchFamily="2" charset="2"/>
              <a:buChar char="Ø"/>
            </a:pPr>
            <a:r>
              <a:rPr lang="en-US" sz="4300" b="1" dirty="0" smtClean="0">
                <a:latin typeface="Times New Roman" pitchFamily="18" charset="0"/>
                <a:cs typeface="Times New Roman" pitchFamily="18" charset="0"/>
              </a:rPr>
              <a:t>How </a:t>
            </a:r>
            <a:r>
              <a:rPr lang="en-US" sz="4300" b="1" dirty="0">
                <a:latin typeface="Times New Roman" pitchFamily="18" charset="0"/>
                <a:cs typeface="Times New Roman" pitchFamily="18" charset="0"/>
              </a:rPr>
              <a:t>important is </a:t>
            </a:r>
            <a:r>
              <a:rPr lang="en-US" sz="4300" b="1" dirty="0" smtClean="0">
                <a:latin typeface="Times New Roman" pitchFamily="18" charset="0"/>
                <a:cs typeface="Times New Roman" pitchFamily="18" charset="0"/>
              </a:rPr>
              <a:t>endosymbiosis? </a:t>
            </a:r>
            <a:r>
              <a:rPr lang="en-US" sz="4300" dirty="0" smtClean="0">
                <a:latin typeface="Times New Roman" pitchFamily="18" charset="0"/>
                <a:cs typeface="Times New Roman" pitchFamily="18" charset="0"/>
              </a:rPr>
              <a:t>Endosymbiosis </a:t>
            </a:r>
            <a:r>
              <a:rPr lang="en-US" sz="4300" dirty="0">
                <a:latin typeface="Times New Roman" pitchFamily="18" charset="0"/>
                <a:cs typeface="Times New Roman" pitchFamily="18" charset="0"/>
              </a:rPr>
              <a:t>explains the origin of mitochondria and chloroplasts, </a:t>
            </a:r>
            <a:r>
              <a:rPr lang="en-US" sz="4300" i="1" u="sng" dirty="0">
                <a:latin typeface="Times New Roman" pitchFamily="18" charset="0"/>
                <a:cs typeface="Times New Roman" pitchFamily="18" charset="0"/>
              </a:rPr>
              <a:t>but could it also explain other features of the eukaryotic cell? </a:t>
            </a:r>
            <a:r>
              <a:rPr lang="en-US" sz="4300" b="1" i="1" u="sng" dirty="0" smtClean="0">
                <a:latin typeface="Times New Roman" pitchFamily="18" charset="0"/>
                <a:cs typeface="Times New Roman" pitchFamily="18" charset="0"/>
              </a:rPr>
              <a:t>May be</a:t>
            </a:r>
            <a:r>
              <a:rPr lang="en-US" sz="4300" b="1" dirty="0">
                <a:latin typeface="Times New Roman" pitchFamily="18" charset="0"/>
                <a:cs typeface="Times New Roman" pitchFamily="18" charset="0"/>
              </a:rPr>
              <a:t>. </a:t>
            </a:r>
            <a:endParaRPr lang="en-US" sz="4300" b="1" dirty="0" smtClean="0">
              <a:latin typeface="Times New Roman" pitchFamily="18" charset="0"/>
              <a:cs typeface="Times New Roman" pitchFamily="18" charset="0"/>
            </a:endParaRPr>
          </a:p>
          <a:p>
            <a:pPr lvl="0" algn="just">
              <a:buFont typeface="Wingdings" pitchFamily="2" charset="2"/>
              <a:buChar char="Ø"/>
            </a:pPr>
            <a:endParaRPr lang="en-US" sz="4300" dirty="0" smtClean="0">
              <a:latin typeface="Times New Roman" pitchFamily="18" charset="0"/>
              <a:cs typeface="Times New Roman" pitchFamily="18" charset="0"/>
            </a:endParaRPr>
          </a:p>
          <a:p>
            <a:pPr lvl="0" algn="just">
              <a:buFont typeface="Wingdings" pitchFamily="2" charset="2"/>
              <a:buChar char="Ø"/>
            </a:pPr>
            <a:r>
              <a:rPr lang="en-US" sz="4300" dirty="0" err="1" smtClean="0">
                <a:latin typeface="Times New Roman" pitchFamily="18" charset="0"/>
                <a:cs typeface="Times New Roman" pitchFamily="18" charset="0"/>
              </a:rPr>
              <a:t>Endosymbiotic</a:t>
            </a:r>
            <a:r>
              <a:rPr lang="en-US" sz="4300" dirty="0" smtClean="0">
                <a:latin typeface="Times New Roman" pitchFamily="18" charset="0"/>
                <a:cs typeface="Times New Roman" pitchFamily="18" charset="0"/>
              </a:rPr>
              <a:t> </a:t>
            </a:r>
            <a:r>
              <a:rPr lang="en-US" sz="4300" dirty="0">
                <a:latin typeface="Times New Roman" pitchFamily="18" charset="0"/>
                <a:cs typeface="Times New Roman" pitchFamily="18" charset="0"/>
              </a:rPr>
              <a:t>origins have been suggested for many structures, including flagella, cilia, and even the nucleus! </a:t>
            </a:r>
            <a:endParaRPr lang="en-US" sz="4300" b="1" i="1" dirty="0" smtClean="0">
              <a:latin typeface="Times New Roman" pitchFamily="18" charset="0"/>
              <a:cs typeface="Times New Roman" pitchFamily="18" charset="0"/>
            </a:endParaRPr>
          </a:p>
          <a:p>
            <a:pPr lvl="0" algn="just">
              <a:buFont typeface="Wingdings" pitchFamily="2" charset="2"/>
              <a:buChar char="Ø"/>
            </a:pPr>
            <a:r>
              <a:rPr lang="en-US" sz="4300" b="1" i="1" dirty="0" smtClean="0">
                <a:latin typeface="Times New Roman" pitchFamily="18" charset="0"/>
                <a:cs typeface="Times New Roman" pitchFamily="18" charset="0"/>
              </a:rPr>
              <a:t>However</a:t>
            </a:r>
            <a:r>
              <a:rPr lang="en-US" sz="4300" b="1" i="1" dirty="0">
                <a:latin typeface="Times New Roman" pitchFamily="18" charset="0"/>
                <a:cs typeface="Times New Roman" pitchFamily="18" charset="0"/>
              </a:rPr>
              <a:t>, scientists are still actively debating whether or not these structures evolved through endosymbiosis</a:t>
            </a:r>
            <a:r>
              <a:rPr lang="en-US" sz="4300" dirty="0">
                <a:latin typeface="Times New Roman" pitchFamily="18" charset="0"/>
                <a:cs typeface="Times New Roman" pitchFamily="18" charset="0"/>
              </a:rPr>
              <a:t>.</a:t>
            </a:r>
          </a:p>
          <a:p>
            <a:pPr lvl="0"/>
            <a:endParaRPr lang="en-US" sz="4300" dirty="0"/>
          </a:p>
          <a:p>
            <a:endParaRPr lang="en-US" dirty="0"/>
          </a:p>
        </p:txBody>
      </p:sp>
    </p:spTree>
    <p:extLst>
      <p:ext uri="{BB962C8B-B14F-4D97-AF65-F5344CB8AC3E}">
        <p14:creationId xmlns:p14="http://schemas.microsoft.com/office/powerpoint/2010/main" val="2898764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dosymbiosis &amp; 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982" y="338138"/>
            <a:ext cx="3037418" cy="227806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 descr="https://upload.wikimedia.org/wikipedia/commons/thumb/c/cf/Endosymbiotic_theory.svg/800px-Endosymbiotic_theory.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https://upload.wikimedia.org/wikipedia/commons/thumb/c/cf/Endosymbiotic_theory.svg/800px-Endosymbiotic_theory.sv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52700"/>
            <a:ext cx="54356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Back to the Future of Cells : Endosymbiont Theory | illuminolist"/>
          <p:cNvPicPr>
            <a:picLocks noChangeAspect="1" noChangeArrowheads="1"/>
          </p:cNvPicPr>
          <p:nvPr/>
        </p:nvPicPr>
        <p:blipFill rotWithShape="1">
          <a:blip r:embed="rId4">
            <a:extLst>
              <a:ext uri="{28A0092B-C50C-407E-A947-70E740481C1C}">
                <a14:useLocalDpi xmlns:a14="http://schemas.microsoft.com/office/drawing/2010/main" val="0"/>
              </a:ext>
            </a:extLst>
          </a:blip>
          <a:srcRect r="26901" b="2506"/>
          <a:stretch/>
        </p:blipFill>
        <p:spPr bwMode="auto">
          <a:xfrm>
            <a:off x="180975" y="533400"/>
            <a:ext cx="3245629" cy="55546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600" y="394772"/>
            <a:ext cx="3581400" cy="523220"/>
          </a:xfrm>
          <a:prstGeom prst="rect">
            <a:avLst/>
          </a:prstGeom>
        </p:spPr>
        <p:txBody>
          <a:bodyPr wrap="square">
            <a:spAutoFit/>
          </a:bodyPr>
          <a:lstStyle/>
          <a:p>
            <a:r>
              <a:rPr lang="en-US" sz="2800" b="1" dirty="0">
                <a:solidFill>
                  <a:srgbClr val="002060"/>
                </a:solidFill>
                <a:latin typeface="Times New Roman" pitchFamily="18" charset="0"/>
                <a:cs typeface="Times New Roman" pitchFamily="18" charset="0"/>
              </a:rPr>
              <a:t>Endosymbiosis theory</a:t>
            </a:r>
            <a:endParaRPr lang="en-US" sz="2800" dirty="0">
              <a:solidFill>
                <a:srgbClr val="002060"/>
              </a:solidFill>
            </a:endParaRPr>
          </a:p>
        </p:txBody>
      </p:sp>
    </p:spTree>
    <p:extLst>
      <p:ext uri="{BB962C8B-B14F-4D97-AF65-F5344CB8AC3E}">
        <p14:creationId xmlns:p14="http://schemas.microsoft.com/office/powerpoint/2010/main" val="1849308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algn="just" fontAlgn="base"/>
            <a:r>
              <a:rPr lang="en-US" sz="1900" dirty="0">
                <a:latin typeface="Times New Roman" pitchFamily="18" charset="0"/>
                <a:cs typeface="Times New Roman" pitchFamily="18" charset="0"/>
              </a:rPr>
              <a:t>Plants and other photosynthetic organisms are experts at collecting solar </a:t>
            </a:r>
            <a:r>
              <a:rPr lang="en-US" sz="1900" dirty="0" smtClean="0">
                <a:latin typeface="Times New Roman" pitchFamily="18" charset="0"/>
                <a:cs typeface="Times New Roman" pitchFamily="18" charset="0"/>
              </a:rPr>
              <a:t>energy through the </a:t>
            </a:r>
            <a:r>
              <a:rPr lang="en-US" sz="1900" b="1" dirty="0">
                <a:solidFill>
                  <a:srgbClr val="00B050"/>
                </a:solidFill>
                <a:latin typeface="Times New Roman" pitchFamily="18" charset="0"/>
                <a:cs typeface="Times New Roman" pitchFamily="18" charset="0"/>
              </a:rPr>
              <a:t>light-absorbing pigment molecules</a:t>
            </a:r>
            <a:r>
              <a:rPr lang="en-US" sz="1900" dirty="0">
                <a:latin typeface="Times New Roman" pitchFamily="18" charset="0"/>
                <a:cs typeface="Times New Roman" pitchFamily="18" charset="0"/>
              </a:rPr>
              <a:t> in their </a:t>
            </a:r>
            <a:r>
              <a:rPr lang="en-US" sz="1900" dirty="0" smtClean="0">
                <a:latin typeface="Times New Roman" pitchFamily="18" charset="0"/>
                <a:cs typeface="Times New Roman" pitchFamily="18" charset="0"/>
              </a:rPr>
              <a:t>leaves.</a:t>
            </a:r>
          </a:p>
          <a:p>
            <a:pPr algn="just" fontAlgn="base"/>
            <a:endParaRPr lang="en-US" sz="1900" u="sng" dirty="0" smtClean="0">
              <a:latin typeface="Times New Roman" pitchFamily="18" charset="0"/>
              <a:cs typeface="Times New Roman" pitchFamily="18" charset="0"/>
            </a:endParaRPr>
          </a:p>
          <a:p>
            <a:pPr algn="just" fontAlgn="base"/>
            <a:r>
              <a:rPr lang="en-US" sz="1900" b="1" u="sng" dirty="0" smtClean="0">
                <a:latin typeface="Times New Roman" pitchFamily="18" charset="0"/>
                <a:cs typeface="Times New Roman" pitchFamily="18" charset="0"/>
              </a:rPr>
              <a:t>Light </a:t>
            </a:r>
            <a:r>
              <a:rPr lang="en-US" sz="1900" b="1" u="sng" dirty="0">
                <a:latin typeface="Times New Roman" pitchFamily="18" charset="0"/>
                <a:cs typeface="Times New Roman" pitchFamily="18" charset="0"/>
              </a:rPr>
              <a:t>energy </a:t>
            </a:r>
            <a:r>
              <a:rPr lang="en-US" sz="1900" u="sng" dirty="0">
                <a:latin typeface="Times New Roman" pitchFamily="18" charset="0"/>
                <a:cs typeface="Times New Roman" pitchFamily="18" charset="0"/>
              </a:rPr>
              <a:t>absorbed by pigment molecules in leaves is converted to a different form: </a:t>
            </a:r>
            <a:r>
              <a:rPr lang="en-US" sz="1900" b="1" u="sng" dirty="0">
                <a:latin typeface="Times New Roman" pitchFamily="18" charset="0"/>
                <a:cs typeface="Times New Roman" pitchFamily="18" charset="0"/>
              </a:rPr>
              <a:t>chemical energy</a:t>
            </a:r>
            <a:r>
              <a:rPr lang="en-US" sz="1900" b="1" i="1" dirty="0">
                <a:latin typeface="Times New Roman" pitchFamily="18" charset="0"/>
                <a:cs typeface="Times New Roman" pitchFamily="18" charset="0"/>
              </a:rPr>
              <a:t> through light-dependent reactions</a:t>
            </a:r>
            <a:r>
              <a:rPr lang="en-US" sz="1900" dirty="0">
                <a:latin typeface="Times New Roman" pitchFamily="18" charset="0"/>
                <a:cs typeface="Times New Roman" pitchFamily="18" charset="0"/>
              </a:rPr>
              <a:t> during the first stage of photosynthesis in which </a:t>
            </a:r>
            <a:r>
              <a:rPr lang="en-US" sz="1900" u="sng" dirty="0">
                <a:latin typeface="Times New Roman" pitchFamily="18" charset="0"/>
                <a:cs typeface="Times New Roman" pitchFamily="18" charset="0"/>
              </a:rPr>
              <a:t>reaction center pigments</a:t>
            </a:r>
            <a:r>
              <a:rPr lang="en-US" sz="1900" i="1" dirty="0">
                <a:latin typeface="Times New Roman" pitchFamily="18" charset="0"/>
                <a:cs typeface="Times New Roman" pitchFamily="18" charset="0"/>
              </a:rPr>
              <a:t> </a:t>
            </a:r>
            <a:r>
              <a:rPr lang="en-US" sz="1900" dirty="0">
                <a:latin typeface="Times New Roman" pitchFamily="18" charset="0"/>
                <a:cs typeface="Times New Roman" pitchFamily="18" charset="0"/>
              </a:rPr>
              <a:t>pass excited electrons (triggered by light photons) to an </a:t>
            </a:r>
            <a:r>
              <a:rPr lang="en-US" sz="1900" u="sng" dirty="0">
                <a:latin typeface="Times New Roman" pitchFamily="18" charset="0"/>
                <a:cs typeface="Times New Roman" pitchFamily="18" charset="0"/>
              </a:rPr>
              <a:t>electron transport chain</a:t>
            </a:r>
            <a:r>
              <a:rPr lang="en-US" sz="1900" dirty="0">
                <a:latin typeface="Times New Roman" pitchFamily="18" charset="0"/>
                <a:cs typeface="Times New Roman" pitchFamily="18" charset="0"/>
              </a:rPr>
              <a:t>, and the </a:t>
            </a:r>
            <a:r>
              <a:rPr lang="en-US" sz="1900" dirty="0">
                <a:solidFill>
                  <a:srgbClr val="FF33CC"/>
                </a:solidFill>
                <a:latin typeface="Times New Roman" pitchFamily="18" charset="0"/>
                <a:cs typeface="Times New Roman" pitchFamily="18" charset="0"/>
              </a:rPr>
              <a:t>energetically "downhill" flow of electrons </a:t>
            </a:r>
            <a:r>
              <a:rPr lang="en-US" sz="1900" dirty="0">
                <a:latin typeface="Times New Roman" pitchFamily="18" charset="0"/>
                <a:cs typeface="Times New Roman" pitchFamily="18" charset="0"/>
              </a:rPr>
              <a:t>leads to synthesis of </a:t>
            </a:r>
            <a:r>
              <a:rPr lang="en-US" sz="1900" b="1" u="sng" dirty="0">
                <a:latin typeface="Times New Roman" pitchFamily="18" charset="0"/>
                <a:cs typeface="Times New Roman" pitchFamily="18" charset="0"/>
              </a:rPr>
              <a:t>ATP and NADPH</a:t>
            </a:r>
            <a:r>
              <a:rPr lang="en-US" sz="1900" dirty="0">
                <a:latin typeface="Times New Roman" pitchFamily="18" charset="0"/>
                <a:cs typeface="Times New Roman" pitchFamily="18" charset="0"/>
              </a:rPr>
              <a:t>. </a:t>
            </a:r>
            <a:endParaRPr lang="en-US" sz="1900" dirty="0" smtClean="0">
              <a:latin typeface="Times New Roman" pitchFamily="18" charset="0"/>
              <a:cs typeface="Times New Roman" pitchFamily="18" charset="0"/>
            </a:endParaRPr>
          </a:p>
          <a:p>
            <a:pPr algn="just" fontAlgn="base"/>
            <a:endParaRPr lang="en-US" sz="2300" dirty="0" smtClean="0">
              <a:latin typeface="Times New Roman" pitchFamily="18" charset="0"/>
              <a:cs typeface="Times New Roman" pitchFamily="18" charset="0"/>
            </a:endParaRPr>
          </a:p>
          <a:p>
            <a:pPr algn="just" fontAlgn="base">
              <a:buFont typeface="Wingdings" pitchFamily="2" charset="2"/>
              <a:buChar char="ü"/>
            </a:pPr>
            <a:r>
              <a:rPr lang="en-US" sz="1900" dirty="0" smtClean="0">
                <a:latin typeface="Times New Roman" pitchFamily="18" charset="0"/>
                <a:cs typeface="Times New Roman" pitchFamily="18" charset="0"/>
              </a:rPr>
              <a:t>These </a:t>
            </a:r>
            <a:r>
              <a:rPr lang="en-US" sz="1900" dirty="0">
                <a:latin typeface="Times New Roman" pitchFamily="18" charset="0"/>
                <a:cs typeface="Times New Roman" pitchFamily="18" charset="0"/>
              </a:rPr>
              <a:t>molecules store energy for use in the next stage of photosynthesis: the </a:t>
            </a:r>
            <a:r>
              <a:rPr lang="en-US" sz="1900" u="sng" dirty="0">
                <a:solidFill>
                  <a:schemeClr val="accent5">
                    <a:lumMod val="75000"/>
                  </a:schemeClr>
                </a:solidFill>
                <a:latin typeface="Times New Roman" pitchFamily="18" charset="0"/>
                <a:cs typeface="Times New Roman" pitchFamily="18" charset="0"/>
                <a:hlinkClick r:id="rId2"/>
              </a:rPr>
              <a:t>Calvin </a:t>
            </a:r>
            <a:r>
              <a:rPr lang="en-US" sz="1900" u="sng" dirty="0" smtClean="0">
                <a:solidFill>
                  <a:schemeClr val="accent5">
                    <a:lumMod val="75000"/>
                  </a:schemeClr>
                </a:solidFill>
                <a:latin typeface="Times New Roman" pitchFamily="18" charset="0"/>
                <a:cs typeface="Times New Roman" pitchFamily="18" charset="0"/>
                <a:hlinkClick r:id="rId2"/>
              </a:rPr>
              <a:t>cycle</a:t>
            </a:r>
            <a:r>
              <a:rPr lang="en-US" sz="1900" u="sng" dirty="0" smtClean="0">
                <a:solidFill>
                  <a:schemeClr val="accent5">
                    <a:lumMod val="75000"/>
                  </a:schemeClr>
                </a:solidFill>
                <a:latin typeface="Times New Roman" pitchFamily="18" charset="0"/>
                <a:cs typeface="Times New Roman" pitchFamily="18" charset="0"/>
              </a:rPr>
              <a:t> </a:t>
            </a:r>
            <a:r>
              <a:rPr lang="en-US" sz="1900" u="sng" dirty="0" smtClean="0">
                <a:latin typeface="Times New Roman" pitchFamily="18" charset="0"/>
                <a:cs typeface="Times New Roman" pitchFamily="18" charset="0"/>
              </a:rPr>
              <a:t>in which </a:t>
            </a:r>
            <a:r>
              <a:rPr lang="en-US" sz="1900" u="sng" dirty="0" smtClean="0">
                <a:solidFill>
                  <a:srgbClr val="FF9900"/>
                </a:solidFill>
                <a:latin typeface="Times New Roman" pitchFamily="18" charset="0"/>
                <a:cs typeface="Times New Roman" pitchFamily="18" charset="0"/>
              </a:rPr>
              <a:t>carbon from </a:t>
            </a:r>
            <a:r>
              <a:rPr lang="en-US" sz="2300" u="sng" dirty="0" smtClean="0">
                <a:solidFill>
                  <a:srgbClr val="FF9900"/>
                </a:solidFill>
                <a:latin typeface="Times New Roman" pitchFamily="18" charset="0"/>
                <a:cs typeface="Times New Roman" pitchFamily="18" charset="0"/>
              </a:rPr>
              <a:t>CO</a:t>
            </a:r>
            <a:r>
              <a:rPr lang="en-US" sz="1200" u="sng" dirty="0" smtClean="0">
                <a:solidFill>
                  <a:srgbClr val="FF9900"/>
                </a:solidFill>
                <a:latin typeface="Times New Roman" pitchFamily="18" charset="0"/>
                <a:cs typeface="Times New Roman" pitchFamily="18" charset="0"/>
              </a:rPr>
              <a:t>2</a:t>
            </a:r>
            <a:r>
              <a:rPr lang="en-US" sz="2500" u="sng" dirty="0" smtClean="0">
                <a:solidFill>
                  <a:srgbClr val="FF9900"/>
                </a:solidFill>
                <a:latin typeface="Times New Roman" pitchFamily="18" charset="0"/>
                <a:cs typeface="Times New Roman" pitchFamily="18" charset="0"/>
              </a:rPr>
              <a:t> </a:t>
            </a:r>
            <a:r>
              <a:rPr lang="en-US" sz="1900" u="sng" dirty="0" smtClean="0">
                <a:latin typeface="Times New Roman" pitchFamily="18" charset="0"/>
                <a:cs typeface="Times New Roman" pitchFamily="18" charset="0"/>
              </a:rPr>
              <a:t>is </a:t>
            </a:r>
            <a:r>
              <a:rPr lang="en-US" sz="1900" u="sng" dirty="0" smtClean="0">
                <a:solidFill>
                  <a:srgbClr val="00B0F0"/>
                </a:solidFill>
                <a:latin typeface="Times New Roman" pitchFamily="18" charset="0"/>
                <a:cs typeface="Times New Roman" pitchFamily="18" charset="0"/>
              </a:rPr>
              <a:t>assimilated in to Ribulose-5-phosphate (5-C)</a:t>
            </a:r>
            <a:r>
              <a:rPr lang="en-US" sz="1900" u="sng" dirty="0" smtClean="0">
                <a:latin typeface="Times New Roman" pitchFamily="18" charset="0"/>
                <a:cs typeface="Times New Roman" pitchFamily="18" charset="0"/>
              </a:rPr>
              <a:t> to form </a:t>
            </a:r>
            <a:r>
              <a:rPr lang="en-US" sz="1900" b="1" u="sng" dirty="0" smtClean="0">
                <a:solidFill>
                  <a:schemeClr val="accent6">
                    <a:lumMod val="75000"/>
                  </a:schemeClr>
                </a:solidFill>
                <a:latin typeface="Times New Roman" pitchFamily="18" charset="0"/>
                <a:cs typeface="Times New Roman" pitchFamily="18" charset="0"/>
              </a:rPr>
              <a:t>hexose (6-C),</a:t>
            </a:r>
            <a:r>
              <a:rPr lang="en-US" sz="1900" u="sng" dirty="0" smtClean="0">
                <a:latin typeface="Times New Roman" pitchFamily="18" charset="0"/>
                <a:cs typeface="Times New Roman" pitchFamily="18" charset="0"/>
              </a:rPr>
              <a:t> carbohydrate in plants</a:t>
            </a:r>
            <a:r>
              <a:rPr lang="en-US" sz="1900" dirty="0" smtClean="0">
                <a:latin typeface="Times New Roman" pitchFamily="18" charset="0"/>
                <a:cs typeface="Times New Roman" pitchFamily="18" charset="0"/>
              </a:rPr>
              <a:t>.</a:t>
            </a:r>
            <a:endParaRPr lang="en-US" sz="1900" dirty="0">
              <a:latin typeface="Times New Roman" pitchFamily="18" charset="0"/>
              <a:cs typeface="Times New Roman" pitchFamily="18" charset="0"/>
            </a:endParaRPr>
          </a:p>
          <a:p>
            <a:endParaRPr lang="en-US" dirty="0"/>
          </a:p>
        </p:txBody>
      </p:sp>
      <p:sp>
        <p:nvSpPr>
          <p:cNvPr id="4" name="Title 1"/>
          <p:cNvSpPr>
            <a:spLocks noGrp="1"/>
          </p:cNvSpPr>
          <p:nvPr>
            <p:ph type="title"/>
          </p:nvPr>
        </p:nvSpPr>
        <p:spPr>
          <a:xfrm>
            <a:off x="457200" y="228600"/>
            <a:ext cx="7909167" cy="831272"/>
          </a:xfrm>
        </p:spPr>
        <p:txBody>
          <a:bodyPr>
            <a:normAutofit/>
          </a:bodyPr>
          <a:lstStyle/>
          <a:p>
            <a:r>
              <a:rPr lang="en-US" sz="3800" b="1" dirty="0" smtClean="0">
                <a:latin typeface="Times New Roman" pitchFamily="18" charset="0"/>
                <a:cs typeface="Times New Roman" pitchFamily="18" charset="0"/>
              </a:rPr>
              <a:t>Introduction (Chloroplast)</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85612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Overview </a:t>
            </a:r>
            <a:r>
              <a:rPr lang="en-US" sz="3100" b="1" dirty="0">
                <a:latin typeface="Times New Roman" pitchFamily="18" charset="0"/>
                <a:cs typeface="Times New Roman" pitchFamily="18" charset="0"/>
              </a:rPr>
              <a:t>of the light-dependent reactions</a:t>
            </a:r>
            <a:r>
              <a:rPr lang="en-US" dirty="0"/>
              <a:t/>
            </a:r>
            <a:br>
              <a:rPr lang="en-US" dirty="0"/>
            </a:br>
            <a:endParaRPr lang="en-US" dirty="0"/>
          </a:p>
        </p:txBody>
      </p:sp>
      <p:sp>
        <p:nvSpPr>
          <p:cNvPr id="3" name="Content Placeholder 2"/>
          <p:cNvSpPr>
            <a:spLocks noGrp="1"/>
          </p:cNvSpPr>
          <p:nvPr>
            <p:ph idx="1"/>
          </p:nvPr>
        </p:nvSpPr>
        <p:spPr>
          <a:xfrm>
            <a:off x="457200" y="1143000"/>
            <a:ext cx="8305800" cy="4983163"/>
          </a:xfrm>
        </p:spPr>
        <p:txBody>
          <a:bodyPr>
            <a:normAutofit lnSpcReduction="10000"/>
          </a:bodyPr>
          <a:lstStyle/>
          <a:p>
            <a:pPr algn="just" fontAlgn="base">
              <a:buFont typeface="Wingdings" pitchFamily="2" charset="2"/>
              <a:buChar char="§"/>
            </a:pPr>
            <a:r>
              <a:rPr lang="en-US" sz="1700" dirty="0" smtClean="0">
                <a:solidFill>
                  <a:schemeClr val="accent6">
                    <a:lumMod val="75000"/>
                  </a:schemeClr>
                </a:solidFill>
                <a:latin typeface="Times New Roman" pitchFamily="18" charset="0"/>
                <a:cs typeface="Times New Roman" pitchFamily="18" charset="0"/>
              </a:rPr>
              <a:t>The </a:t>
            </a:r>
            <a:r>
              <a:rPr lang="en-US" sz="1700" b="1" dirty="0" smtClean="0">
                <a:solidFill>
                  <a:schemeClr val="accent6">
                    <a:lumMod val="75000"/>
                  </a:schemeClr>
                </a:solidFill>
                <a:latin typeface="Times New Roman" pitchFamily="18" charset="0"/>
                <a:cs typeface="Times New Roman" pitchFamily="18" charset="0"/>
              </a:rPr>
              <a:t>light-dependent reactions</a:t>
            </a:r>
            <a:r>
              <a:rPr lang="en-US" sz="1700" dirty="0" smtClean="0">
                <a:latin typeface="Times New Roman" pitchFamily="18" charset="0"/>
                <a:cs typeface="Times New Roman" pitchFamily="18" charset="0"/>
              </a:rPr>
              <a:t> use </a:t>
            </a:r>
            <a:r>
              <a:rPr lang="en-US" sz="1700" u="sng" dirty="0" smtClean="0">
                <a:latin typeface="Times New Roman" pitchFamily="18" charset="0"/>
                <a:cs typeface="Times New Roman" pitchFamily="18" charset="0"/>
              </a:rPr>
              <a:t>light energy</a:t>
            </a:r>
            <a:r>
              <a:rPr lang="en-US" sz="1700" dirty="0" smtClean="0">
                <a:latin typeface="Times New Roman" pitchFamily="18" charset="0"/>
                <a:cs typeface="Times New Roman" pitchFamily="18" charset="0"/>
              </a:rPr>
              <a:t> to make following two molecules needed for the next stage of photosynthesis:</a:t>
            </a:r>
          </a:p>
          <a:p>
            <a:pPr algn="just" fontAlgn="base"/>
            <a:r>
              <a:rPr lang="en-US" sz="1700" b="1" dirty="0" smtClean="0">
                <a:solidFill>
                  <a:srgbClr val="00B0F0"/>
                </a:solidFill>
                <a:latin typeface="Times New Roman" pitchFamily="18" charset="0"/>
                <a:cs typeface="Times New Roman" pitchFamily="18" charset="0"/>
              </a:rPr>
              <a:t>1)</a:t>
            </a:r>
            <a:r>
              <a:rPr lang="en-US" sz="1700" dirty="0" smtClean="0">
                <a:solidFill>
                  <a:srgbClr val="00B0F0"/>
                </a:solidFill>
                <a:latin typeface="Times New Roman" pitchFamily="18" charset="0"/>
                <a:cs typeface="Times New Roman" pitchFamily="18" charset="0"/>
              </a:rPr>
              <a:t> the energy storage molecule </a:t>
            </a:r>
            <a:r>
              <a:rPr lang="en-US" sz="1700" b="1" dirty="0" smtClean="0">
                <a:solidFill>
                  <a:srgbClr val="00B0F0"/>
                </a:solidFill>
                <a:latin typeface="Times New Roman" pitchFamily="18" charset="0"/>
                <a:cs typeface="Times New Roman" pitchFamily="18" charset="0"/>
              </a:rPr>
              <a:t>ATP.</a:t>
            </a:r>
            <a:r>
              <a:rPr lang="en-US" sz="1700" dirty="0" smtClean="0">
                <a:solidFill>
                  <a:srgbClr val="00B0F0"/>
                </a:solidFill>
                <a:latin typeface="Times New Roman" pitchFamily="18" charset="0"/>
                <a:cs typeface="Times New Roman" pitchFamily="18" charset="0"/>
              </a:rPr>
              <a:t>  </a:t>
            </a:r>
          </a:p>
          <a:p>
            <a:pPr algn="just" fontAlgn="base"/>
            <a:r>
              <a:rPr lang="en-US" sz="1700" b="1" dirty="0" smtClean="0">
                <a:solidFill>
                  <a:srgbClr val="00B0F0"/>
                </a:solidFill>
                <a:latin typeface="Times New Roman" pitchFamily="18" charset="0"/>
                <a:cs typeface="Times New Roman" pitchFamily="18" charset="0"/>
              </a:rPr>
              <a:t>2)</a:t>
            </a:r>
            <a:r>
              <a:rPr lang="en-US" sz="1700" dirty="0" smtClean="0">
                <a:solidFill>
                  <a:srgbClr val="00B0F0"/>
                </a:solidFill>
                <a:latin typeface="Times New Roman" pitchFamily="18" charset="0"/>
                <a:cs typeface="Times New Roman" pitchFamily="18" charset="0"/>
              </a:rPr>
              <a:t> the reduced electron carrier </a:t>
            </a:r>
            <a:r>
              <a:rPr lang="en-US" sz="1700" b="1" dirty="0" smtClean="0">
                <a:solidFill>
                  <a:srgbClr val="00B0F0"/>
                </a:solidFill>
                <a:latin typeface="Times New Roman" pitchFamily="18" charset="0"/>
                <a:cs typeface="Times New Roman" pitchFamily="18" charset="0"/>
              </a:rPr>
              <a:t>NADPH</a:t>
            </a:r>
            <a:r>
              <a:rPr lang="en-US" sz="1700" dirty="0" smtClean="0">
                <a:solidFill>
                  <a:srgbClr val="00B0F0"/>
                </a:solidFill>
                <a:latin typeface="Times New Roman" pitchFamily="18" charset="0"/>
                <a:cs typeface="Times New Roman" pitchFamily="18" charset="0"/>
              </a:rPr>
              <a:t>. </a:t>
            </a:r>
          </a:p>
          <a:p>
            <a:pPr algn="just" fontAlgn="base">
              <a:buFont typeface="Wingdings" pitchFamily="2" charset="2"/>
              <a:buChar char="Ø"/>
            </a:pPr>
            <a:endParaRPr lang="en-US" sz="1700" dirty="0" smtClean="0">
              <a:latin typeface="Times New Roman" pitchFamily="18" charset="0"/>
              <a:cs typeface="Times New Roman" pitchFamily="18" charset="0"/>
            </a:endParaRPr>
          </a:p>
          <a:p>
            <a:pPr algn="just" fontAlgn="base">
              <a:buFont typeface="Wingdings" pitchFamily="2" charset="2"/>
              <a:buChar char="Ø"/>
            </a:pPr>
            <a:r>
              <a:rPr lang="en-US" sz="1700" dirty="0" smtClean="0">
                <a:latin typeface="Times New Roman" pitchFamily="18" charset="0"/>
                <a:cs typeface="Times New Roman" pitchFamily="18" charset="0"/>
              </a:rPr>
              <a:t>In plants, the light reactions take place in the </a:t>
            </a:r>
            <a:r>
              <a:rPr lang="en-US" sz="1700" b="1" u="sng" dirty="0" smtClean="0">
                <a:solidFill>
                  <a:schemeClr val="accent6">
                    <a:lumMod val="75000"/>
                  </a:schemeClr>
                </a:solidFill>
                <a:latin typeface="Times New Roman" pitchFamily="18" charset="0"/>
                <a:cs typeface="Times New Roman" pitchFamily="18" charset="0"/>
              </a:rPr>
              <a:t>thylakoid membranes</a:t>
            </a:r>
            <a:r>
              <a:rPr lang="en-US" sz="1700" b="1" dirty="0" smtClean="0">
                <a:solidFill>
                  <a:schemeClr val="accent6">
                    <a:lumMod val="75000"/>
                  </a:schemeClr>
                </a:solidFill>
                <a:latin typeface="Times New Roman" pitchFamily="18" charset="0"/>
                <a:cs typeface="Times New Roman" pitchFamily="18" charset="0"/>
              </a:rPr>
              <a:t> </a:t>
            </a:r>
            <a:r>
              <a:rPr lang="en-US" sz="1700" b="1" dirty="0" smtClean="0">
                <a:latin typeface="Times New Roman" pitchFamily="18" charset="0"/>
                <a:cs typeface="Times New Roman" pitchFamily="18" charset="0"/>
              </a:rPr>
              <a:t>of chloroplasts</a:t>
            </a:r>
            <a:r>
              <a:rPr lang="en-US" sz="1700" dirty="0" smtClean="0">
                <a:latin typeface="Times New Roman" pitchFamily="18" charset="0"/>
                <a:cs typeface="Times New Roman" pitchFamily="18" charset="0"/>
              </a:rPr>
              <a:t>.</a:t>
            </a:r>
          </a:p>
          <a:p>
            <a:pPr algn="just" fontAlgn="base"/>
            <a:endParaRPr lang="en-US" sz="1700" b="1" dirty="0" smtClean="0">
              <a:latin typeface="Times New Roman" pitchFamily="18" charset="0"/>
              <a:cs typeface="Times New Roman" pitchFamily="18" charset="0"/>
            </a:endParaRPr>
          </a:p>
          <a:p>
            <a:pPr algn="just" fontAlgn="base">
              <a:buFont typeface="Wingdings" pitchFamily="2" charset="2"/>
              <a:buChar char="§"/>
            </a:pPr>
            <a:r>
              <a:rPr lang="en-US" sz="1700" b="1" dirty="0" smtClean="0">
                <a:solidFill>
                  <a:srgbClr val="FF33CC"/>
                </a:solidFill>
                <a:latin typeface="Times New Roman" pitchFamily="18" charset="0"/>
                <a:cs typeface="Times New Roman" pitchFamily="18" charset="0"/>
              </a:rPr>
              <a:t>Photosystems</a:t>
            </a:r>
            <a:r>
              <a:rPr lang="en-US" sz="1700" b="1"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are the large complexes of proteins and pigments (light-absorbing molecules) optimized to harvest light. </a:t>
            </a:r>
          </a:p>
          <a:p>
            <a:pPr algn="just" fontAlgn="base">
              <a:buFont typeface="Courier New" pitchFamily="49" charset="0"/>
              <a:buChar char="o"/>
            </a:pPr>
            <a:r>
              <a:rPr lang="en-US" sz="1700" b="1" u="sng" dirty="0" smtClean="0">
                <a:latin typeface="Times New Roman" pitchFamily="18" charset="0"/>
                <a:cs typeface="Times New Roman" pitchFamily="18" charset="0"/>
              </a:rPr>
              <a:t>There are two types of photosystems:</a:t>
            </a:r>
            <a:r>
              <a:rPr lang="en-US" sz="1700" dirty="0" smtClean="0">
                <a:latin typeface="Times New Roman" pitchFamily="18" charset="0"/>
                <a:cs typeface="Times New Roman" pitchFamily="18" charset="0"/>
              </a:rPr>
              <a:t> </a:t>
            </a:r>
            <a:r>
              <a:rPr lang="en-US" sz="1700" dirty="0" smtClean="0">
                <a:solidFill>
                  <a:srgbClr val="00B050"/>
                </a:solidFill>
                <a:latin typeface="Times New Roman" pitchFamily="18" charset="0"/>
                <a:cs typeface="Times New Roman" pitchFamily="18" charset="0"/>
              </a:rPr>
              <a:t>photosystem I</a:t>
            </a:r>
            <a:r>
              <a:rPr lang="en-US" sz="1700" dirty="0" smtClean="0">
                <a:latin typeface="Times New Roman" pitchFamily="18" charset="0"/>
                <a:cs typeface="Times New Roman" pitchFamily="18" charset="0"/>
              </a:rPr>
              <a:t> (PSI) and </a:t>
            </a:r>
            <a:r>
              <a:rPr lang="en-US" sz="1700" dirty="0" smtClean="0">
                <a:solidFill>
                  <a:srgbClr val="00B050"/>
                </a:solidFill>
                <a:latin typeface="Times New Roman" pitchFamily="18" charset="0"/>
                <a:cs typeface="Times New Roman" pitchFamily="18" charset="0"/>
              </a:rPr>
              <a:t>photosystem II </a:t>
            </a:r>
            <a:r>
              <a:rPr lang="en-US" sz="1700" dirty="0" smtClean="0">
                <a:latin typeface="Times New Roman" pitchFamily="18" charset="0"/>
                <a:cs typeface="Times New Roman" pitchFamily="18" charset="0"/>
              </a:rPr>
              <a:t>(PSII).</a:t>
            </a:r>
          </a:p>
          <a:p>
            <a:pPr algn="just" fontAlgn="base"/>
            <a:endParaRPr lang="en-US" sz="1700" dirty="0" smtClean="0">
              <a:latin typeface="Times New Roman" pitchFamily="18" charset="0"/>
              <a:cs typeface="Times New Roman" pitchFamily="18" charset="0"/>
            </a:endParaRPr>
          </a:p>
          <a:p>
            <a:pPr algn="just" fontAlgn="base"/>
            <a:r>
              <a:rPr lang="en-US" sz="1700" dirty="0" smtClean="0">
                <a:latin typeface="Times New Roman" pitchFamily="18" charset="0"/>
                <a:cs typeface="Times New Roman" pitchFamily="18" charset="0"/>
              </a:rPr>
              <a:t>Both photosystems contain many pigments that help collect light energy, as well as </a:t>
            </a:r>
            <a:r>
              <a:rPr lang="en-US" sz="1700" b="1" u="sng" dirty="0" smtClean="0">
                <a:latin typeface="Times New Roman" pitchFamily="18" charset="0"/>
                <a:cs typeface="Times New Roman" pitchFamily="18" charset="0"/>
              </a:rPr>
              <a:t>a special pair of chlorophyll molecules</a:t>
            </a:r>
            <a:r>
              <a:rPr lang="en-US" sz="1700" dirty="0" smtClean="0">
                <a:latin typeface="Times New Roman" pitchFamily="18" charset="0"/>
                <a:cs typeface="Times New Roman" pitchFamily="18" charset="0"/>
              </a:rPr>
              <a:t> found at the core</a:t>
            </a:r>
            <a:r>
              <a:rPr lang="en-US" sz="1700" b="1" dirty="0" smtClean="0">
                <a:latin typeface="Times New Roman" pitchFamily="18" charset="0"/>
                <a:cs typeface="Times New Roman" pitchFamily="18" charset="0"/>
              </a:rPr>
              <a:t> (reaction center) </a:t>
            </a:r>
            <a:r>
              <a:rPr lang="en-US" sz="1700" dirty="0" smtClean="0">
                <a:latin typeface="Times New Roman" pitchFamily="18" charset="0"/>
                <a:cs typeface="Times New Roman" pitchFamily="18" charset="0"/>
              </a:rPr>
              <a:t>of the photosystem. </a:t>
            </a:r>
          </a:p>
          <a:p>
            <a:pPr algn="just" fontAlgn="base"/>
            <a:endParaRPr lang="en-US" sz="1700" dirty="0" smtClean="0">
              <a:latin typeface="Times New Roman" pitchFamily="18" charset="0"/>
              <a:cs typeface="Times New Roman" pitchFamily="18" charset="0"/>
            </a:endParaRPr>
          </a:p>
          <a:p>
            <a:pPr algn="just" fontAlgn="base">
              <a:buFont typeface="Courier New" pitchFamily="49" charset="0"/>
              <a:buChar char="o"/>
            </a:pPr>
            <a:r>
              <a:rPr lang="en-US" sz="1700" dirty="0" smtClean="0">
                <a:latin typeface="Times New Roman" pitchFamily="18" charset="0"/>
                <a:cs typeface="Times New Roman" pitchFamily="18" charset="0"/>
              </a:rPr>
              <a:t>The special pair of </a:t>
            </a:r>
            <a:r>
              <a:rPr lang="en-US" sz="1700" b="1" dirty="0" smtClean="0">
                <a:latin typeface="Times New Roman" pitchFamily="18" charset="0"/>
                <a:cs typeface="Times New Roman" pitchFamily="18" charset="0"/>
              </a:rPr>
              <a:t>photosystem I</a:t>
            </a:r>
            <a:r>
              <a:rPr lang="en-US" sz="1700" dirty="0" smtClean="0">
                <a:latin typeface="Times New Roman" pitchFamily="18" charset="0"/>
                <a:cs typeface="Times New Roman" pitchFamily="18" charset="0"/>
              </a:rPr>
              <a:t> is called </a:t>
            </a:r>
            <a:r>
              <a:rPr lang="en-US" sz="1700" b="1" dirty="0" smtClean="0">
                <a:latin typeface="Times New Roman" pitchFamily="18" charset="0"/>
                <a:cs typeface="Times New Roman" pitchFamily="18" charset="0"/>
              </a:rPr>
              <a:t>P700</a:t>
            </a:r>
            <a:r>
              <a:rPr lang="en-US" sz="1700" dirty="0" smtClean="0">
                <a:latin typeface="Times New Roman" pitchFamily="18" charset="0"/>
                <a:cs typeface="Times New Roman" pitchFamily="18" charset="0"/>
              </a:rPr>
              <a:t>, while the special pair of </a:t>
            </a:r>
            <a:r>
              <a:rPr lang="en-US" sz="1700" b="1" dirty="0" smtClean="0">
                <a:latin typeface="Times New Roman" pitchFamily="18" charset="0"/>
                <a:cs typeface="Times New Roman" pitchFamily="18" charset="0"/>
              </a:rPr>
              <a:t>photosystem II</a:t>
            </a:r>
            <a:r>
              <a:rPr lang="en-US" sz="1700" dirty="0" smtClean="0">
                <a:latin typeface="Times New Roman" pitchFamily="18" charset="0"/>
                <a:cs typeface="Times New Roman" pitchFamily="18" charset="0"/>
              </a:rPr>
              <a:t> is called </a:t>
            </a:r>
            <a:r>
              <a:rPr lang="en-US" sz="1700" b="1" dirty="0" smtClean="0">
                <a:latin typeface="Times New Roman" pitchFamily="18" charset="0"/>
                <a:cs typeface="Times New Roman" pitchFamily="18" charset="0"/>
              </a:rPr>
              <a:t>P680</a:t>
            </a:r>
            <a:r>
              <a:rPr lang="en-US" sz="1700" dirty="0" smtClean="0">
                <a:latin typeface="Times New Roman" pitchFamily="18" charset="0"/>
                <a:cs typeface="Times New Roman" pitchFamily="18" charset="0"/>
              </a:rPr>
              <a:t>.</a:t>
            </a:r>
          </a:p>
          <a:p>
            <a:endParaRPr lang="en-US" sz="1700" dirty="0"/>
          </a:p>
        </p:txBody>
      </p:sp>
    </p:spTree>
    <p:extLst>
      <p:ext uri="{BB962C8B-B14F-4D97-AF65-F5344CB8AC3E}">
        <p14:creationId xmlns:p14="http://schemas.microsoft.com/office/powerpoint/2010/main" val="2810846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synthesi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97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 of non-cyclic photophosphorylation. The photosystems and electron transport chain components are embedded in the thylakoid membrane.&#10;&#10;When light is absorbed by one of the pigments in photosystem II, energy is passed inward from pigment to pigment until it reaches the reaction center. There, energy is transferred to P680, boosting an electron to a high energy level (forming P680*). The high-energy electron is passed to an acceptor molecule and replaced with an electron from water. This splitting of water releases the $\text O_2$ we breathe. The basic equation for water splitting can be written as &#10;$\text H_2\text O \rightarrow  \frac{1}{2} \text O_2 + 2 \text H^+$. Water is split on the thylakoid lumen side of the thylakoid membrane, so the protons are released inside the thylakoid, contributing to the formation of a gradient.&#10;&#10;The high-energy electron travels down an electron transport chain in , losing energy as it goes. Some of the released energy drives pumping of $\text H^+$ ions from the stroma into the thylakoid, adding to the proton gradient. As $\text H^+$ ions flow down their gradient and back into the stroma, they pass through ATP synthase, driving ATP production. ATP is produced on the stromal side of the thylakoid membrane, so it is released into the stroma.&#10;&#10;The electron arrives at photosystem I and joins the P700 special pair of chlorophylls in the reaction center. When light energy is absorbed by pigments and passed inward to the reaction center, the electron in P700 is boosted to a very high energy level and transferred to an acceptor molecule. The special pair's missing electron is replaced by an electron from PSII (arriving via the electron transport chain).&#10;&#10;The high-energy electron travels down a short second leg of the electron transport chain. At the end of the chain, the electron is passed to NADP$^+$ (along with a second electron) to make NADPH. NADPH is formed on the stromal side of the thylakoid membrane, so it is released into the strom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657600"/>
            <a:ext cx="4144962" cy="2146300"/>
          </a:xfrm>
          <a:prstGeom prst="rect">
            <a:avLst/>
          </a:prstGeom>
          <a:noFill/>
          <a:ln>
            <a:noFill/>
          </a:ln>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46" y="234322"/>
            <a:ext cx="3581400" cy="29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6002"/>
            <a:ext cx="3883025" cy="225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7833" y="5803871"/>
            <a:ext cx="8229600" cy="646331"/>
          </a:xfrm>
          <a:prstGeom prst="rect">
            <a:avLst/>
          </a:prstGeom>
        </p:spPr>
        <p:txBody>
          <a:bodyPr wrap="square">
            <a:spAutoFit/>
          </a:bodyPr>
          <a:lstStyle/>
          <a:p>
            <a:pPr algn="just" fontAlgn="base"/>
            <a:r>
              <a:rPr lang="en-US" b="1" dirty="0">
                <a:latin typeface="Times New Roman" pitchFamily="18" charset="0"/>
                <a:cs typeface="Times New Roman" pitchFamily="18" charset="0"/>
              </a:rPr>
              <a:t>Diagram of non-cyclic photophosphorylation. The photosystems and electron transport chain components are embedded in the thylakoid membrane.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1" y="3809999"/>
            <a:ext cx="4718339" cy="168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21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533400" y="685800"/>
            <a:ext cx="8229600" cy="5263356"/>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a:t>
            </a:fld>
            <a:endParaRPr lang="en-US" dirty="0"/>
          </a:p>
        </p:txBody>
      </p:sp>
    </p:spTree>
    <p:extLst>
      <p:ext uri="{BB962C8B-B14F-4D97-AF65-F5344CB8AC3E}">
        <p14:creationId xmlns:p14="http://schemas.microsoft.com/office/powerpoint/2010/main" val="369330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lnSpcReduction="10000"/>
          </a:bodyPr>
          <a:lstStyle/>
          <a:p>
            <a:pPr lvl="0" algn="just" fontAlgn="base">
              <a:buFont typeface="Wingdings" pitchFamily="2" charset="2"/>
              <a:buChar char="q"/>
            </a:pPr>
            <a:r>
              <a:rPr lang="en-US" sz="1400" dirty="0">
                <a:latin typeface="Times New Roman" pitchFamily="18" charset="0"/>
                <a:cs typeface="Times New Roman" pitchFamily="18" charset="0"/>
              </a:rPr>
              <a:t>When light is absorbed by one of the pigments in photosystem II, energy is passed inward from pigment to pigment until it reaches the reaction center. </a:t>
            </a:r>
            <a:r>
              <a:rPr lang="en-US" sz="1400" dirty="0" smtClean="0">
                <a:latin typeface="Times New Roman" pitchFamily="18" charset="0"/>
                <a:cs typeface="Times New Roman" pitchFamily="18" charset="0"/>
              </a:rPr>
              <a:t>There</a:t>
            </a:r>
            <a:r>
              <a:rPr lang="en-US" sz="1400" dirty="0">
                <a:latin typeface="Times New Roman" pitchFamily="18" charset="0"/>
                <a:cs typeface="Times New Roman" pitchFamily="18" charset="0"/>
              </a:rPr>
              <a:t>, energy is transferred to P680, boosting an electron to a high energy level </a:t>
            </a:r>
            <a:r>
              <a:rPr lang="en-US" sz="1400" dirty="0">
                <a:solidFill>
                  <a:srgbClr val="FF9900"/>
                </a:solidFill>
                <a:latin typeface="Times New Roman" pitchFamily="18" charset="0"/>
                <a:cs typeface="Times New Roman" pitchFamily="18" charset="0"/>
              </a:rPr>
              <a:t>(forming P680</a:t>
            </a:r>
            <a:r>
              <a:rPr lang="en-US" sz="1400" dirty="0" smtClean="0">
                <a:solidFill>
                  <a:srgbClr val="FF9900"/>
                </a:solidFill>
                <a:latin typeface="Times New Roman" pitchFamily="18" charset="0"/>
                <a:cs typeface="Times New Roman" pitchFamily="18" charset="0"/>
              </a:rPr>
              <a:t>*).</a:t>
            </a:r>
          </a:p>
          <a:p>
            <a:pPr lvl="0" algn="just" fontAlgn="base"/>
            <a:endParaRPr lang="en-US" sz="1400" dirty="0" smtClean="0">
              <a:latin typeface="Times New Roman" pitchFamily="18" charset="0"/>
              <a:cs typeface="Times New Roman" pitchFamily="18" charset="0"/>
            </a:endParaRPr>
          </a:p>
          <a:p>
            <a:pPr lvl="0" algn="just" fontAlgn="base">
              <a:buFont typeface="Wingdings" pitchFamily="2" charset="2"/>
              <a:buChar char="Ø"/>
            </a:pPr>
            <a:r>
              <a:rPr lang="en-US" sz="1400" b="1" dirty="0" smtClean="0">
                <a:solidFill>
                  <a:srgbClr val="00B0F0"/>
                </a:solidFill>
                <a:latin typeface="Times New Roman" pitchFamily="18" charset="0"/>
                <a:cs typeface="Times New Roman" pitchFamily="18" charset="0"/>
              </a:rPr>
              <a:t>The </a:t>
            </a:r>
            <a:r>
              <a:rPr lang="en-US" sz="1400" b="1" dirty="0">
                <a:solidFill>
                  <a:srgbClr val="00B0F0"/>
                </a:solidFill>
                <a:latin typeface="Times New Roman" pitchFamily="18" charset="0"/>
                <a:cs typeface="Times New Roman" pitchFamily="18" charset="0"/>
              </a:rPr>
              <a:t>high-energy electron is passed to an acceptor </a:t>
            </a:r>
            <a:r>
              <a:rPr lang="en-US" sz="1400" b="1" dirty="0" smtClean="0">
                <a:solidFill>
                  <a:srgbClr val="00B0F0"/>
                </a:solidFill>
                <a:latin typeface="Times New Roman" pitchFamily="18" charset="0"/>
                <a:cs typeface="Times New Roman" pitchFamily="18" charset="0"/>
              </a:rPr>
              <a:t>molecule, </a:t>
            </a:r>
            <a:r>
              <a:rPr lang="en-US" sz="1400" b="1" dirty="0">
                <a:solidFill>
                  <a:srgbClr val="00B0F0"/>
                </a:solidFill>
                <a:latin typeface="Times New Roman" pitchFamily="18" charset="0"/>
                <a:cs typeface="Times New Roman" pitchFamily="18" charset="0"/>
              </a:rPr>
              <a:t>and replaced with an electron from water</a:t>
            </a:r>
            <a:r>
              <a:rPr lang="en-US" sz="1400" dirty="0">
                <a:latin typeface="Times New Roman" pitchFamily="18" charset="0"/>
                <a:cs typeface="Times New Roman" pitchFamily="18" charset="0"/>
              </a:rPr>
              <a:t>. </a:t>
            </a:r>
            <a:r>
              <a:rPr lang="en-US" sz="1400" b="1" u="sng" dirty="0">
                <a:latin typeface="Times New Roman" pitchFamily="18" charset="0"/>
                <a:cs typeface="Times New Roman" pitchFamily="18" charset="0"/>
              </a:rPr>
              <a:t>This splitting of water releases the O2 we breathe</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lvl="0" algn="just" fontAlgn="base"/>
            <a:endParaRPr lang="en-US" sz="1400" b="1" dirty="0" smtClean="0">
              <a:latin typeface="Times New Roman" pitchFamily="18" charset="0"/>
              <a:cs typeface="Times New Roman" pitchFamily="18" charset="0"/>
            </a:endParaRPr>
          </a:p>
          <a:p>
            <a:pPr lvl="0" algn="just" fontAlgn="base">
              <a:buFont typeface="Wingdings" pitchFamily="2" charset="2"/>
              <a:buChar char="v"/>
            </a:pPr>
            <a:r>
              <a:rPr lang="en-US" sz="1400" b="1" dirty="0" smtClean="0">
                <a:solidFill>
                  <a:srgbClr val="FF9900"/>
                </a:solidFill>
                <a:latin typeface="Times New Roman" pitchFamily="18" charset="0"/>
                <a:cs typeface="Times New Roman" pitchFamily="18" charset="0"/>
              </a:rPr>
              <a:t>ATP synthesis: </a:t>
            </a: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high-energy electron travels down an electron transport chain, losing energy as it goes. </a:t>
            </a:r>
            <a:r>
              <a:rPr lang="en-US" sz="1400" u="sng" dirty="0">
                <a:latin typeface="Times New Roman" pitchFamily="18" charset="0"/>
                <a:cs typeface="Times New Roman" pitchFamily="18" charset="0"/>
              </a:rPr>
              <a:t>Some of the released energy drives pumping of H</a:t>
            </a:r>
            <a:r>
              <a:rPr lang="en-US" sz="1400" u="sng" baseline="30000" dirty="0">
                <a:latin typeface="Times New Roman" pitchFamily="18" charset="0"/>
                <a:cs typeface="Times New Roman" pitchFamily="18" charset="0"/>
              </a:rPr>
              <a:t>+</a:t>
            </a:r>
            <a:r>
              <a:rPr lang="en-US" sz="1400" u="sng" dirty="0">
                <a:latin typeface="Times New Roman" pitchFamily="18" charset="0"/>
                <a:cs typeface="Times New Roman" pitchFamily="18" charset="0"/>
              </a:rPr>
              <a:t> ions from the stroma into the thylakoid interior</a:t>
            </a:r>
            <a:r>
              <a:rPr lang="en-US" sz="1400" dirty="0">
                <a:latin typeface="Times New Roman" pitchFamily="18" charset="0"/>
                <a:cs typeface="Times New Roman" pitchFamily="18" charset="0"/>
              </a:rPr>
              <a:t>, building a </a:t>
            </a:r>
            <a:r>
              <a:rPr lang="en-US" sz="1400" dirty="0" smtClean="0">
                <a:latin typeface="Times New Roman" pitchFamily="18" charset="0"/>
                <a:cs typeface="Times New Roman" pitchFamily="18" charset="0"/>
              </a:rPr>
              <a:t>proton gradient</a:t>
            </a:r>
            <a:r>
              <a:rPr lang="en-US" sz="1400" dirty="0">
                <a:latin typeface="Times New Roman" pitchFamily="18" charset="0"/>
                <a:cs typeface="Times New Roman" pitchFamily="18" charset="0"/>
              </a:rPr>
              <a:t>. (H</a:t>
            </a:r>
            <a:r>
              <a:rPr lang="en-US" sz="1400" baseline="30000" dirty="0">
                <a:latin typeface="Times New Roman" pitchFamily="18" charset="0"/>
                <a:cs typeface="Times New Roman" pitchFamily="18" charset="0"/>
              </a:rPr>
              <a:t>+</a:t>
            </a:r>
            <a:r>
              <a:rPr lang="en-US" sz="1400" dirty="0">
                <a:latin typeface="Times New Roman" pitchFamily="18" charset="0"/>
                <a:cs typeface="Times New Roman" pitchFamily="18" charset="0"/>
              </a:rPr>
              <a:t> ions from the splitting of water also add to the gradient.) </a:t>
            </a:r>
          </a:p>
          <a:p>
            <a:pPr lvl="0" algn="just" fontAlgn="base"/>
            <a:endParaRPr lang="en-US" sz="1400" dirty="0">
              <a:latin typeface="Times New Roman" pitchFamily="18" charset="0"/>
              <a:cs typeface="Times New Roman" pitchFamily="18" charset="0"/>
            </a:endParaRPr>
          </a:p>
          <a:p>
            <a:pPr lvl="0" algn="just" fontAlgn="base"/>
            <a:r>
              <a:rPr lang="en-US" sz="1400" dirty="0" smtClean="0">
                <a:latin typeface="Times New Roman" pitchFamily="18" charset="0"/>
                <a:cs typeface="Times New Roman" pitchFamily="18" charset="0"/>
              </a:rPr>
              <a:t>As </a:t>
            </a:r>
            <a:r>
              <a:rPr lang="en-US" sz="1400" dirty="0">
                <a:latin typeface="Times New Roman" pitchFamily="18" charset="0"/>
                <a:cs typeface="Times New Roman" pitchFamily="18" charset="0"/>
              </a:rPr>
              <a:t>H</a:t>
            </a:r>
            <a:r>
              <a:rPr lang="en-US" sz="1400" baseline="30000" dirty="0">
                <a:latin typeface="Times New Roman" pitchFamily="18" charset="0"/>
                <a:cs typeface="Times New Roman" pitchFamily="18" charset="0"/>
              </a:rPr>
              <a:t>+</a:t>
            </a:r>
            <a:r>
              <a:rPr lang="en-US" sz="1400" dirty="0">
                <a:latin typeface="Times New Roman" pitchFamily="18" charset="0"/>
                <a:cs typeface="Times New Roman" pitchFamily="18" charset="0"/>
              </a:rPr>
              <a:t> ions flow down their gradient and </a:t>
            </a:r>
            <a:r>
              <a:rPr lang="en-US" sz="1400" b="1" u="sng" dirty="0">
                <a:solidFill>
                  <a:srgbClr val="00B050"/>
                </a:solidFill>
                <a:latin typeface="Times New Roman" pitchFamily="18" charset="0"/>
                <a:cs typeface="Times New Roman" pitchFamily="18" charset="0"/>
              </a:rPr>
              <a:t>into the stroma</a:t>
            </a:r>
            <a:r>
              <a:rPr lang="en-US" sz="1400" dirty="0">
                <a:latin typeface="Times New Roman" pitchFamily="18" charset="0"/>
                <a:cs typeface="Times New Roman" pitchFamily="18" charset="0"/>
              </a:rPr>
              <a:t>, </a:t>
            </a:r>
            <a:r>
              <a:rPr lang="en-US" sz="1400" b="1" u="sng" dirty="0">
                <a:solidFill>
                  <a:srgbClr val="FF33CC"/>
                </a:solidFill>
                <a:latin typeface="Times New Roman" pitchFamily="18" charset="0"/>
                <a:cs typeface="Times New Roman" pitchFamily="18" charset="0"/>
              </a:rPr>
              <a:t>they pass through ATP synthase, driving ATP production in a process known as chemiosmosis.</a:t>
            </a:r>
          </a:p>
          <a:p>
            <a:pPr lvl="0" algn="just" fontAlgn="base"/>
            <a:endParaRPr lang="en-US" sz="1400" b="1" dirty="0" smtClean="0">
              <a:latin typeface="Times New Roman" pitchFamily="18" charset="0"/>
              <a:cs typeface="Times New Roman" pitchFamily="18" charset="0"/>
            </a:endParaRPr>
          </a:p>
          <a:p>
            <a:pPr lvl="0" algn="just" fontAlgn="base">
              <a:buFont typeface="Wingdings" pitchFamily="2" charset="2"/>
              <a:buChar char="v"/>
            </a:pPr>
            <a:r>
              <a:rPr lang="en-US" sz="1400" b="1" dirty="0" smtClean="0">
                <a:solidFill>
                  <a:srgbClr val="FF9900"/>
                </a:solidFill>
                <a:latin typeface="Times New Roman" pitchFamily="18" charset="0"/>
                <a:cs typeface="Times New Roman" pitchFamily="18" charset="0"/>
              </a:rPr>
              <a:t>Light </a:t>
            </a:r>
            <a:r>
              <a:rPr lang="en-US" sz="1400" b="1" dirty="0">
                <a:solidFill>
                  <a:srgbClr val="FF9900"/>
                </a:solidFill>
                <a:latin typeface="Times New Roman" pitchFamily="18" charset="0"/>
                <a:cs typeface="Times New Roman" pitchFamily="18" charset="0"/>
              </a:rPr>
              <a:t>absorption in </a:t>
            </a:r>
            <a:r>
              <a:rPr lang="en-US" sz="1400" b="1" dirty="0" smtClean="0">
                <a:solidFill>
                  <a:srgbClr val="FF9900"/>
                </a:solidFill>
                <a:latin typeface="Times New Roman" pitchFamily="18" charset="0"/>
                <a:cs typeface="Times New Roman" pitchFamily="18" charset="0"/>
              </a:rPr>
              <a:t>PSI</a:t>
            </a:r>
            <a:r>
              <a:rPr lang="en-US" sz="1400" b="1" dirty="0" smtClean="0">
                <a:latin typeface="Times New Roman" pitchFamily="18" charset="0"/>
                <a:cs typeface="Times New Roman" pitchFamily="18" charset="0"/>
              </a:rPr>
              <a:t>:</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Photons from light energy excite the </a:t>
            </a:r>
            <a:r>
              <a:rPr lang="en-US" sz="1400" dirty="0">
                <a:latin typeface="Times New Roman" pitchFamily="18" charset="0"/>
                <a:cs typeface="Times New Roman" pitchFamily="18" charset="0"/>
              </a:rPr>
              <a:t>P700 special pair of chlorophylls </a:t>
            </a:r>
            <a:r>
              <a:rPr lang="en-US" sz="1400" dirty="0" smtClean="0">
                <a:latin typeface="Times New Roman" pitchFamily="18" charset="0"/>
                <a:cs typeface="Times New Roman" pitchFamily="18" charset="0"/>
              </a:rPr>
              <a:t>inside PSI  (the </a:t>
            </a:r>
            <a:r>
              <a:rPr lang="en-US" sz="1400" dirty="0">
                <a:latin typeface="Times New Roman" pitchFamily="18" charset="0"/>
                <a:cs typeface="Times New Roman" pitchFamily="18" charset="0"/>
              </a:rPr>
              <a:t>reaction </a:t>
            </a:r>
            <a:r>
              <a:rPr lang="en-US" sz="1400" dirty="0" smtClean="0">
                <a:latin typeface="Times New Roman" pitchFamily="18" charset="0"/>
                <a:cs typeface="Times New Roman" pitchFamily="18" charset="0"/>
              </a:rPr>
              <a:t>center). </a:t>
            </a:r>
          </a:p>
          <a:p>
            <a:pPr algn="just" fontAlgn="base"/>
            <a:r>
              <a:rPr lang="en-US" sz="1400" dirty="0" smtClean="0">
                <a:latin typeface="Times New Roman" pitchFamily="18" charset="0"/>
                <a:cs typeface="Times New Roman" pitchFamily="18" charset="0"/>
              </a:rPr>
              <a:t>When </a:t>
            </a:r>
            <a:r>
              <a:rPr lang="en-US" sz="1400" dirty="0">
                <a:latin typeface="Times New Roman" pitchFamily="18" charset="0"/>
                <a:cs typeface="Times New Roman" pitchFamily="18" charset="0"/>
              </a:rPr>
              <a:t>light energy is absorbed by pigments and passed inward to the reaction center, the electron in P700 is boosted to a very high energy level and </a:t>
            </a:r>
            <a:r>
              <a:rPr lang="en-US" sz="1400" dirty="0" smtClean="0">
                <a:latin typeface="Times New Roman" pitchFamily="18" charset="0"/>
                <a:cs typeface="Times New Roman" pitchFamily="18" charset="0"/>
              </a:rPr>
              <a:t>transfer these electrons to </a:t>
            </a:r>
            <a:r>
              <a:rPr lang="en-US" sz="1400" dirty="0">
                <a:latin typeface="Times New Roman" pitchFamily="18" charset="0"/>
                <a:cs typeface="Times New Roman" pitchFamily="18" charset="0"/>
              </a:rPr>
              <a:t>an acceptor </a:t>
            </a:r>
            <a:r>
              <a:rPr lang="en-US" sz="1400" dirty="0" smtClean="0">
                <a:latin typeface="Times New Roman" pitchFamily="18" charset="0"/>
                <a:cs typeface="Times New Roman" pitchFamily="18" charset="0"/>
              </a:rPr>
              <a:t>molecule (</a:t>
            </a:r>
            <a:r>
              <a:rPr lang="en-US" sz="1400" dirty="0"/>
              <a:t>NADP</a:t>
            </a:r>
            <a:r>
              <a:rPr lang="en-US" sz="1400" baseline="30000" dirty="0" smtClean="0"/>
              <a:t>+</a:t>
            </a:r>
            <a:r>
              <a:rPr lang="en-US" sz="1400" dirty="0" smtClean="0">
                <a:latin typeface="Times New Roman" pitchFamily="18" charset="0"/>
                <a:cs typeface="Times New Roman" pitchFamily="18" charset="0"/>
              </a:rPr>
              <a:t>)</a:t>
            </a:r>
            <a:r>
              <a:rPr lang="en-US" sz="1400" dirty="0" smtClean="0"/>
              <a:t>.</a:t>
            </a:r>
            <a:endParaRPr lang="en-US" sz="1400" dirty="0" smtClean="0">
              <a:latin typeface="Times New Roman" pitchFamily="18" charset="0"/>
              <a:cs typeface="Times New Roman" pitchFamily="18" charset="0"/>
            </a:endParaRPr>
          </a:p>
          <a:p>
            <a:pPr lvl="0" algn="just" fontAlgn="base"/>
            <a:r>
              <a:rPr lang="en-US" sz="1400" u="sng" dirty="0" smtClean="0">
                <a:latin typeface="Times New Roman" pitchFamily="18" charset="0"/>
                <a:cs typeface="Times New Roman" pitchFamily="18" charset="0"/>
              </a:rPr>
              <a:t>Now, the </a:t>
            </a:r>
            <a:r>
              <a:rPr lang="en-US" sz="1400" u="sng" dirty="0">
                <a:latin typeface="Times New Roman" pitchFamily="18" charset="0"/>
                <a:cs typeface="Times New Roman" pitchFamily="18" charset="0"/>
              </a:rPr>
              <a:t>special pair's missing </a:t>
            </a:r>
            <a:r>
              <a:rPr lang="en-US" sz="1400" u="sng" dirty="0" smtClean="0">
                <a:latin typeface="Times New Roman" pitchFamily="18" charset="0"/>
                <a:cs typeface="Times New Roman" pitchFamily="18" charset="0"/>
              </a:rPr>
              <a:t>electron (e deficient PSI) </a:t>
            </a:r>
            <a:r>
              <a:rPr lang="en-US" sz="1400" u="sng" dirty="0">
                <a:latin typeface="Times New Roman" pitchFamily="18" charset="0"/>
                <a:cs typeface="Times New Roman" pitchFamily="18" charset="0"/>
              </a:rPr>
              <a:t>is replaced by a new electron from PSII </a:t>
            </a:r>
            <a:r>
              <a:rPr lang="en-US" sz="1400" dirty="0">
                <a:latin typeface="Times New Roman" pitchFamily="18" charset="0"/>
                <a:cs typeface="Times New Roman" pitchFamily="18" charset="0"/>
              </a:rPr>
              <a:t>(arriving via the electron transport chain).</a:t>
            </a:r>
          </a:p>
          <a:p>
            <a:pPr algn="just">
              <a:buFont typeface="Wingdings" pitchFamily="2" charset="2"/>
              <a:buChar char="v"/>
            </a:pPr>
            <a:endParaRPr lang="en-US" sz="1400" b="1" dirty="0" smtClean="0">
              <a:solidFill>
                <a:srgbClr val="FF9900"/>
              </a:solidFill>
              <a:latin typeface="Times New Roman" pitchFamily="18" charset="0"/>
              <a:cs typeface="Times New Roman" pitchFamily="18" charset="0"/>
            </a:endParaRPr>
          </a:p>
          <a:p>
            <a:pPr algn="just">
              <a:buFont typeface="Wingdings" pitchFamily="2" charset="2"/>
              <a:buChar char="v"/>
            </a:pPr>
            <a:r>
              <a:rPr lang="en-US" sz="1400" b="1" dirty="0" smtClean="0">
                <a:solidFill>
                  <a:srgbClr val="FF9900"/>
                </a:solidFill>
                <a:latin typeface="Times New Roman" pitchFamily="18" charset="0"/>
                <a:cs typeface="Times New Roman" pitchFamily="18" charset="0"/>
              </a:rPr>
              <a:t>NADPH formation</a:t>
            </a:r>
            <a:r>
              <a:rPr lang="en-US" sz="1400" b="1"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The high-energy electron travels down a short second leg of the electron transport chain. At the end of the chain, </a:t>
            </a:r>
            <a:r>
              <a:rPr lang="en-US" sz="1400" dirty="0">
                <a:latin typeface="Times New Roman" pitchFamily="18" charset="0"/>
                <a:cs typeface="Times New Roman" pitchFamily="18" charset="0"/>
              </a:rPr>
              <a:t>electron is passed to NADP</a:t>
            </a:r>
            <a:r>
              <a:rPr lang="en-US" sz="1400" baseline="300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(the along with  the second electron from same pathway) to make NADPH</a:t>
            </a:r>
            <a:endParaRPr lang="en-US" sz="1400" baseline="30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79478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2098"/>
            <a:ext cx="8686799" cy="762000"/>
          </a:xfrm>
        </p:spPr>
        <p:txBody>
          <a:bodyPr>
            <a:normAutofit fontScale="90000"/>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Electron </a:t>
            </a:r>
            <a:r>
              <a:rPr lang="en-US" sz="2700" b="1" dirty="0">
                <a:latin typeface="Times New Roman" pitchFamily="18" charset="0"/>
                <a:cs typeface="Times New Roman" pitchFamily="18" charset="0"/>
              </a:rPr>
              <a:t>transport </a:t>
            </a:r>
            <a:r>
              <a:rPr lang="en-US" sz="2700" b="1" dirty="0" smtClean="0">
                <a:latin typeface="Times New Roman" pitchFamily="18" charset="0"/>
                <a:cs typeface="Times New Roman" pitchFamily="18" charset="0"/>
              </a:rPr>
              <a:t>chains (PSII→PSI and PSI→NADP)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and </a:t>
            </a:r>
            <a:r>
              <a:rPr lang="en-US" sz="2700" b="1" dirty="0">
                <a:latin typeface="Times New Roman" pitchFamily="18" charset="0"/>
                <a:cs typeface="Times New Roman" pitchFamily="18" charset="0"/>
              </a:rPr>
              <a:t>f</a:t>
            </a:r>
            <a:r>
              <a:rPr lang="en-US" sz="2700" b="1" dirty="0" smtClean="0">
                <a:latin typeface="Times New Roman" pitchFamily="18" charset="0"/>
                <a:cs typeface="Times New Roman" pitchFamily="18" charset="0"/>
              </a:rPr>
              <a:t>ormation of ATP</a:t>
            </a:r>
            <a:r>
              <a:rPr lang="en-US" sz="2700" b="1" dirty="0"/>
              <a:t/>
            </a:r>
            <a:br>
              <a:rPr lang="en-US" sz="2700" b="1" dirty="0"/>
            </a:br>
            <a:endParaRPr lang="en-US" sz="2700" dirty="0"/>
          </a:p>
        </p:txBody>
      </p:sp>
      <p:sp>
        <p:nvSpPr>
          <p:cNvPr id="3" name="Content Placeholder 2"/>
          <p:cNvSpPr>
            <a:spLocks noGrp="1"/>
          </p:cNvSpPr>
          <p:nvPr>
            <p:ph idx="1"/>
          </p:nvPr>
        </p:nvSpPr>
        <p:spPr>
          <a:xfrm>
            <a:off x="228600" y="1219200"/>
            <a:ext cx="4031673" cy="5181600"/>
          </a:xfrm>
        </p:spPr>
        <p:txBody>
          <a:bodyPr>
            <a:normAutofit lnSpcReduction="10000"/>
          </a:bodyPr>
          <a:lstStyle/>
          <a:p>
            <a:pPr algn="just" fontAlgn="base">
              <a:buFont typeface="Wingdings" pitchFamily="2" charset="2"/>
              <a:buChar char="Ø"/>
            </a:pPr>
            <a:r>
              <a:rPr lang="en-US" sz="1600" b="1" dirty="0" smtClean="0">
                <a:latin typeface="Times New Roman" pitchFamily="18" charset="0"/>
                <a:cs typeface="Times New Roman" pitchFamily="18" charset="0"/>
              </a:rPr>
              <a:t>When </a:t>
            </a:r>
            <a:r>
              <a:rPr lang="en-US" sz="1600" b="1" dirty="0">
                <a:latin typeface="Times New Roman" pitchFamily="18" charset="0"/>
                <a:cs typeface="Times New Roman" pitchFamily="18" charset="0"/>
              </a:rPr>
              <a:t>an electron leaves PSII</a:t>
            </a:r>
            <a:r>
              <a:rPr lang="en-US" sz="1600" dirty="0">
                <a:latin typeface="Times New Roman" pitchFamily="18" charset="0"/>
                <a:cs typeface="Times New Roman" pitchFamily="18" charset="0"/>
              </a:rPr>
              <a:t>, it is transferred first to a small organic molecule </a:t>
            </a:r>
            <a:r>
              <a:rPr lang="en-US" sz="1600" b="1" dirty="0" err="1" smtClean="0">
                <a:solidFill>
                  <a:srgbClr val="00B0F0"/>
                </a:solidFill>
                <a:latin typeface="Times New Roman" pitchFamily="18" charset="0"/>
                <a:cs typeface="Times New Roman" pitchFamily="18" charset="0"/>
              </a:rPr>
              <a:t>plastoquinone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Pq</a:t>
            </a:r>
            <a:r>
              <a:rPr lang="en-US" sz="1600" dirty="0">
                <a:latin typeface="Times New Roman" pitchFamily="18" charset="0"/>
                <a:cs typeface="Times New Roman" pitchFamily="18" charset="0"/>
              </a:rPr>
              <a:t>), then to a </a:t>
            </a:r>
            <a:r>
              <a:rPr lang="en-US" sz="1600" dirty="0">
                <a:solidFill>
                  <a:srgbClr val="00B0F0"/>
                </a:solidFill>
                <a:latin typeface="Times New Roman" pitchFamily="18" charset="0"/>
                <a:cs typeface="Times New Roman" pitchFamily="18" charset="0"/>
              </a:rPr>
              <a:t>cytochrome complex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Cyt</a:t>
            </a:r>
            <a:r>
              <a:rPr lang="en-US" sz="1600" dirty="0">
                <a:latin typeface="Times New Roman" pitchFamily="18" charset="0"/>
                <a:cs typeface="Times New Roman" pitchFamily="18" charset="0"/>
              </a:rPr>
              <a:t>), and finally to a copper-containing protein called </a:t>
            </a:r>
            <a:r>
              <a:rPr lang="en-US" sz="1600" dirty="0" err="1">
                <a:solidFill>
                  <a:srgbClr val="00B0F0"/>
                </a:solidFill>
                <a:latin typeface="Times New Roman" pitchFamily="18" charset="0"/>
                <a:cs typeface="Times New Roman" pitchFamily="18" charset="0"/>
              </a:rPr>
              <a:t>plastocyanin</a:t>
            </a:r>
            <a:r>
              <a:rPr lang="en-US" sz="1600" dirty="0">
                <a:latin typeface="Times New Roman" pitchFamily="18" charset="0"/>
                <a:cs typeface="Times New Roman" pitchFamily="18" charset="0"/>
              </a:rPr>
              <a:t> (Pc). </a:t>
            </a:r>
            <a:endParaRPr lang="en-US" sz="1600" dirty="0" smtClean="0">
              <a:latin typeface="Times New Roman" pitchFamily="18" charset="0"/>
              <a:cs typeface="Times New Roman" pitchFamily="18" charset="0"/>
            </a:endParaRPr>
          </a:p>
          <a:p>
            <a:pPr algn="just" fontAlgn="base"/>
            <a:endParaRPr lang="en-US" sz="1600" dirty="0" smtClean="0">
              <a:latin typeface="Times New Roman" pitchFamily="18" charset="0"/>
              <a:cs typeface="Times New Roman" pitchFamily="18" charset="0"/>
            </a:endParaRPr>
          </a:p>
          <a:p>
            <a:pPr algn="just" fontAlgn="base"/>
            <a:r>
              <a:rPr lang="en-US" sz="1600" dirty="0" smtClean="0">
                <a:latin typeface="Times New Roman" pitchFamily="18" charset="0"/>
                <a:cs typeface="Times New Roman" pitchFamily="18" charset="0"/>
              </a:rPr>
              <a:t>As </a:t>
            </a:r>
            <a:r>
              <a:rPr lang="en-US" sz="1600" dirty="0">
                <a:latin typeface="Times New Roman" pitchFamily="18" charset="0"/>
                <a:cs typeface="Times New Roman" pitchFamily="18" charset="0"/>
              </a:rPr>
              <a:t>the electron moves through this electron transport chain, it goes from a higher to a lower energy level, releasing energy. </a:t>
            </a:r>
            <a:endParaRPr lang="en-US" sz="1600" dirty="0" smtClean="0">
              <a:latin typeface="Times New Roman" pitchFamily="18" charset="0"/>
              <a:cs typeface="Times New Roman" pitchFamily="18" charset="0"/>
            </a:endParaRPr>
          </a:p>
          <a:p>
            <a:pPr algn="just" fontAlgn="base"/>
            <a:endParaRPr lang="en-US" sz="1600" dirty="0" smtClean="0">
              <a:latin typeface="Times New Roman" pitchFamily="18" charset="0"/>
              <a:cs typeface="Times New Roman" pitchFamily="18" charset="0"/>
            </a:endParaRPr>
          </a:p>
          <a:p>
            <a:pPr algn="just" fontAlgn="base"/>
            <a:r>
              <a:rPr lang="en-US" sz="1600" dirty="0" smtClean="0">
                <a:solidFill>
                  <a:srgbClr val="00B050"/>
                </a:solidFill>
                <a:latin typeface="Times New Roman" pitchFamily="18" charset="0"/>
                <a:cs typeface="Times New Roman" pitchFamily="18" charset="0"/>
              </a:rPr>
              <a:t>Some </a:t>
            </a:r>
            <a:r>
              <a:rPr lang="en-US" sz="1600" dirty="0">
                <a:solidFill>
                  <a:srgbClr val="00B050"/>
                </a:solidFill>
                <a:latin typeface="Times New Roman" pitchFamily="18" charset="0"/>
                <a:cs typeface="Times New Roman" pitchFamily="18" charset="0"/>
              </a:rPr>
              <a:t>of the energy is used to pump protons (H</a:t>
            </a:r>
            <a:r>
              <a:rPr lang="en-US" sz="1600" baseline="30000" dirty="0">
                <a:solidFill>
                  <a:srgbClr val="00B050"/>
                </a:solidFill>
                <a:latin typeface="Times New Roman" pitchFamily="18" charset="0"/>
                <a:cs typeface="Times New Roman" pitchFamily="18" charset="0"/>
              </a:rPr>
              <a:t>+</a:t>
            </a:r>
            <a:r>
              <a:rPr lang="en-US" sz="1600" dirty="0">
                <a:solidFill>
                  <a:srgbClr val="00B050"/>
                </a:solidFill>
                <a:latin typeface="Times New Roman" pitchFamily="18" charset="0"/>
                <a:cs typeface="Times New Roman" pitchFamily="18" charset="0"/>
              </a:rPr>
              <a:t>) </a:t>
            </a:r>
            <a:r>
              <a:rPr lang="en-US" sz="1600" b="1" dirty="0">
                <a:solidFill>
                  <a:srgbClr val="FF33CC"/>
                </a:solidFill>
                <a:latin typeface="Times New Roman" pitchFamily="18" charset="0"/>
                <a:cs typeface="Times New Roman" pitchFamily="18" charset="0"/>
              </a:rPr>
              <a:t>from the stroma </a:t>
            </a:r>
            <a:r>
              <a:rPr lang="en-US" sz="1600" dirty="0">
                <a:latin typeface="Times New Roman" pitchFamily="18" charset="0"/>
                <a:cs typeface="Times New Roman" pitchFamily="18" charset="0"/>
              </a:rPr>
              <a:t>(outside of the thylakoid) </a:t>
            </a:r>
            <a:r>
              <a:rPr lang="en-US" sz="1600" b="1" dirty="0">
                <a:solidFill>
                  <a:srgbClr val="FF9900"/>
                </a:solidFill>
                <a:latin typeface="Times New Roman" pitchFamily="18" charset="0"/>
                <a:cs typeface="Times New Roman" pitchFamily="18" charset="0"/>
              </a:rPr>
              <a:t>into the thylakoid interior</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This </a:t>
            </a:r>
            <a:r>
              <a:rPr lang="en-US" sz="1600" dirty="0">
                <a:latin typeface="Times New Roman" pitchFamily="18" charset="0"/>
                <a:cs typeface="Times New Roman" pitchFamily="18" charset="0"/>
              </a:rPr>
              <a:t>transfer of H</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along with the release of H</a:t>
            </a:r>
            <a:r>
              <a:rPr lang="en-US" sz="1600" baseline="30000" dirty="0">
                <a:latin typeface="Times New Roman" pitchFamily="18" charset="0"/>
                <a:cs typeface="Times New Roman" pitchFamily="18" charset="0"/>
              </a:rPr>
              <a:t>+</a:t>
            </a:r>
            <a:r>
              <a:rPr lang="en-US" sz="1600" dirty="0">
                <a:latin typeface="Times New Roman" pitchFamily="18" charset="0"/>
                <a:cs typeface="Times New Roman" pitchFamily="18" charset="0"/>
              </a:rPr>
              <a:t> from the splitting of water, forms a proton gradient that will be used to make </a:t>
            </a:r>
            <a:r>
              <a:rPr lang="en-US" sz="1600" b="1" dirty="0">
                <a:solidFill>
                  <a:srgbClr val="FF0000"/>
                </a:solidFill>
                <a:latin typeface="Times New Roman" pitchFamily="18" charset="0"/>
                <a:cs typeface="Times New Roman" pitchFamily="18" charset="0"/>
              </a:rPr>
              <a:t>ATP</a:t>
            </a:r>
            <a:r>
              <a:rPr lang="en-US" sz="1600" dirty="0">
                <a:latin typeface="Times New Roman" pitchFamily="18" charset="0"/>
                <a:cs typeface="Times New Roman" pitchFamily="18" charset="0"/>
              </a:rPr>
              <a:t>.</a:t>
            </a:r>
          </a:p>
        </p:txBody>
      </p:sp>
      <p:sp>
        <p:nvSpPr>
          <p:cNvPr id="4" name="Rectangle 3"/>
          <p:cNvSpPr/>
          <p:nvPr/>
        </p:nvSpPr>
        <p:spPr>
          <a:xfrm>
            <a:off x="4260273" y="4422445"/>
            <a:ext cx="4502727" cy="2092881"/>
          </a:xfrm>
          <a:prstGeom prst="rect">
            <a:avLst/>
          </a:prstGeom>
        </p:spPr>
        <p:txBody>
          <a:bodyPr wrap="square">
            <a:spAutoFit/>
          </a:bodyPr>
          <a:lstStyle/>
          <a:p>
            <a:pPr algn="ctr"/>
            <a:r>
              <a:rPr lang="en-US" sz="1300" dirty="0"/>
              <a:t>In the photosystem II (PSII) reaction center, energy from sunlight is used to extract electrons from water. The electrons travel through the chloroplast electron transport chain to photosystem I (PSI), which reduces NADP</a:t>
            </a:r>
            <a:r>
              <a:rPr lang="en-US" sz="1300" baseline="30000" dirty="0"/>
              <a:t>+</a:t>
            </a:r>
            <a:r>
              <a:rPr lang="en-US" sz="1300" dirty="0"/>
              <a:t> to NADPH. The electron transport chain moves protons across the thylakoid membrane into the lumen. At the same time, splitting of water adds protons to the lumen, and reduction of NADPH removes protons from the stroma. The net result is a low pH in the thylakoid lumen, and a high pH in the stroma. ATP synthase uses this electrochemical gradient to make ATP.</a:t>
            </a:r>
          </a:p>
        </p:txBody>
      </p:sp>
      <p:pic>
        <p:nvPicPr>
          <p:cNvPr id="5" name="Picture 2" descr="The light-dependent reactions involve two photosytems (II and I) and an electron transport chain that are all embedded in the thylakoid membrane. Light that is harvested from PSII causes an excited electron of the chlorophyll *a* special pair to be passed down an electron transport chain (Pq, Cyt, and Pc) to PSI. The electron lost from the chlorophyll *a* special pair is replenished by splitting water.&#10;&#10; The passing of the electron in the first part of the electron transport chain causes protons to be pumped from the stroma to the thylakoid lumen. A concentration gradient formed (with a higher concentration of protons in the thylakoid lumen than in the stroma). Protons diffuse out of the thylakoid lumen through the enzyme, ATP synthase, producing ATP in the process.&#10;&#10;Once the electron reaches PSI, it joins its chlorophyll *a* special pair and re-excited by the absorption of light. It proceeds down a second part of the electron transport chain (Fd and NADP$^+$ reductase) and reduces NADP$^+$ to form NADPH. The electron lost from the chlorophyll *a* special pair is replenished by electrons flowing from PS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047598"/>
            <a:ext cx="4495800" cy="337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7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7"/>
            <a:ext cx="8229600" cy="1058863"/>
          </a:xfrm>
        </p:spPr>
        <p:txBody>
          <a:bodyPr>
            <a:normAutofit fontScale="90000"/>
          </a:bodyPr>
          <a:lstStyle/>
          <a:p>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Calvin Cycle Synthesizes Hexoses from Carbon Dioxide and </a:t>
            </a:r>
            <a:r>
              <a:rPr lang="en-US" sz="2400" b="1" dirty="0" smtClean="0">
                <a:latin typeface="Times New Roman" pitchFamily="18" charset="0"/>
                <a:cs typeface="Times New Roman" pitchFamily="18" charset="0"/>
              </a:rPr>
              <a:t>Water (Second stage of Photosynthesis)</a:t>
            </a:r>
            <a:r>
              <a:rPr lang="en-US" sz="2400" b="1" dirty="0"/>
              <a:t/>
            </a:r>
            <a:br>
              <a:rPr lang="en-US" sz="2400" b="1" dirty="0"/>
            </a:br>
            <a:endParaRPr lang="en-US" sz="2400" dirty="0"/>
          </a:p>
        </p:txBody>
      </p:sp>
      <p:sp>
        <p:nvSpPr>
          <p:cNvPr id="4" name="AutoShape 2" descr="Image ch20fu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ch20fu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Figure 20.1. Calvin Cycl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ttps://upload.wikimedia.org/wikipedia/commons/thumb/8/82/Calvin_cycle.svg/800px-Calvin_cycle.svg.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rotWithShape="1">
          <a:blip r:embed="rId2"/>
          <a:srcRect l="3497" t="11018" r="37063" b="14703"/>
          <a:stretch/>
        </p:blipFill>
        <p:spPr bwMode="auto">
          <a:xfrm>
            <a:off x="1828800" y="1295400"/>
            <a:ext cx="57912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3918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09600" y="685800"/>
            <a:ext cx="81534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33</a:t>
            </a:fld>
            <a:endParaRPr lang="en-US"/>
          </a:p>
        </p:txBody>
      </p:sp>
      <p:sp>
        <p:nvSpPr>
          <p:cNvPr id="2" name="TextBox 1"/>
          <p:cNvSpPr txBox="1"/>
          <p:nvPr/>
        </p:nvSpPr>
        <p:spPr>
          <a:xfrm>
            <a:off x="5943600" y="3320534"/>
            <a:ext cx="2743200" cy="369332"/>
          </a:xfrm>
          <a:prstGeom prst="rect">
            <a:avLst/>
          </a:prstGeom>
          <a:noFill/>
        </p:spPr>
        <p:txBody>
          <a:bodyPr wrap="square" rtlCol="0">
            <a:spAutoFit/>
          </a:bodyPr>
          <a:lstStyle/>
          <a:p>
            <a:r>
              <a:rPr lang="en-US" dirty="0" smtClean="0"/>
              <a:t>(e.g.) Plasma membrane</a:t>
            </a:r>
            <a:endParaRPr lang="en-US" dirty="0"/>
          </a:p>
        </p:txBody>
      </p:sp>
      <p:sp>
        <p:nvSpPr>
          <p:cNvPr id="4" name="TextBox 3"/>
          <p:cNvSpPr txBox="1"/>
          <p:nvPr/>
        </p:nvSpPr>
        <p:spPr>
          <a:xfrm>
            <a:off x="2971800" y="3924300"/>
            <a:ext cx="2971800" cy="369332"/>
          </a:xfrm>
          <a:prstGeom prst="rect">
            <a:avLst/>
          </a:prstGeom>
          <a:noFill/>
        </p:spPr>
        <p:txBody>
          <a:bodyPr wrap="square" rtlCol="0">
            <a:spAutoFit/>
          </a:bodyPr>
          <a:lstStyle/>
          <a:p>
            <a:r>
              <a:rPr lang="en-US" dirty="0" smtClean="0"/>
              <a:t>Nucleus, mitochondria etc.</a:t>
            </a:r>
            <a:endParaRPr lang="en-US" dirty="0"/>
          </a:p>
        </p:txBody>
      </p:sp>
    </p:spTree>
    <p:extLst>
      <p:ext uri="{BB962C8B-B14F-4D97-AF65-F5344CB8AC3E}">
        <p14:creationId xmlns:p14="http://schemas.microsoft.com/office/powerpoint/2010/main" val="3993781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381000" y="609600"/>
            <a:ext cx="8229600" cy="5638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34</a:t>
            </a:fld>
            <a:endParaRPr lang="en-US"/>
          </a:p>
        </p:txBody>
      </p:sp>
    </p:spTree>
    <p:extLst>
      <p:ext uri="{BB962C8B-B14F-4D97-AF65-F5344CB8AC3E}">
        <p14:creationId xmlns:p14="http://schemas.microsoft.com/office/powerpoint/2010/main" val="1435117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457200" y="685800"/>
            <a:ext cx="8382000" cy="5181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35</a:t>
            </a:fld>
            <a:endParaRPr lang="en-US"/>
          </a:p>
        </p:txBody>
      </p:sp>
      <p:sp>
        <p:nvSpPr>
          <p:cNvPr id="2" name="TextBox 1"/>
          <p:cNvSpPr txBox="1"/>
          <p:nvPr/>
        </p:nvSpPr>
        <p:spPr>
          <a:xfrm>
            <a:off x="3962400" y="4304268"/>
            <a:ext cx="1447800" cy="369332"/>
          </a:xfrm>
          <a:prstGeom prst="rect">
            <a:avLst/>
          </a:prstGeom>
          <a:noFill/>
        </p:spPr>
        <p:txBody>
          <a:bodyPr wrap="square" rtlCol="0">
            <a:spAutoFit/>
          </a:bodyPr>
          <a:lstStyle/>
          <a:p>
            <a:r>
              <a:rPr lang="en-US" dirty="0" smtClean="0"/>
              <a:t>Polypeptide</a:t>
            </a:r>
            <a:endParaRPr lang="en-US" dirty="0"/>
          </a:p>
        </p:txBody>
      </p:sp>
      <p:sp>
        <p:nvSpPr>
          <p:cNvPr id="4" name="TextBox 3"/>
          <p:cNvSpPr txBox="1"/>
          <p:nvPr/>
        </p:nvSpPr>
        <p:spPr>
          <a:xfrm>
            <a:off x="7937500" y="4006334"/>
            <a:ext cx="914400" cy="369332"/>
          </a:xfrm>
          <a:prstGeom prst="rect">
            <a:avLst/>
          </a:prstGeom>
          <a:noFill/>
        </p:spPr>
        <p:txBody>
          <a:bodyPr wrap="square" rtlCol="0">
            <a:spAutoFit/>
          </a:bodyPr>
          <a:lstStyle/>
          <a:p>
            <a:r>
              <a:rPr lang="en-US" dirty="0" smtClean="0"/>
              <a:t>/ RNA</a:t>
            </a:r>
            <a:endParaRPr lang="en-US" dirty="0"/>
          </a:p>
        </p:txBody>
      </p:sp>
      <p:sp>
        <p:nvSpPr>
          <p:cNvPr id="5" name="TextBox 4"/>
          <p:cNvSpPr txBox="1"/>
          <p:nvPr/>
        </p:nvSpPr>
        <p:spPr>
          <a:xfrm>
            <a:off x="2438400" y="5245099"/>
            <a:ext cx="1524000" cy="1200329"/>
          </a:xfrm>
          <a:prstGeom prst="rect">
            <a:avLst/>
          </a:prstGeom>
          <a:noFill/>
        </p:spPr>
        <p:txBody>
          <a:bodyPr wrap="square" rtlCol="0">
            <a:spAutoFit/>
          </a:bodyPr>
          <a:lstStyle/>
          <a:p>
            <a:r>
              <a:rPr lang="en-US" dirty="0" smtClean="0"/>
              <a:t>Plasma membrane of cell, nucleus etc.</a:t>
            </a:r>
            <a:endParaRPr lang="en-US" dirty="0"/>
          </a:p>
        </p:txBody>
      </p:sp>
      <p:sp>
        <p:nvSpPr>
          <p:cNvPr id="6" name="TextBox 5"/>
          <p:cNvSpPr txBox="1"/>
          <p:nvPr/>
        </p:nvSpPr>
        <p:spPr>
          <a:xfrm>
            <a:off x="3924300" y="5339834"/>
            <a:ext cx="1524000" cy="646331"/>
          </a:xfrm>
          <a:prstGeom prst="rect">
            <a:avLst/>
          </a:prstGeom>
          <a:noFill/>
        </p:spPr>
        <p:txBody>
          <a:bodyPr wrap="square" rtlCol="0">
            <a:spAutoFit/>
          </a:bodyPr>
          <a:lstStyle/>
          <a:p>
            <a:r>
              <a:rPr lang="en-US" dirty="0" smtClean="0"/>
              <a:t>Hemoglobin, Enzymes</a:t>
            </a:r>
            <a:endParaRPr lang="en-US" dirty="0"/>
          </a:p>
        </p:txBody>
      </p:sp>
    </p:spTree>
    <p:extLst>
      <p:ext uri="{BB962C8B-B14F-4D97-AF65-F5344CB8AC3E}">
        <p14:creationId xmlns:p14="http://schemas.microsoft.com/office/powerpoint/2010/main" val="2762451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36</a:t>
            </a:fld>
            <a:endParaRPr lang="en-US"/>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57225"/>
            <a:ext cx="8229600"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79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609600" y="685800"/>
            <a:ext cx="8153400" cy="5029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37</a:t>
            </a:fld>
            <a:endParaRPr lang="en-US"/>
          </a:p>
        </p:txBody>
      </p:sp>
    </p:spTree>
    <p:extLst>
      <p:ext uri="{BB962C8B-B14F-4D97-AF65-F5344CB8AC3E}">
        <p14:creationId xmlns:p14="http://schemas.microsoft.com/office/powerpoint/2010/main" val="2020926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609600" y="609600"/>
            <a:ext cx="8000999" cy="5638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38</a:t>
            </a:fld>
            <a:endParaRPr lang="en-US"/>
          </a:p>
        </p:txBody>
      </p:sp>
    </p:spTree>
    <p:extLst>
      <p:ext uri="{BB962C8B-B14F-4D97-AF65-F5344CB8AC3E}">
        <p14:creationId xmlns:p14="http://schemas.microsoft.com/office/powerpoint/2010/main" val="760635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a:srcRect/>
          <a:stretch>
            <a:fillRect/>
          </a:stretch>
        </p:blipFill>
        <p:spPr bwMode="auto">
          <a:xfrm>
            <a:off x="533400" y="914400"/>
            <a:ext cx="8153400" cy="52577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39</a:t>
            </a:fld>
            <a:endParaRPr lang="en-US"/>
          </a:p>
        </p:txBody>
      </p:sp>
    </p:spTree>
    <p:extLst>
      <p:ext uri="{BB962C8B-B14F-4D97-AF65-F5344CB8AC3E}">
        <p14:creationId xmlns:p14="http://schemas.microsoft.com/office/powerpoint/2010/main" val="281579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304801" y="609600"/>
            <a:ext cx="8305800" cy="5715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4</a:t>
            </a:fld>
            <a:endParaRPr lang="en-US" dirty="0"/>
          </a:p>
        </p:txBody>
      </p:sp>
    </p:spTree>
    <p:extLst>
      <p:ext uri="{BB962C8B-B14F-4D97-AF65-F5344CB8AC3E}">
        <p14:creationId xmlns:p14="http://schemas.microsoft.com/office/powerpoint/2010/main" val="3702312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304800" y="762000"/>
            <a:ext cx="84582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40</a:t>
            </a:fld>
            <a:endParaRPr lang="en-US"/>
          </a:p>
        </p:txBody>
      </p:sp>
    </p:spTree>
    <p:extLst>
      <p:ext uri="{BB962C8B-B14F-4D97-AF65-F5344CB8AC3E}">
        <p14:creationId xmlns:p14="http://schemas.microsoft.com/office/powerpoint/2010/main" val="2273458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457200" y="685800"/>
            <a:ext cx="8229600" cy="5410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41</a:t>
            </a:fld>
            <a:endParaRPr lang="en-US"/>
          </a:p>
        </p:txBody>
      </p:sp>
    </p:spTree>
    <p:extLst>
      <p:ext uri="{BB962C8B-B14F-4D97-AF65-F5344CB8AC3E}">
        <p14:creationId xmlns:p14="http://schemas.microsoft.com/office/powerpoint/2010/main" val="2215787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p:spPr>
        <p:txBody>
          <a:bodyPr>
            <a:noAutofit/>
          </a:bodyPr>
          <a:lstStyle/>
          <a:p>
            <a:r>
              <a:rPr lang="en-US" sz="2800" b="1" dirty="0">
                <a:latin typeface="Times New Roman" pitchFamily="18" charset="0"/>
                <a:cs typeface="Times New Roman" pitchFamily="18" charset="0"/>
              </a:rPr>
              <a:t>Membrane vesicle </a:t>
            </a:r>
            <a:r>
              <a:rPr lang="en-US" sz="2800" b="1" dirty="0" smtClean="0">
                <a:latin typeface="Times New Roman" pitchFamily="18" charset="0"/>
                <a:cs typeface="Times New Roman" pitchFamily="18" charset="0"/>
              </a:rPr>
              <a:t>trafficking </a:t>
            </a:r>
            <a:r>
              <a:rPr lang="en-US" sz="2800" dirty="0" smtClean="0">
                <a:latin typeface="Times New Roman" pitchFamily="18" charset="0"/>
                <a:cs typeface="Times New Roman" pitchFamily="18" charset="0"/>
              </a:rPr>
              <a:t>(cell </a:t>
            </a:r>
            <a:r>
              <a:rPr lang="en-US" sz="2800" dirty="0">
                <a:latin typeface="Times New Roman" pitchFamily="18" charset="0"/>
                <a:cs typeface="Times New Roman" pitchFamily="18" charset="0"/>
              </a:rPr>
              <a:t>trafficking) </a:t>
            </a:r>
          </a:p>
        </p:txBody>
      </p:sp>
      <p:sp>
        <p:nvSpPr>
          <p:cNvPr id="3" name="Content Placeholder 2"/>
          <p:cNvSpPr>
            <a:spLocks noGrp="1"/>
          </p:cNvSpPr>
          <p:nvPr>
            <p:ph idx="1"/>
          </p:nvPr>
        </p:nvSpPr>
        <p:spPr>
          <a:xfrm>
            <a:off x="457200" y="914400"/>
            <a:ext cx="8229600" cy="5638800"/>
          </a:xfrm>
        </p:spPr>
        <p:txBody>
          <a:bodyPr>
            <a:noAutofit/>
          </a:bodyPr>
          <a:lstStyle/>
          <a:p>
            <a:pPr algn="just">
              <a:buFont typeface="Wingdings" pitchFamily="2" charset="2"/>
              <a:buChar char="q"/>
            </a:pPr>
            <a:r>
              <a:rPr lang="en-US" sz="1400" u="sng" dirty="0" smtClean="0">
                <a:solidFill>
                  <a:srgbClr val="00B0F0"/>
                </a:solidFill>
                <a:latin typeface="Times New Roman" pitchFamily="18" charset="0"/>
                <a:cs typeface="Times New Roman" pitchFamily="18" charset="0"/>
              </a:rPr>
              <a:t>It is </a:t>
            </a:r>
            <a:r>
              <a:rPr lang="en-US" sz="1400" u="sng" dirty="0">
                <a:solidFill>
                  <a:srgbClr val="00B0F0"/>
                </a:solidFill>
                <a:latin typeface="Times New Roman" pitchFamily="18" charset="0"/>
                <a:cs typeface="Times New Roman" pitchFamily="18" charset="0"/>
              </a:rPr>
              <a:t>the transport of cell </a:t>
            </a:r>
            <a:r>
              <a:rPr lang="en-US" sz="1400" u="sng" dirty="0" smtClean="0">
                <a:solidFill>
                  <a:srgbClr val="00B0F0"/>
                </a:solidFill>
                <a:latin typeface="Times New Roman" pitchFamily="18" charset="0"/>
                <a:cs typeface="Times New Roman" pitchFamily="18" charset="0"/>
              </a:rPr>
              <a:t>products (e.g. proteins) </a:t>
            </a:r>
            <a:r>
              <a:rPr lang="en-US" sz="1400" u="sng" dirty="0">
                <a:latin typeface="Times New Roman" pitchFamily="18" charset="0"/>
                <a:cs typeface="Times New Roman" pitchFamily="18" charset="0"/>
              </a:rPr>
              <a:t>between subcellular components</a:t>
            </a:r>
            <a:r>
              <a:rPr lang="en-US" sz="1400" dirty="0">
                <a:latin typeface="Times New Roman" pitchFamily="18" charset="0"/>
                <a:cs typeface="Times New Roman" pitchFamily="18" charset="0"/>
              </a:rPr>
              <a:t> like the </a:t>
            </a:r>
            <a:r>
              <a:rPr lang="en-US" sz="1400" u="sng" dirty="0">
                <a:solidFill>
                  <a:srgbClr val="FF33CC"/>
                </a:solidFill>
                <a:latin typeface="Times New Roman" pitchFamily="18" charset="0"/>
                <a:cs typeface="Times New Roman" pitchFamily="18" charset="0"/>
              </a:rPr>
              <a:t>Endoplasmic Reticulum (ER) and Golgi apparatus </a:t>
            </a:r>
            <a:r>
              <a:rPr lang="en-US" sz="1400" u="sng" dirty="0">
                <a:latin typeface="Times New Roman" pitchFamily="18" charset="0"/>
                <a:cs typeface="Times New Roman" pitchFamily="18" charset="0"/>
              </a:rPr>
              <a:t>via membrane encapsulated </a:t>
            </a:r>
            <a:r>
              <a:rPr lang="en-US" sz="1400" b="1" u="sng" dirty="0">
                <a:solidFill>
                  <a:srgbClr val="FF9900"/>
                </a:solidFill>
                <a:latin typeface="Times New Roman" pitchFamily="18" charset="0"/>
                <a:cs typeface="Times New Roman" pitchFamily="18" charset="0"/>
              </a:rPr>
              <a:t>vesicles</a:t>
            </a:r>
            <a:r>
              <a:rPr lang="en-US" sz="1400" u="sng" dirty="0">
                <a:latin typeface="Times New Roman" pitchFamily="18" charset="0"/>
                <a:cs typeface="Times New Roman" pitchFamily="18" charset="0"/>
              </a:rPr>
              <a:t>, to and from the plasma membrane </a:t>
            </a:r>
            <a:r>
              <a:rPr lang="en-US" sz="1400" dirty="0">
                <a:latin typeface="Times New Roman" pitchFamily="18" charset="0"/>
                <a:cs typeface="Times New Roman" pitchFamily="18" charset="0"/>
              </a:rPr>
              <a:t>and other specific cell </a:t>
            </a:r>
            <a:r>
              <a:rPr lang="en-US" sz="1400" dirty="0" smtClean="0">
                <a:latin typeface="Times New Roman" pitchFamily="18" charset="0"/>
                <a:cs typeface="Times New Roman" pitchFamily="18" charset="0"/>
              </a:rPr>
              <a:t>locations.</a:t>
            </a:r>
          </a:p>
          <a:p>
            <a:pPr algn="just">
              <a:buFont typeface="Wingdings" pitchFamily="2" charset="2"/>
              <a:buChar char="§"/>
            </a:pPr>
            <a:endParaRPr lang="en-US" sz="1400" dirty="0" smtClean="0">
              <a:latin typeface="Times New Roman" pitchFamily="18" charset="0"/>
              <a:cs typeface="Times New Roman" pitchFamily="18" charset="0"/>
            </a:endParaRPr>
          </a:p>
          <a:p>
            <a:pPr algn="just">
              <a:buFont typeface="Wingdings" pitchFamily="2" charset="2"/>
              <a:buChar char="§"/>
            </a:pPr>
            <a:r>
              <a:rPr lang="en-US" sz="1400" dirty="0" smtClean="0">
                <a:latin typeface="Times New Roman" pitchFamily="18" charset="0"/>
                <a:cs typeface="Times New Roman" pitchFamily="18" charset="0"/>
              </a:rPr>
              <a:t>Membrane </a:t>
            </a:r>
            <a:r>
              <a:rPr lang="en-US" sz="1400" dirty="0">
                <a:latin typeface="Times New Roman" pitchFamily="18" charset="0"/>
                <a:cs typeface="Times New Roman" pitchFamily="18" charset="0"/>
              </a:rPr>
              <a:t>trafficking encompasses the wide variety of processes that go into the movement of cargo (</a:t>
            </a:r>
            <a:r>
              <a:rPr lang="en-US" sz="1400" dirty="0">
                <a:solidFill>
                  <a:srgbClr val="00B0F0"/>
                </a:solidFill>
                <a:latin typeface="Times New Roman" pitchFamily="18" charset="0"/>
                <a:cs typeface="Times New Roman" pitchFamily="18" charset="0"/>
              </a:rPr>
              <a:t>typically proteins</a:t>
            </a:r>
            <a:r>
              <a:rPr lang="en-US" sz="1400" dirty="0">
                <a:latin typeface="Times New Roman" pitchFamily="18" charset="0"/>
                <a:cs typeface="Times New Roman" pitchFamily="18" charset="0"/>
              </a:rPr>
              <a:t>, </a:t>
            </a:r>
            <a:r>
              <a:rPr lang="en-US" sz="1400" dirty="0">
                <a:solidFill>
                  <a:srgbClr val="00B0F0"/>
                </a:solidFill>
                <a:latin typeface="Times New Roman" pitchFamily="18" charset="0"/>
                <a:cs typeface="Times New Roman" pitchFamily="18" charset="0"/>
              </a:rPr>
              <a:t>pathogens </a:t>
            </a:r>
            <a:r>
              <a:rPr lang="en-US" sz="1400" dirty="0">
                <a:latin typeface="Times New Roman" pitchFamily="18" charset="0"/>
                <a:cs typeface="Times New Roman" pitchFamily="18" charset="0"/>
              </a:rPr>
              <a:t>and </a:t>
            </a:r>
            <a:r>
              <a:rPr lang="en-US" sz="1400" dirty="0">
                <a:solidFill>
                  <a:srgbClr val="00B0F0"/>
                </a:solidFill>
                <a:latin typeface="Times New Roman" pitchFamily="18" charset="0"/>
                <a:cs typeface="Times New Roman" pitchFamily="18" charset="0"/>
              </a:rPr>
              <a:t>other macromolecules</a:t>
            </a:r>
            <a:r>
              <a:rPr lang="en-US" sz="1400" dirty="0">
                <a:latin typeface="Times New Roman" pitchFamily="18" charset="0"/>
                <a:cs typeface="Times New Roman" pitchFamily="18" charset="0"/>
              </a:rPr>
              <a:t>) using </a:t>
            </a:r>
            <a:r>
              <a:rPr lang="en-US" sz="1400" u="sng" dirty="0">
                <a:latin typeface="Times New Roman" pitchFamily="18" charset="0"/>
                <a:cs typeface="Times New Roman" pitchFamily="18" charset="0"/>
              </a:rPr>
              <a:t>membrane bound transport vesicles. </a:t>
            </a:r>
            <a:endParaRPr lang="en-US" sz="1400" u="sng"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This </a:t>
            </a:r>
            <a:r>
              <a:rPr lang="en-US" sz="1400" dirty="0">
                <a:latin typeface="Times New Roman" pitchFamily="18" charset="0"/>
                <a:cs typeface="Times New Roman" pitchFamily="18" charset="0"/>
              </a:rPr>
              <a:t>transport can take place within different organelles in the same cell, or across the cell membrane to and from the extracellular environment. Much like a parcel sorting office, the cell uses a complex, highly regulated system to make sure that the right cargo is delivered to the correct </a:t>
            </a:r>
            <a:r>
              <a:rPr lang="en-US" sz="1400" dirty="0" smtClean="0">
                <a:latin typeface="Times New Roman" pitchFamily="18" charset="0"/>
                <a:cs typeface="Times New Roman" pitchFamily="18" charset="0"/>
              </a:rPr>
              <a:t>location.</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just"/>
            <a:endParaRPr lang="en-US" sz="1400" dirty="0" smtClean="0">
              <a:latin typeface="Times New Roman" pitchFamily="18" charset="0"/>
              <a:cs typeface="Times New Roman" pitchFamily="18" charset="0"/>
            </a:endParaRPr>
          </a:p>
          <a:p>
            <a:pPr algn="just"/>
            <a:r>
              <a:rPr lang="en-US" sz="1400" u="sng" dirty="0" smtClean="0">
                <a:latin typeface="Times New Roman" pitchFamily="18" charset="0"/>
                <a:cs typeface="Times New Roman" pitchFamily="18" charset="0"/>
              </a:rPr>
              <a:t>Many </a:t>
            </a:r>
            <a:r>
              <a:rPr lang="en-US" sz="1400" u="sng" dirty="0">
                <a:latin typeface="Times New Roman" pitchFamily="18" charset="0"/>
                <a:cs typeface="Times New Roman" pitchFamily="18" charset="0"/>
              </a:rPr>
              <a:t>of these processes involve the release of cellular products at the plasma membrane, or uptake of material from the extracellular matrix</a:t>
            </a:r>
            <a:r>
              <a:rPr lang="en-US" sz="1400" dirty="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Such </a:t>
            </a:r>
            <a:r>
              <a:rPr lang="en-US" sz="1400" dirty="0">
                <a:latin typeface="Times New Roman" pitchFamily="18" charset="0"/>
                <a:cs typeface="Times New Roman" pitchFamily="18" charset="0"/>
              </a:rPr>
              <a:t>pathways are an integral part of cell function being involved in the </a:t>
            </a:r>
            <a:r>
              <a:rPr lang="en-US" sz="1400" u="sng" dirty="0">
                <a:latin typeface="Times New Roman" pitchFamily="18" charset="0"/>
                <a:cs typeface="Times New Roman" pitchFamily="18" charset="0"/>
              </a:rPr>
              <a:t>controlled release of neurotransmitters like GABA as well as hormones and cytokines</a:t>
            </a:r>
            <a:r>
              <a:rPr lang="en-US" sz="1400" dirty="0" smtClean="0">
                <a:latin typeface="Times New Roman" pitchFamily="18" charset="0"/>
                <a:cs typeface="Times New Roman" pitchFamily="18" charset="0"/>
              </a:rPr>
              <a:t>.</a:t>
            </a:r>
          </a:p>
          <a:p>
            <a:pPr algn="just"/>
            <a:endParaRPr lang="en-US" sz="1400" dirty="0" smtClean="0"/>
          </a:p>
          <a:p>
            <a:pPr algn="just"/>
            <a:r>
              <a:rPr lang="en-US" sz="1400" b="1" dirty="0"/>
              <a:t>Hormones</a:t>
            </a:r>
            <a:r>
              <a:rPr lang="en-US" sz="1400" dirty="0"/>
              <a:t> are </a:t>
            </a:r>
            <a:r>
              <a:rPr lang="en-US" sz="1400" dirty="0" smtClean="0"/>
              <a:t>body's </a:t>
            </a:r>
            <a:r>
              <a:rPr lang="en-US" sz="1400" dirty="0"/>
              <a:t>chemical </a:t>
            </a:r>
            <a:r>
              <a:rPr lang="en-US" sz="1400" dirty="0" smtClean="0"/>
              <a:t>messengers, travel </a:t>
            </a:r>
            <a:r>
              <a:rPr lang="en-US" sz="1400" dirty="0"/>
              <a:t>in </a:t>
            </a:r>
            <a:r>
              <a:rPr lang="en-US" sz="1400" dirty="0" smtClean="0"/>
              <a:t>bloodstream </a:t>
            </a:r>
            <a:r>
              <a:rPr lang="en-US" sz="1400" dirty="0"/>
              <a:t>to tissues or organs. They work slowly, over time, and affect many different processes, </a:t>
            </a:r>
            <a:r>
              <a:rPr lang="en-US" sz="1400" dirty="0" smtClean="0"/>
              <a:t>including metabolism, and growth </a:t>
            </a:r>
            <a:r>
              <a:rPr lang="en-US" sz="1400" dirty="0"/>
              <a:t>and development. </a:t>
            </a:r>
            <a:endParaRPr lang="en-US" sz="1400" dirty="0" smtClean="0"/>
          </a:p>
          <a:p>
            <a:pPr algn="just"/>
            <a:r>
              <a:rPr lang="en-US" sz="1400" b="1" u="sng" dirty="0" smtClean="0"/>
              <a:t>Gamma </a:t>
            </a:r>
            <a:r>
              <a:rPr lang="en-US" sz="1400" b="1" u="sng" dirty="0" err="1"/>
              <a:t>aminobutyric</a:t>
            </a:r>
            <a:r>
              <a:rPr lang="en-US" sz="1400" b="1" u="sng" dirty="0"/>
              <a:t> acid (GABA)</a:t>
            </a:r>
            <a:r>
              <a:rPr lang="en-US" sz="1400" dirty="0"/>
              <a:t> is a naturally occurring amino </a:t>
            </a:r>
            <a:r>
              <a:rPr lang="en-US" sz="1400" dirty="0" smtClean="0"/>
              <a:t>acid acting as </a:t>
            </a:r>
            <a:r>
              <a:rPr lang="en-US" sz="1400" dirty="0"/>
              <a:t>chemical </a:t>
            </a:r>
            <a:r>
              <a:rPr lang="en-US" sz="1400" dirty="0" smtClean="0"/>
              <a:t>messenger, </a:t>
            </a:r>
            <a:r>
              <a:rPr lang="en-US" sz="1400" dirty="0"/>
              <a:t>that works as a </a:t>
            </a:r>
            <a:r>
              <a:rPr lang="en-US" sz="1400" u="sng" dirty="0"/>
              <a:t>neurotransmitter</a:t>
            </a:r>
            <a:r>
              <a:rPr lang="en-US" sz="1400" dirty="0"/>
              <a:t> in </a:t>
            </a:r>
            <a:r>
              <a:rPr lang="en-US" sz="1400" dirty="0" smtClean="0"/>
              <a:t>the brain.</a:t>
            </a:r>
          </a:p>
          <a:p>
            <a:pPr algn="just"/>
            <a:r>
              <a:rPr lang="en-US" sz="1400" b="1" u="sng" dirty="0" smtClean="0">
                <a:latin typeface="Times New Roman" pitchFamily="18" charset="0"/>
                <a:cs typeface="Times New Roman" pitchFamily="18" charset="0"/>
              </a:rPr>
              <a:t>Cytokines</a:t>
            </a:r>
            <a:r>
              <a:rPr lang="en-US" sz="1400" b="1" dirty="0" smtClean="0">
                <a:latin typeface="Times New Roman" pitchFamily="18" charset="0"/>
                <a:cs typeface="Times New Roman" pitchFamily="18" charset="0"/>
              </a:rPr>
              <a:t>: </a:t>
            </a:r>
            <a:r>
              <a:rPr lang="en-US" sz="1400" dirty="0" smtClean="0"/>
              <a:t>any </a:t>
            </a:r>
            <a:r>
              <a:rPr lang="en-US" sz="1400" dirty="0"/>
              <a:t>of a number of substances, such as interferon, interleukin, and growth factors, which are secreted by </a:t>
            </a:r>
            <a:r>
              <a:rPr lang="en-US" sz="1400" u="sng" dirty="0"/>
              <a:t>certain cells of the immune system </a:t>
            </a:r>
            <a:r>
              <a:rPr lang="en-US" sz="1400" dirty="0"/>
              <a:t>and have an effect on other cells</a:t>
            </a:r>
            <a:r>
              <a:rPr lang="en-US" sz="14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8E4230EB-B9FC-4BC2-AAA3-5C9E29A20EF1}" type="slidenum">
              <a:rPr lang="en-US" smtClean="0"/>
              <a:pPr/>
              <a:t>42</a:t>
            </a:fld>
            <a:endParaRPr lang="en-US"/>
          </a:p>
        </p:txBody>
      </p:sp>
    </p:spTree>
    <p:extLst>
      <p:ext uri="{BB962C8B-B14F-4D97-AF65-F5344CB8AC3E}">
        <p14:creationId xmlns:p14="http://schemas.microsoft.com/office/powerpoint/2010/main" val="103552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43</a:t>
            </a:fld>
            <a:endParaRPr lang="en-US"/>
          </a:p>
        </p:txBody>
      </p:sp>
      <p:sp>
        <p:nvSpPr>
          <p:cNvPr id="5" name="AutoShape 2" descr="https://www.oxinst.com/learning/uploads/inline-images/membrane-vesicle-trafficking-infographic-v2-201905230900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s://www.oxinst.com/learning/uploads/inline-images/membrane-vesicle-trafficking-infographic-v2-20190523090027.jpg"/>
          <p:cNvPicPr>
            <a:picLocks noChangeAspect="1" noChangeArrowheads="1"/>
          </p:cNvPicPr>
          <p:nvPr/>
        </p:nvPicPr>
        <p:blipFill rotWithShape="1">
          <a:blip r:embed="rId2">
            <a:extLst>
              <a:ext uri="{28A0092B-C50C-407E-A947-70E740481C1C}">
                <a14:useLocalDpi xmlns:a14="http://schemas.microsoft.com/office/drawing/2010/main" val="0"/>
              </a:ext>
            </a:extLst>
          </a:blip>
          <a:srcRect b="49370"/>
          <a:stretch/>
        </p:blipFill>
        <p:spPr bwMode="auto">
          <a:xfrm>
            <a:off x="1752600" y="139556"/>
            <a:ext cx="5257800" cy="657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58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44</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302"/>
          <a:stretch/>
        </p:blipFill>
        <p:spPr bwMode="auto">
          <a:xfrm>
            <a:off x="1676400" y="152400"/>
            <a:ext cx="5708073" cy="672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5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Carbohydrates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pPr>
              <a:buFont typeface="Wingdings" pitchFamily="2" charset="2"/>
              <a:buChar char="Ø"/>
            </a:pPr>
            <a:r>
              <a:rPr lang="en-US" dirty="0" smtClean="0">
                <a:latin typeface="Times New Roman" pitchFamily="18" charset="0"/>
                <a:cs typeface="Times New Roman" pitchFamily="18" charset="0"/>
              </a:rPr>
              <a:t>These are </a:t>
            </a:r>
            <a:r>
              <a:rPr lang="en-US" dirty="0" err="1" smtClean="0">
                <a:latin typeface="Times New Roman" pitchFamily="18" charset="0"/>
                <a:cs typeface="Times New Roman" pitchFamily="18" charset="0"/>
              </a:rPr>
              <a:t>amonst</a:t>
            </a:r>
            <a:r>
              <a:rPr lang="en-US" dirty="0" smtClean="0">
                <a:latin typeface="Times New Roman" pitchFamily="18" charset="0"/>
                <a:cs typeface="Times New Roman" pitchFamily="18" charset="0"/>
              </a:rPr>
              <a:t> the most abundant </a:t>
            </a:r>
            <a:r>
              <a:rPr lang="en-US" dirty="0" err="1" smtClean="0">
                <a:latin typeface="Times New Roman" pitchFamily="18" charset="0"/>
                <a:cs typeface="Times New Roman" pitchFamily="18" charset="0"/>
              </a:rPr>
              <a:t>biomolecules</a:t>
            </a:r>
            <a:r>
              <a:rPr lang="en-US" dirty="0" smtClean="0">
                <a:latin typeface="Times New Roman" pitchFamily="18" charset="0"/>
                <a:cs typeface="Times New Roman" pitchFamily="18" charset="0"/>
              </a:rPr>
              <a:t> on earth.</a:t>
            </a:r>
          </a:p>
          <a:p>
            <a:pPr>
              <a:buNone/>
            </a:pPr>
            <a:endParaRPr lang="en-US" dirty="0" smtClean="0">
              <a:latin typeface="Times New Roman" pitchFamily="18" charset="0"/>
              <a:cs typeface="Times New Roman" pitchFamily="18" charset="0"/>
            </a:endParaRPr>
          </a:p>
          <a:p>
            <a:pPr>
              <a:buFont typeface="Wingdings" pitchFamily="2" charset="2"/>
              <a:buChar char="Ø"/>
            </a:pPr>
            <a:r>
              <a:rPr lang="en-US" b="1" dirty="0" smtClean="0">
                <a:latin typeface="Times New Roman" pitchFamily="18" charset="0"/>
                <a:cs typeface="Times New Roman" pitchFamily="18" charset="0"/>
              </a:rPr>
              <a:t>3-major size classes of carbohydrates:</a:t>
            </a:r>
          </a:p>
          <a:p>
            <a:r>
              <a:rPr lang="en-US" dirty="0" smtClean="0">
                <a:latin typeface="Times New Roman" pitchFamily="18" charset="0"/>
                <a:cs typeface="Times New Roman" pitchFamily="18" charset="0"/>
              </a:rPr>
              <a:t>Monosaccharides, </a:t>
            </a:r>
          </a:p>
          <a:p>
            <a:r>
              <a:rPr lang="en-US" dirty="0" smtClean="0">
                <a:latin typeface="Times New Roman" pitchFamily="18" charset="0"/>
                <a:cs typeface="Times New Roman" pitchFamily="18" charset="0"/>
              </a:rPr>
              <a:t>Oligosaccharides, and </a:t>
            </a:r>
          </a:p>
          <a:p>
            <a:r>
              <a:rPr lang="en-US" dirty="0" smtClean="0">
                <a:latin typeface="Times New Roman" pitchFamily="18" charset="0"/>
                <a:cs typeface="Times New Roman" pitchFamily="18" charset="0"/>
              </a:rPr>
              <a:t>Polysaccharides</a:t>
            </a:r>
          </a:p>
          <a:p>
            <a:r>
              <a:rPr lang="en-US" dirty="0" smtClean="0">
                <a:latin typeface="Times New Roman" pitchFamily="18" charset="0"/>
                <a:cs typeface="Times New Roman" pitchFamily="18" charset="0"/>
              </a:rPr>
              <a:t>(the word “</a:t>
            </a:r>
            <a:r>
              <a:rPr lang="en-US" dirty="0" err="1" smtClean="0">
                <a:latin typeface="Times New Roman" pitchFamily="18" charset="0"/>
                <a:cs typeface="Times New Roman" pitchFamily="18" charset="0"/>
              </a:rPr>
              <a:t>saccharide</a:t>
            </a:r>
            <a:r>
              <a:rPr lang="en-US" dirty="0" smtClean="0">
                <a:latin typeface="Times New Roman" pitchFamily="18" charset="0"/>
                <a:cs typeface="Times New Roman" pitchFamily="18" charset="0"/>
              </a:rPr>
              <a:t>” is derived from the Greek </a:t>
            </a:r>
            <a:r>
              <a:rPr lang="en-US" i="1" dirty="0" err="1" smtClean="0">
                <a:latin typeface="Times New Roman" pitchFamily="18" charset="0"/>
                <a:cs typeface="Times New Roman" pitchFamily="18" charset="0"/>
              </a:rPr>
              <a:t>sakcharon</a:t>
            </a:r>
            <a:r>
              <a:rPr lang="en-US" i="1" dirty="0" smtClean="0">
                <a:latin typeface="Times New Roman" pitchFamily="18" charset="0"/>
                <a:cs typeface="Times New Roman" pitchFamily="18" charset="0"/>
              </a:rPr>
              <a:t>, meaning “sugar”). </a:t>
            </a:r>
          </a:p>
          <a:p>
            <a:pPr>
              <a:buFont typeface="Wingdings" pitchFamily="2" charset="2"/>
              <a:buChar char="q"/>
            </a:pPr>
            <a:endParaRPr lang="en-US" b="1" i="1" dirty="0" smtClean="0">
              <a:latin typeface="Times New Roman" pitchFamily="18" charset="0"/>
              <a:cs typeface="Times New Roman" pitchFamily="18" charset="0"/>
            </a:endParaRPr>
          </a:p>
          <a:p>
            <a:pPr>
              <a:buFont typeface="Wingdings" pitchFamily="2" charset="2"/>
              <a:buChar char="q"/>
            </a:pPr>
            <a:r>
              <a:rPr lang="en-US" b="1" i="1" dirty="0" smtClean="0">
                <a:latin typeface="Times New Roman" pitchFamily="18" charset="0"/>
                <a:cs typeface="Times New Roman" pitchFamily="18" charset="0"/>
              </a:rPr>
              <a:t>Monosaccharides: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Simple sugars, consist of a single </a:t>
            </a:r>
            <a:r>
              <a:rPr lang="en-US" dirty="0" err="1" smtClean="0">
                <a:latin typeface="Times New Roman" pitchFamily="18" charset="0"/>
                <a:cs typeface="Times New Roman" pitchFamily="18" charset="0"/>
              </a:rPr>
              <a:t>polyhydroxy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aldehyde</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ketone</a:t>
            </a:r>
            <a:r>
              <a:rPr lang="en-US" dirty="0" smtClean="0">
                <a:latin typeface="Times New Roman" pitchFamily="18" charset="0"/>
                <a:cs typeface="Times New Roman" pitchFamily="18" charset="0"/>
              </a:rPr>
              <a:t> unit. </a:t>
            </a:r>
          </a:p>
          <a:p>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The most abundant monosaccharide in nature is the six-carbon sugar D-glucose (dextrose).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More than four carbons tend to have cyclic structures.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45</a:t>
            </a:fld>
            <a:endParaRPr lang="en-US"/>
          </a:p>
        </p:txBody>
      </p:sp>
    </p:spTree>
    <p:extLst>
      <p:ext uri="{BB962C8B-B14F-4D97-AF65-F5344CB8AC3E}">
        <p14:creationId xmlns:p14="http://schemas.microsoft.com/office/powerpoint/2010/main" val="706633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0000" lnSpcReduction="20000"/>
          </a:bodyPr>
          <a:lstStyle/>
          <a:p>
            <a:pPr algn="just">
              <a:buFont typeface="Wingdings" pitchFamily="2" charset="2"/>
              <a:buChar char="q"/>
            </a:pPr>
            <a:r>
              <a:rPr lang="en-US" b="1" dirty="0" smtClean="0">
                <a:latin typeface="Times New Roman" pitchFamily="18" charset="0"/>
                <a:cs typeface="Times New Roman" pitchFamily="18" charset="0"/>
              </a:rPr>
              <a:t>Oligosaccharides: </a:t>
            </a:r>
            <a:r>
              <a:rPr lang="en-US" dirty="0" smtClean="0">
                <a:latin typeface="Times New Roman" pitchFamily="18" charset="0"/>
                <a:cs typeface="Times New Roman" pitchFamily="18" charset="0"/>
              </a:rPr>
              <a:t>the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short chains of monosaccharide units (residues) , joined through  the</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linkages</a:t>
            </a:r>
            <a:r>
              <a:rPr lang="en-US" dirty="0" smtClean="0">
                <a:latin typeface="Times New Roman" pitchFamily="18" charset="0"/>
                <a:cs typeface="Times New Roman" pitchFamily="18" charset="0"/>
              </a:rPr>
              <a:t> called</a:t>
            </a:r>
            <a:r>
              <a:rPr lang="en-US" b="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glycosidic bonds</a:t>
            </a:r>
            <a:r>
              <a:rPr lang="en-US" b="1"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most abundant disaccharides are those with two monosaccharide units.</a:t>
            </a:r>
          </a:p>
          <a:p>
            <a:pPr algn="just">
              <a:buNone/>
            </a:pPr>
            <a:endParaRPr lang="en-US" dirty="0" smtClean="0">
              <a:latin typeface="Times New Roman" pitchFamily="18" charset="0"/>
              <a:cs typeface="Times New Roman" pitchFamily="18" charset="0"/>
            </a:endParaRPr>
          </a:p>
          <a:p>
            <a:pPr algn="just"/>
            <a:r>
              <a:rPr lang="en-US" i="1" dirty="0" smtClean="0">
                <a:latin typeface="Times New Roman" pitchFamily="18" charset="0"/>
                <a:cs typeface="Times New Roman" pitchFamily="18" charset="0"/>
              </a:rPr>
              <a:t>e.g. </a:t>
            </a:r>
            <a:r>
              <a:rPr lang="en-US" b="1" i="1"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ucrose </a:t>
            </a:r>
            <a:r>
              <a:rPr lang="en-US" dirty="0" smtClean="0">
                <a:latin typeface="Times New Roman" pitchFamily="18" charset="0"/>
                <a:cs typeface="Times New Roman" pitchFamily="18" charset="0"/>
              </a:rPr>
              <a:t>(cane sugar) = D-glucose + D-fructose.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All common </a:t>
            </a:r>
            <a:r>
              <a:rPr lang="en-US" dirty="0" err="1" smtClean="0">
                <a:latin typeface="Times New Roman" pitchFamily="18" charset="0"/>
                <a:cs typeface="Times New Roman" pitchFamily="18" charset="0"/>
              </a:rPr>
              <a:t>monosaccharides</a:t>
            </a:r>
            <a:r>
              <a:rPr lang="en-US" dirty="0" smtClean="0">
                <a:latin typeface="Times New Roman" pitchFamily="18" charset="0"/>
                <a:cs typeface="Times New Roman" pitchFamily="18" charset="0"/>
              </a:rPr>
              <a:t> and disaccharides have names ending with the suffix “-</a:t>
            </a:r>
            <a:r>
              <a:rPr lang="en-US" dirty="0" err="1" smtClean="0">
                <a:latin typeface="Times New Roman" pitchFamily="18" charset="0"/>
                <a:cs typeface="Times New Roman" pitchFamily="18" charset="0"/>
              </a:rPr>
              <a:t>ose</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cells, most oligosaccharides consisting of three or more units do not occur as free entities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But are joined to </a:t>
            </a:r>
            <a:r>
              <a:rPr lang="en-US" dirty="0" err="1" smtClean="0">
                <a:latin typeface="Times New Roman" pitchFamily="18" charset="0"/>
                <a:cs typeface="Times New Roman" pitchFamily="18" charset="0"/>
              </a:rPr>
              <a:t>nonsugar</a:t>
            </a:r>
            <a:r>
              <a:rPr lang="en-US" dirty="0" smtClean="0">
                <a:latin typeface="Times New Roman" pitchFamily="18" charset="0"/>
                <a:cs typeface="Times New Roman" pitchFamily="18" charset="0"/>
              </a:rPr>
              <a:t> molecules (lipids or proteins) in </a:t>
            </a:r>
            <a:r>
              <a:rPr lang="en-US" dirty="0" err="1" smtClean="0">
                <a:latin typeface="Times New Roman" pitchFamily="18" charset="0"/>
                <a:cs typeface="Times New Roman" pitchFamily="18" charset="0"/>
              </a:rPr>
              <a:t>glycoconjugates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46</a:t>
            </a:fld>
            <a:endParaRPr lang="en-US"/>
          </a:p>
        </p:txBody>
      </p:sp>
    </p:spTree>
    <p:extLst>
      <p:ext uri="{BB962C8B-B14F-4D97-AF65-F5344CB8AC3E}">
        <p14:creationId xmlns:p14="http://schemas.microsoft.com/office/powerpoint/2010/main" val="1184120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algn="just">
              <a:buFont typeface="Wingdings" pitchFamily="2" charset="2"/>
              <a:buChar char="q"/>
            </a:pPr>
            <a:r>
              <a:rPr lang="en-US" b="1" dirty="0" smtClean="0">
                <a:latin typeface="Times New Roman" pitchFamily="18" charset="0"/>
                <a:cs typeface="Times New Roman" pitchFamily="18" charset="0"/>
              </a:rPr>
              <a:t>Polysaccharides:</a:t>
            </a:r>
            <a:r>
              <a:rPr lang="en-US" dirty="0" smtClean="0">
                <a:latin typeface="Times New Roman" pitchFamily="18" charset="0"/>
                <a:cs typeface="Times New Roman" pitchFamily="18" charset="0"/>
              </a:rPr>
              <a:t> The sugar polymers containing more than 20 or so monosaccharide units, some may have hundreds or thousands of units. </a:t>
            </a:r>
          </a:p>
          <a:p>
            <a:pPr algn="just">
              <a:buNone/>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Some, </a:t>
            </a:r>
            <a:r>
              <a:rPr lang="en-US" i="1" dirty="0" smtClean="0">
                <a:latin typeface="Times New Roman" pitchFamily="18" charset="0"/>
                <a:cs typeface="Times New Roman" pitchFamily="18" charset="0"/>
              </a:rPr>
              <a:t>e.g. </a:t>
            </a:r>
            <a:r>
              <a:rPr lang="en-US" dirty="0" smtClean="0">
                <a:latin typeface="Times New Roman" pitchFamily="18" charset="0"/>
                <a:cs typeface="Times New Roman" pitchFamily="18" charset="0"/>
              </a:rPr>
              <a:t>cellulose are linear chains; others, such as glycogen, are branched. </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Both glycogen and cellulose consist of recurring units of D-glucose.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However, they differ in the </a:t>
            </a:r>
            <a:r>
              <a:rPr lang="en-US" i="1" dirty="0" smtClean="0">
                <a:latin typeface="Times New Roman" pitchFamily="18" charset="0"/>
                <a:cs typeface="Times New Roman" pitchFamily="18" charset="0"/>
              </a:rPr>
              <a:t>type of glycosidic linkage</a:t>
            </a:r>
            <a:r>
              <a:rPr lang="en-US" dirty="0" smtClean="0">
                <a:latin typeface="Times New Roman" pitchFamily="18" charset="0"/>
                <a:cs typeface="Times New Roman" pitchFamily="18" charset="0"/>
              </a:rPr>
              <a:t> and consequently have strikingly different properties and biological roles.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47</a:t>
            </a:fld>
            <a:endParaRPr lang="en-US"/>
          </a:p>
        </p:txBody>
      </p:sp>
    </p:spTree>
    <p:extLst>
      <p:ext uri="{BB962C8B-B14F-4D97-AF65-F5344CB8AC3E}">
        <p14:creationId xmlns:p14="http://schemas.microsoft.com/office/powerpoint/2010/main" val="24290731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latin typeface="Times New Roman" pitchFamily="18" charset="0"/>
                <a:cs typeface="Times New Roman" pitchFamily="18" charset="0"/>
              </a:rPr>
              <a:t>Monosaccharides Have Asymmetric Centers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953000" cy="5105400"/>
          </a:xfrm>
        </p:spPr>
        <p:txBody>
          <a:bodyPr>
            <a:noAutofit/>
          </a:bodyPr>
          <a:lstStyle/>
          <a:p>
            <a:pPr algn="just">
              <a:buFont typeface="Wingdings" pitchFamily="2" charset="2"/>
              <a:buChar char="q"/>
            </a:pPr>
            <a:r>
              <a:rPr lang="en-US" sz="1400" dirty="0">
                <a:latin typeface="Times New Roman" pitchFamily="18" charset="0"/>
                <a:cs typeface="Times New Roman" pitchFamily="18" charset="0"/>
              </a:rPr>
              <a:t>If a molecule contains a single chiral carbon, two enantiomers exist. Carbohydrates, and many other synthetic and naturally occurring organic molecules, contain more than a single chiral </a:t>
            </a:r>
            <a:r>
              <a:rPr lang="en-US" sz="1400" dirty="0" smtClean="0">
                <a:latin typeface="Times New Roman" pitchFamily="18" charset="0"/>
                <a:cs typeface="Times New Roman" pitchFamily="18" charset="0"/>
              </a:rPr>
              <a:t>carbon.</a:t>
            </a:r>
            <a:endParaRPr lang="en-US" sz="1400" b="1" u="sng" dirty="0" smtClean="0">
              <a:latin typeface="Times New Roman" pitchFamily="18" charset="0"/>
              <a:cs typeface="Times New Roman" pitchFamily="18" charset="0"/>
            </a:endParaRPr>
          </a:p>
          <a:p>
            <a:pPr algn="just">
              <a:buFont typeface="Wingdings" pitchFamily="2" charset="2"/>
              <a:buChar char="§"/>
            </a:pPr>
            <a:r>
              <a:rPr lang="en-US" sz="1400" b="1" dirty="0" smtClean="0">
                <a:latin typeface="Times New Roman" pitchFamily="18" charset="0"/>
                <a:cs typeface="Times New Roman" pitchFamily="18" charset="0"/>
              </a:rPr>
              <a:t>Stereoisomers</a:t>
            </a:r>
            <a:r>
              <a:rPr lang="en-US" sz="1400" b="1" dirty="0">
                <a:latin typeface="Times New Roman" pitchFamily="18" charset="0"/>
                <a:cs typeface="Times New Roman" pitchFamily="18" charset="0"/>
              </a:rPr>
              <a:t>: </a:t>
            </a:r>
            <a:r>
              <a:rPr lang="en-US" sz="1400" dirty="0">
                <a:latin typeface="Times New Roman" pitchFamily="18" charset="0"/>
                <a:cs typeface="Times New Roman" pitchFamily="18" charset="0"/>
              </a:rPr>
              <a:t>are the mirror images of each other; these pairs will have identical physical properties and rotate the plane of polarized light by equal amounts in opposite directions.</a:t>
            </a:r>
          </a:p>
          <a:p>
            <a:pPr algn="just">
              <a:buFont typeface="Wingdings" pitchFamily="2" charset="2"/>
              <a:buChar char="§"/>
            </a:pPr>
            <a:endParaRPr lang="en-US" sz="1400" dirty="0">
              <a:latin typeface="Times New Roman" pitchFamily="18" charset="0"/>
              <a:cs typeface="Times New Roman" pitchFamily="18" charset="0"/>
            </a:endParaRPr>
          </a:p>
          <a:p>
            <a:pPr algn="just">
              <a:buFont typeface="Wingdings" pitchFamily="2" charset="2"/>
              <a:buChar char="§"/>
            </a:pPr>
            <a:r>
              <a:rPr lang="en-US" sz="1400" dirty="0">
                <a:latin typeface="Times New Roman" pitchFamily="18" charset="0"/>
                <a:cs typeface="Times New Roman" pitchFamily="18" charset="0"/>
              </a:rPr>
              <a:t>Stereoisomers that are not mirror images are called </a:t>
            </a:r>
            <a:r>
              <a:rPr lang="en-US" sz="1400" b="1" dirty="0" err="1">
                <a:latin typeface="Times New Roman" pitchFamily="18" charset="0"/>
                <a:cs typeface="Times New Roman" pitchFamily="18" charset="0"/>
              </a:rPr>
              <a:t>diastereomers</a:t>
            </a:r>
            <a:r>
              <a:rPr lang="en-US" sz="1400" b="1"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a:p>
            <a:pPr algn="just">
              <a:buFont typeface="Wingdings" pitchFamily="2" charset="2"/>
              <a:buChar char="Ø"/>
            </a:pPr>
            <a:endParaRPr lang="en-US" sz="1400" b="1" u="sng" dirty="0" smtClean="0">
              <a:latin typeface="Times New Roman" pitchFamily="18" charset="0"/>
              <a:cs typeface="Times New Roman" pitchFamily="18" charset="0"/>
            </a:endParaRPr>
          </a:p>
          <a:p>
            <a:pPr algn="just">
              <a:buFont typeface="Wingdings" pitchFamily="2" charset="2"/>
              <a:buChar char="Ø"/>
            </a:pPr>
            <a:r>
              <a:rPr lang="en-US" sz="1400" b="1" u="sng" dirty="0" smtClean="0">
                <a:latin typeface="Times New Roman" pitchFamily="18" charset="0"/>
                <a:cs typeface="Times New Roman" pitchFamily="18" charset="0"/>
              </a:rPr>
              <a:t>Three ways to represent the two stereoisomers of glyceraldehyde</a:t>
            </a:r>
            <a:endParaRPr lang="en-US" sz="1400" b="1" dirty="0" smtClean="0">
              <a:latin typeface="Times New Roman" pitchFamily="18" charset="0"/>
              <a:cs typeface="Times New Roman" pitchFamily="18" charset="0"/>
            </a:endParaRPr>
          </a:p>
          <a:p>
            <a:pPr algn="just">
              <a:buFont typeface="Wingdings" pitchFamily="2" charset="2"/>
              <a:buChar char="q"/>
            </a:pPr>
            <a:endParaRPr lang="en-US" sz="1400" b="1" dirty="0" smtClean="0">
              <a:latin typeface="Times New Roman" pitchFamily="18" charset="0"/>
              <a:cs typeface="Times New Roman" pitchFamily="18" charset="0"/>
            </a:endParaRPr>
          </a:p>
          <a:p>
            <a:pPr algn="just"/>
            <a:r>
              <a:rPr lang="en-US" sz="1400" b="1" dirty="0" smtClean="0">
                <a:latin typeface="Times New Roman" pitchFamily="18" charset="0"/>
                <a:cs typeface="Times New Roman" pitchFamily="18" charset="0"/>
              </a:rPr>
              <a:t>Ball and-stick models:</a:t>
            </a:r>
            <a:r>
              <a:rPr lang="en-US" sz="1400" dirty="0" smtClean="0">
                <a:latin typeface="Times New Roman" pitchFamily="18" charset="0"/>
                <a:cs typeface="Times New Roman" pitchFamily="18" charset="0"/>
              </a:rPr>
              <a:t> show the actual configuration of molecules. </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In </a:t>
            </a:r>
            <a:r>
              <a:rPr lang="en-US" sz="1400" b="1" dirty="0" smtClean="0">
                <a:latin typeface="Times New Roman" pitchFamily="18" charset="0"/>
                <a:cs typeface="Times New Roman" pitchFamily="18" charset="0"/>
              </a:rPr>
              <a:t>Fischer projection formulas</a:t>
            </a:r>
            <a:r>
              <a:rPr lang="en-US" sz="1400" dirty="0" smtClean="0">
                <a:latin typeface="Times New Roman" pitchFamily="18" charset="0"/>
                <a:cs typeface="Times New Roman" pitchFamily="18" charset="0"/>
              </a:rPr>
              <a:t>, horizontal bonds project out of the plane of the paper, toward the reader; vertical bonds project behind the plane of the paper, away from the reader. </a:t>
            </a:r>
          </a:p>
          <a:p>
            <a:pPr algn="just"/>
            <a:endParaRPr lang="en-US" sz="1400" dirty="0" smtClean="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In </a:t>
            </a:r>
            <a:r>
              <a:rPr lang="en-US" sz="1400" b="1" dirty="0" smtClean="0">
                <a:latin typeface="Times New Roman" pitchFamily="18" charset="0"/>
                <a:cs typeface="Times New Roman" pitchFamily="18" charset="0"/>
              </a:rPr>
              <a:t>perspective formulas</a:t>
            </a:r>
            <a:r>
              <a:rPr lang="en-US" sz="1400" dirty="0" smtClean="0">
                <a:latin typeface="Times New Roman" pitchFamily="18" charset="0"/>
                <a:cs typeface="Times New Roman" pitchFamily="18" charset="0"/>
              </a:rPr>
              <a:t>, solid wedge-shaped bonds point toward the reader, dashed wedges point away.</a:t>
            </a: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715000" y="1066800"/>
            <a:ext cx="3200400" cy="548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48</a:t>
            </a:fld>
            <a:endParaRPr lang="en-US"/>
          </a:p>
        </p:txBody>
      </p:sp>
    </p:spTree>
    <p:extLst>
      <p:ext uri="{BB962C8B-B14F-4D97-AF65-F5344CB8AC3E}">
        <p14:creationId xmlns:p14="http://schemas.microsoft.com/office/powerpoint/2010/main" val="2926115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itchFamily="18" charset="0"/>
                <a:cs typeface="Times New Roman" pitchFamily="18" charset="0"/>
              </a:rPr>
              <a:t>The Two Families of Monosaccharides Are </a:t>
            </a:r>
            <a:r>
              <a:rPr lang="en-US" sz="3200" b="1" dirty="0" err="1" smtClean="0">
                <a:latin typeface="Times New Roman" pitchFamily="18" charset="0"/>
                <a:cs typeface="Times New Roman" pitchFamily="18" charset="0"/>
              </a:rPr>
              <a:t>Aldoses</a:t>
            </a:r>
            <a:r>
              <a:rPr lang="en-US" sz="3200" b="1" dirty="0" smtClean="0">
                <a:latin typeface="Times New Roman" pitchFamily="18" charset="0"/>
                <a:cs typeface="Times New Roman" pitchFamily="18" charset="0"/>
              </a:rPr>
              <a:t> and Ketoses</a:t>
            </a:r>
            <a:endParaRPr lang="en-US" sz="32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867400" y="1447800"/>
            <a:ext cx="2971800" cy="5105400"/>
          </a:xfrm>
          <a:prstGeom prst="rect">
            <a:avLst/>
          </a:prstGeom>
          <a:noFill/>
          <a:ln w="9525">
            <a:noFill/>
            <a:miter lim="800000"/>
            <a:headEnd/>
            <a:tailEnd/>
          </a:ln>
          <a:effectLst/>
        </p:spPr>
      </p:pic>
      <p:sp>
        <p:nvSpPr>
          <p:cNvPr id="5" name="Content Placeholder 2"/>
          <p:cNvSpPr txBox="1">
            <a:spLocks/>
          </p:cNvSpPr>
          <p:nvPr/>
        </p:nvSpPr>
        <p:spPr>
          <a:xfrm>
            <a:off x="457200" y="1600200"/>
            <a:ext cx="5562600" cy="4525963"/>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Representative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monosaccharides</a:t>
            </a:r>
            <a:r>
              <a:rPr lang="en-US" sz="3200" b="1" dirty="0" smtClean="0">
                <a:latin typeface="Times New Roman" pitchFamily="18" charset="0"/>
                <a:cs typeface="Times New Roman" pitchFamily="18" charset="0"/>
              </a:rPr>
              <a:t>:</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514350" lvl="0" indent="-514350" algn="just">
              <a:spcBef>
                <a:spcPct val="20000"/>
              </a:spcBef>
              <a:buFont typeface="+mj-lt"/>
              <a:buAutoNum type="alphaLcParenR"/>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Two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trioses</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aldose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3200" dirty="0" err="1" smtClean="0">
                <a:latin typeface="Times New Roman" pitchFamily="18" charset="0"/>
                <a:cs typeface="Times New Roman" pitchFamily="18" charset="0"/>
              </a:rPr>
              <a:t>glyceraldehyde</a:t>
            </a:r>
            <a:r>
              <a:rPr lang="en-US" sz="3200"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a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ketose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514350" marR="0" lvl="0" indent="-514350" algn="just"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carbonyl group in each is shaded.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Two</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common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hexoses</a:t>
            </a:r>
            <a:r>
              <a:rPr lang="en-US" sz="3200" b="1" dirty="0" smtClean="0">
                <a:latin typeface="Times New Roman" pitchFamily="18" charset="0"/>
                <a:cs typeface="Times New Roman" pitchFamily="18" charset="0"/>
              </a:rPr>
              <a:t>; </a:t>
            </a:r>
            <a:endPar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endPar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lphaLcParenR" startAt="2"/>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pentose,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components of nucleic acids.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D-Ribose is a component of ribonucleic acid (RNA), and 2-deoxy-Dribose</a:t>
            </a:r>
            <a:r>
              <a:rPr kumimoji="0" lang="en-US" sz="3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a component of deoxyribonucleic acid (DNA).</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8E4230EB-B9FC-4BC2-AAA3-5C9E29A20EF1}" type="slidenum">
              <a:rPr lang="en-US" smtClean="0"/>
              <a:pPr/>
              <a:t>49</a:t>
            </a:fld>
            <a:endParaRPr lang="en-US"/>
          </a:p>
        </p:txBody>
      </p:sp>
    </p:spTree>
    <p:extLst>
      <p:ext uri="{BB962C8B-B14F-4D97-AF65-F5344CB8AC3E}">
        <p14:creationId xmlns:p14="http://schemas.microsoft.com/office/powerpoint/2010/main" val="144118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5</a:t>
            </a:fld>
            <a:endParaRPr lang="en-US" dirty="0"/>
          </a:p>
        </p:txBody>
      </p:sp>
      <p:pic>
        <p:nvPicPr>
          <p:cNvPr id="8194" name="Picture 2" descr="Image result for Eukaryotic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70078"/>
            <a:ext cx="4800600" cy="4173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Grp="1" noChangeAspect="1" noChangeArrowheads="1"/>
          </p:cNvPicPr>
          <p:nvPr>
            <p:ph idx="1"/>
          </p:nvPr>
        </p:nvPicPr>
        <p:blipFill>
          <a:blip r:embed="rId3"/>
          <a:srcRect/>
          <a:stretch>
            <a:fillRect/>
          </a:stretch>
        </p:blipFill>
        <p:spPr bwMode="auto">
          <a:xfrm>
            <a:off x="5202382" y="2507464"/>
            <a:ext cx="3886200" cy="2698749"/>
          </a:xfrm>
          <a:prstGeom prst="rect">
            <a:avLst/>
          </a:prstGeom>
          <a:noFill/>
          <a:ln w="9525">
            <a:noFill/>
            <a:miter lim="800000"/>
            <a:headEnd/>
            <a:tailEnd/>
          </a:ln>
          <a:effectLst/>
        </p:spPr>
      </p:pic>
      <p:sp>
        <p:nvSpPr>
          <p:cNvPr id="7" name="Title 1"/>
          <p:cNvSpPr>
            <a:spLocks noGrp="1"/>
          </p:cNvSpPr>
          <p:nvPr>
            <p:ph type="title"/>
          </p:nvPr>
        </p:nvSpPr>
        <p:spPr>
          <a:xfrm>
            <a:off x="307975" y="160338"/>
            <a:ext cx="8229600" cy="830262"/>
          </a:xfrm>
        </p:spPr>
        <p:txBody>
          <a:bodyPr/>
          <a:lstStyle/>
          <a:p>
            <a:r>
              <a:rPr lang="en-US" b="1" dirty="0" smtClean="0">
                <a:latin typeface="Times New Roman" pitchFamily="18" charset="0"/>
                <a:cs typeface="Times New Roman" pitchFamily="18" charset="0"/>
              </a:rPr>
              <a:t>The cell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51904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Times New Roman" pitchFamily="18" charset="0"/>
                <a:cs typeface="Times New Roman" pitchFamily="18" charset="0"/>
              </a:rPr>
              <a:t>Aldoses</a:t>
            </a:r>
            <a:r>
              <a:rPr lang="en-US" b="1" dirty="0" smtClean="0">
                <a:latin typeface="Times New Roman" pitchFamily="18" charset="0"/>
                <a:cs typeface="Times New Roman" pitchFamily="18" charset="0"/>
              </a:rPr>
              <a:t> and ketoses</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505200"/>
          </a:xfrm>
        </p:spPr>
        <p:txBody>
          <a:bodyPr>
            <a:normAutofit fontScale="92500"/>
          </a:bodyPr>
          <a:lstStyle/>
          <a:p>
            <a:pPr algn="just"/>
            <a:r>
              <a:rPr lang="en-US" b="1" dirty="0" err="1" smtClean="0">
                <a:latin typeface="Times New Roman" pitchFamily="18" charset="0"/>
                <a:cs typeface="Times New Roman" pitchFamily="18" charset="0"/>
              </a:rPr>
              <a:t>Chiral</a:t>
            </a:r>
            <a:r>
              <a:rPr lang="en-US" b="1" dirty="0" smtClean="0">
                <a:latin typeface="Times New Roman" pitchFamily="18" charset="0"/>
                <a:cs typeface="Times New Roman" pitchFamily="18" charset="0"/>
              </a:rPr>
              <a:t> centers:</a:t>
            </a:r>
            <a:r>
              <a:rPr lang="en-US" dirty="0" smtClean="0">
                <a:latin typeface="Times New Roman" pitchFamily="18" charset="0"/>
                <a:cs typeface="Times New Roman" pitchFamily="18" charset="0"/>
              </a:rPr>
              <a:t> The carbon atoms attached to 4-different groups are termed as the </a:t>
            </a:r>
            <a:r>
              <a:rPr lang="en-US" dirty="0" err="1" smtClean="0">
                <a:latin typeface="Times New Roman" pitchFamily="18" charset="0"/>
                <a:cs typeface="Times New Roman" pitchFamily="18" charset="0"/>
              </a:rPr>
              <a:t>chiral</a:t>
            </a:r>
            <a:r>
              <a:rPr lang="en-US" dirty="0" smtClean="0">
                <a:latin typeface="Times New Roman" pitchFamily="18" charset="0"/>
                <a:cs typeface="Times New Roman" pitchFamily="18" charset="0"/>
              </a:rPr>
              <a:t> centers.</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all the D isomers, the </a:t>
            </a:r>
            <a:r>
              <a:rPr lang="en-US" dirty="0" err="1" smtClean="0">
                <a:latin typeface="Times New Roman" pitchFamily="18" charset="0"/>
                <a:cs typeface="Times New Roman" pitchFamily="18" charset="0"/>
              </a:rPr>
              <a:t>chiral</a:t>
            </a:r>
            <a:r>
              <a:rPr lang="en-US" dirty="0" smtClean="0">
                <a:latin typeface="Times New Roman" pitchFamily="18" charset="0"/>
                <a:cs typeface="Times New Roman" pitchFamily="18" charset="0"/>
              </a:rPr>
              <a:t> carbon </a:t>
            </a:r>
            <a:r>
              <a:rPr lang="en-US" i="1" dirty="0" smtClean="0">
                <a:latin typeface="Times New Roman" pitchFamily="18" charset="0"/>
                <a:cs typeface="Times New Roman" pitchFamily="18" charset="0"/>
              </a:rPr>
              <a:t>most distant from the carbonyl carbon has the same configuration as the </a:t>
            </a:r>
            <a:r>
              <a:rPr lang="en-US" i="1" dirty="0" err="1" smtClean="0">
                <a:latin typeface="Times New Roman" pitchFamily="18" charset="0"/>
                <a:cs typeface="Times New Roman" pitchFamily="18" charset="0"/>
              </a:rPr>
              <a:t>chiral</a:t>
            </a:r>
            <a:r>
              <a:rPr lang="en-US" i="1" dirty="0" smtClean="0">
                <a:latin typeface="Times New Roman" pitchFamily="18" charset="0"/>
                <a:cs typeface="Times New Roman" pitchFamily="18" charset="0"/>
              </a:rPr>
              <a:t> carbon </a:t>
            </a:r>
            <a:r>
              <a:rPr lang="en-US" dirty="0" smtClean="0">
                <a:latin typeface="Times New Roman" pitchFamily="18" charset="0"/>
                <a:cs typeface="Times New Roman" pitchFamily="18" charset="0"/>
              </a:rPr>
              <a:t>in D-</a:t>
            </a:r>
            <a:r>
              <a:rPr lang="en-US" dirty="0" err="1" smtClean="0">
                <a:latin typeface="Times New Roman" pitchFamily="18" charset="0"/>
                <a:cs typeface="Times New Roman" pitchFamily="18" charset="0"/>
              </a:rPr>
              <a:t>glyceraldehyde</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50</a:t>
            </a:fld>
            <a:endParaRPr lang="en-US"/>
          </a:p>
        </p:txBody>
      </p:sp>
      <p:pic>
        <p:nvPicPr>
          <p:cNvPr id="5" name="Picture 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876800"/>
            <a:ext cx="1295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3430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762000"/>
          </a:xfrm>
        </p:spPr>
        <p:txBody>
          <a:bodyPr>
            <a:normAutofit fontScale="90000"/>
          </a:bodyPr>
          <a:lstStyle/>
          <a:p>
            <a:r>
              <a:rPr lang="en-US" b="1" dirty="0" err="1" smtClean="0">
                <a:latin typeface="Times New Roman" pitchFamily="18" charset="0"/>
                <a:cs typeface="Times New Roman" pitchFamily="18" charset="0"/>
              </a:rPr>
              <a:t>Aldoses</a:t>
            </a:r>
            <a:r>
              <a:rPr lang="en-US" b="1" dirty="0" smtClean="0">
                <a:latin typeface="Times New Roman" pitchFamily="18" charset="0"/>
                <a:cs typeface="Times New Roman" pitchFamily="18" charset="0"/>
              </a:rPr>
              <a:t> and ketoses</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Rectangle 5"/>
          <p:cNvSpPr/>
          <p:nvPr/>
        </p:nvSpPr>
        <p:spPr>
          <a:xfrm>
            <a:off x="304800" y="990600"/>
            <a:ext cx="5562600" cy="707886"/>
          </a:xfrm>
          <a:prstGeom prst="rect">
            <a:avLst/>
          </a:prstGeom>
        </p:spPr>
        <p:txBody>
          <a:bodyPr wrap="square">
            <a:spAutoFit/>
          </a:bodyPr>
          <a:lstStyle/>
          <a:p>
            <a:pPr marL="342900" indent="-342900">
              <a:spcBef>
                <a:spcPct val="20000"/>
              </a:spcBef>
              <a:buFont typeface="Arial" pitchFamily="34" charset="0"/>
              <a:buChar char="•"/>
              <a:defRPr/>
            </a:pPr>
            <a:r>
              <a:rPr lang="en-US" sz="2000" dirty="0" smtClean="0">
                <a:latin typeface="Times New Roman" pitchFamily="18" charset="0"/>
                <a:cs typeface="Times New Roman" pitchFamily="18" charset="0"/>
              </a:rPr>
              <a:t>The sugars named in boxes are the most common in nature.</a:t>
            </a:r>
          </a:p>
        </p:txBody>
      </p:sp>
      <p:sp>
        <p:nvSpPr>
          <p:cNvPr id="7" name="Slide Number Placeholder 6"/>
          <p:cNvSpPr>
            <a:spLocks noGrp="1"/>
          </p:cNvSpPr>
          <p:nvPr>
            <p:ph type="sldNum" sz="quarter" idx="12"/>
          </p:nvPr>
        </p:nvSpPr>
        <p:spPr/>
        <p:txBody>
          <a:bodyPr/>
          <a:lstStyle/>
          <a:p>
            <a:fld id="{8E4230EB-B9FC-4BC2-AAA3-5C9E29A20EF1}" type="slidenum">
              <a:rPr lang="en-US" smtClean="0"/>
              <a:pPr/>
              <a:t>51</a:t>
            </a:fld>
            <a:endParaRPr lang="en-US"/>
          </a:p>
        </p:txBody>
      </p:sp>
      <p:pic>
        <p:nvPicPr>
          <p:cNvPr id="4106" name="Picture 10"/>
          <p:cNvPicPr>
            <a:picLocks noChangeAspect="1" noChangeArrowheads="1"/>
          </p:cNvPicPr>
          <p:nvPr/>
        </p:nvPicPr>
        <p:blipFill>
          <a:blip r:embed="rId2"/>
          <a:srcRect/>
          <a:stretch>
            <a:fillRect/>
          </a:stretch>
        </p:blipFill>
        <p:spPr bwMode="auto">
          <a:xfrm>
            <a:off x="5991225" y="1371600"/>
            <a:ext cx="3152775" cy="4591050"/>
          </a:xfrm>
          <a:prstGeom prst="rect">
            <a:avLst/>
          </a:prstGeom>
          <a:noFill/>
          <a:ln w="9525">
            <a:noFill/>
            <a:miter lim="800000"/>
            <a:headEnd/>
            <a:tailEnd/>
          </a:ln>
          <a:effectLst/>
        </p:spPr>
      </p:pic>
      <p:pic>
        <p:nvPicPr>
          <p:cNvPr id="4110" name="Picture 14"/>
          <p:cNvPicPr>
            <a:picLocks noChangeAspect="1" noChangeArrowheads="1"/>
          </p:cNvPicPr>
          <p:nvPr/>
        </p:nvPicPr>
        <p:blipFill>
          <a:blip r:embed="rId3"/>
          <a:srcRect/>
          <a:stretch>
            <a:fillRect/>
          </a:stretch>
        </p:blipFill>
        <p:spPr bwMode="auto">
          <a:xfrm>
            <a:off x="0" y="1905000"/>
            <a:ext cx="5924550" cy="3438525"/>
          </a:xfrm>
          <a:prstGeom prst="rect">
            <a:avLst/>
          </a:prstGeom>
          <a:noFill/>
          <a:ln w="9525">
            <a:noFill/>
            <a:miter lim="800000"/>
            <a:headEnd/>
            <a:tailEnd/>
          </a:ln>
          <a:effectLst/>
        </p:spPr>
      </p:pic>
    </p:spTree>
    <p:extLst>
      <p:ext uri="{BB962C8B-B14F-4D97-AF65-F5344CB8AC3E}">
        <p14:creationId xmlns:p14="http://schemas.microsoft.com/office/powerpoint/2010/main" val="1764394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Chiral carbons in structure of glucose</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dirty="0">
                <a:latin typeface="Times New Roman" pitchFamily="18" charset="0"/>
                <a:cs typeface="Times New Roman" pitchFamily="18" charset="0"/>
              </a:rPr>
              <a:t>How many chiral carbon atoms are there in the open-chain form of </a:t>
            </a:r>
            <a:r>
              <a:rPr lang="en-US" dirty="0" smtClean="0">
                <a:latin typeface="Times New Roman" pitchFamily="18" charset="0"/>
                <a:cs typeface="Times New Roman" pitchFamily="18" charset="0"/>
              </a:rPr>
              <a:t>glucose?</a:t>
            </a: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SOLUTION</a:t>
            </a:r>
            <a:r>
              <a:rPr lang="en-US" dirty="0">
                <a:latin typeface="Times New Roman" pitchFamily="18" charset="0"/>
                <a:cs typeface="Times New Roman" pitchFamily="18" charset="0"/>
              </a:rPr>
              <a:t> Notice that the carbon atoms numbered 2, 3, 4, and 5 each have four different groups attached to them, as indicated here: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Carbon </a:t>
            </a:r>
            <a:r>
              <a:rPr lang="en-US" dirty="0">
                <a:latin typeface="Times New Roman" pitchFamily="18" charset="0"/>
                <a:cs typeface="Times New Roman" pitchFamily="18" charset="0"/>
              </a:rPr>
              <a:t>atoms 1 and 6 have only three different substituents on them. Thus, there are four chiral carbon atoms in the glucose molecule.</a:t>
            </a:r>
          </a:p>
          <a:p>
            <a:endParaRPr lang="en-US" dirty="0">
              <a:latin typeface="Times New Roman" pitchFamily="18" charset="0"/>
              <a:cs typeface="Times New Roman" pitchFamily="18" charset="0"/>
            </a:endParaRPr>
          </a:p>
        </p:txBody>
      </p:sp>
      <p:pic>
        <p:nvPicPr>
          <p:cNvPr id="1028" name="Picture 4" descr="AABAAS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39719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135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066800"/>
            <a:ext cx="4038600" cy="5059363"/>
          </a:xfrm>
          <a:prstGeom prst="rect">
            <a:avLst/>
          </a:prstGeom>
        </p:spPr>
        <p:txBody>
          <a:bodyPr vert="horz" lIns="91440" tIns="45720" rIns="91440" bIns="45720" rtlCol="0">
            <a:normAutofit/>
          </a:bodyPr>
          <a:lstStyle/>
          <a:p>
            <a:pPr marL="342900" lvl="0" indent="-342900" algn="just">
              <a:spcBef>
                <a:spcPct val="20000"/>
              </a:spcBef>
              <a:buFont typeface="Wingdings" pitchFamily="2" charset="2"/>
              <a:buChar char="Ø"/>
              <a:defRPr/>
            </a:pPr>
            <a:r>
              <a:rPr kumimoji="0" lang="en-US" sz="28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Epimers</a:t>
            </a:r>
            <a:r>
              <a:rPr lang="en-US" sz="2800" b="1" dirty="0" smtClean="0">
                <a:latin typeface="Times New Roman" pitchFamily="18" charset="0"/>
                <a:cs typeface="Times New Roman" pitchFamily="18" charset="0"/>
              </a:rPr>
              <a:t>:</a:t>
            </a:r>
            <a:r>
              <a:rPr kumimoji="0" lang="en-US" sz="2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en-US" sz="2800" dirty="0" smtClean="0">
                <a:latin typeface="Times New Roman" pitchFamily="18" charset="0"/>
                <a:cs typeface="Times New Roman" pitchFamily="18" charset="0"/>
              </a:rPr>
              <a:t>the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epimers</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differs from each other in the configuration</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one </a:t>
            </a:r>
            <a:r>
              <a:rPr kumimoji="0" lang="en-US" sz="28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chiral</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center (shaded red).</a:t>
            </a:r>
            <a:r>
              <a:rPr lang="en-US" sz="2800" b="1" dirty="0" smtClean="0">
                <a:latin typeface="Times New Roman" pitchFamily="18" charset="0"/>
                <a:cs typeface="Times New Roman" pitchFamily="18" charset="0"/>
              </a:rPr>
              <a:t> </a:t>
            </a:r>
          </a:p>
          <a:p>
            <a:pPr marL="342900" lvl="0" indent="-342900" algn="just">
              <a:spcBef>
                <a:spcPct val="20000"/>
              </a:spcBef>
              <a:buFont typeface="Arial" pitchFamily="34" charset="0"/>
              <a:buChar char="•"/>
              <a:defRPr/>
            </a:pPr>
            <a:endParaRPr lang="en-US" sz="2800" b="1" dirty="0" smtClean="0">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sz="2800" b="1" dirty="0" smtClean="0">
                <a:latin typeface="Times New Roman" pitchFamily="18" charset="0"/>
                <a:cs typeface="Times New Roman" pitchFamily="18" charset="0"/>
              </a:rPr>
              <a:t>D-Glucose and two of its </a:t>
            </a:r>
            <a:r>
              <a:rPr lang="en-US" sz="2800" b="1" dirty="0" err="1" smtClean="0">
                <a:latin typeface="Times New Roman" pitchFamily="18" charset="0"/>
                <a:cs typeface="Times New Roman" pitchFamily="18" charset="0"/>
              </a:rPr>
              <a:t>epimers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are shown as projection formulas. </a:t>
            </a:r>
            <a:endParaRPr kumimoji="0" lang="en-US" sz="28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53</a:t>
            </a:fld>
            <a:endParaRPr lang="en-US"/>
          </a:p>
        </p:txBody>
      </p:sp>
      <p:pic>
        <p:nvPicPr>
          <p:cNvPr id="5123" name="Picture 3"/>
          <p:cNvPicPr>
            <a:picLocks noChangeAspect="1" noChangeArrowheads="1"/>
          </p:cNvPicPr>
          <p:nvPr/>
        </p:nvPicPr>
        <p:blipFill>
          <a:blip r:embed="rId2"/>
          <a:srcRect/>
          <a:stretch>
            <a:fillRect/>
          </a:stretch>
        </p:blipFill>
        <p:spPr bwMode="auto">
          <a:xfrm>
            <a:off x="4514850" y="1676400"/>
            <a:ext cx="4629150" cy="3124200"/>
          </a:xfrm>
          <a:prstGeom prst="rect">
            <a:avLst/>
          </a:prstGeom>
          <a:noFill/>
          <a:ln w="9525">
            <a:noFill/>
            <a:miter lim="800000"/>
            <a:headEnd/>
            <a:tailEnd/>
          </a:ln>
          <a:effectLst/>
        </p:spPr>
      </p:pic>
    </p:spTree>
    <p:extLst>
      <p:ext uri="{BB962C8B-B14F-4D97-AF65-F5344CB8AC3E}">
        <p14:creationId xmlns:p14="http://schemas.microsoft.com/office/powerpoint/2010/main" val="489171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3600" b="1" dirty="0" smtClean="0">
                <a:latin typeface="Times New Roman" pitchFamily="18" charset="0"/>
                <a:cs typeface="Times New Roman" pitchFamily="18" charset="0"/>
              </a:rPr>
              <a:t>Formation of </a:t>
            </a:r>
            <a:r>
              <a:rPr lang="en-US" sz="3600" b="1" dirty="0" err="1" smtClean="0">
                <a:latin typeface="Times New Roman" pitchFamily="18" charset="0"/>
                <a:cs typeface="Times New Roman" pitchFamily="18" charset="0"/>
              </a:rPr>
              <a:t>hemiacetals</a:t>
            </a:r>
            <a:r>
              <a:rPr lang="en-US" sz="3600" b="1" dirty="0" smtClean="0">
                <a:latin typeface="Times New Roman" pitchFamily="18" charset="0"/>
                <a:cs typeface="Times New Roman" pitchFamily="18" charset="0"/>
              </a:rPr>
              <a:t> and </a:t>
            </a:r>
            <a:r>
              <a:rPr lang="en-US" sz="3600" b="1" dirty="0" err="1" smtClean="0">
                <a:latin typeface="Times New Roman" pitchFamily="18" charset="0"/>
                <a:cs typeface="Times New Roman" pitchFamily="18" charset="0"/>
              </a:rPr>
              <a:t>hemiketals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229600" cy="2514600"/>
          </a:xfrm>
        </p:spPr>
        <p:txBody>
          <a:bodyPr>
            <a:noAutofit/>
          </a:bodyPr>
          <a:lstStyle/>
          <a:p>
            <a:pPr algn="just"/>
            <a:r>
              <a:rPr lang="en-US" sz="1800" dirty="0" smtClean="0">
                <a:latin typeface="Times New Roman" pitchFamily="18" charset="0"/>
                <a:cs typeface="Times New Roman" pitchFamily="18" charset="0"/>
              </a:rPr>
              <a:t>An </a:t>
            </a:r>
            <a:r>
              <a:rPr lang="en-US" sz="1800" b="1" dirty="0" err="1" smtClean="0">
                <a:latin typeface="Times New Roman" pitchFamily="18" charset="0"/>
                <a:cs typeface="Times New Roman" pitchFamily="18" charset="0"/>
              </a:rPr>
              <a:t>aldehyde</a:t>
            </a:r>
            <a:r>
              <a:rPr lang="en-US" sz="1800" b="1" dirty="0" smtClean="0">
                <a:latin typeface="Times New Roman" pitchFamily="18" charset="0"/>
                <a:cs typeface="Times New Roman" pitchFamily="18" charset="0"/>
              </a:rPr>
              <a:t> or / </a:t>
            </a:r>
            <a:r>
              <a:rPr lang="en-US" sz="1800" b="1" dirty="0" err="1" smtClean="0">
                <a:latin typeface="Times New Roman" pitchFamily="18" charset="0"/>
                <a:cs typeface="Times New Roman" pitchFamily="18" charset="0"/>
              </a:rPr>
              <a:t>ketone</a:t>
            </a:r>
            <a:r>
              <a:rPr lang="en-US" sz="1800" dirty="0" smtClean="0">
                <a:latin typeface="Times New Roman" pitchFamily="18" charset="0"/>
                <a:cs typeface="Times New Roman" pitchFamily="18" charset="0"/>
              </a:rPr>
              <a:t> can react with an </a:t>
            </a:r>
            <a:r>
              <a:rPr lang="en-US" sz="1800" b="1" dirty="0" smtClean="0">
                <a:latin typeface="Times New Roman" pitchFamily="18" charset="0"/>
                <a:cs typeface="Times New Roman" pitchFamily="18" charset="0"/>
              </a:rPr>
              <a:t>alcohol </a:t>
            </a:r>
            <a:r>
              <a:rPr lang="en-US" sz="1800" dirty="0" smtClean="0">
                <a:latin typeface="Times New Roman" pitchFamily="18" charset="0"/>
                <a:cs typeface="Times New Roman" pitchFamily="18" charset="0"/>
              </a:rPr>
              <a:t>in a 1:1 ratio to yield a </a:t>
            </a:r>
            <a:r>
              <a:rPr lang="en-US" sz="1800" dirty="0" err="1" smtClean="0">
                <a:latin typeface="Times New Roman" pitchFamily="18" charset="0"/>
                <a:cs typeface="Times New Roman" pitchFamily="18" charset="0"/>
              </a:rPr>
              <a:t>hemiacetal</a:t>
            </a:r>
            <a:r>
              <a:rPr lang="en-US" sz="1800" dirty="0" smtClean="0">
                <a:latin typeface="Times New Roman" pitchFamily="18" charset="0"/>
                <a:cs typeface="Times New Roman" pitchFamily="18" charset="0"/>
              </a:rPr>
              <a:t> or </a:t>
            </a:r>
            <a:r>
              <a:rPr lang="en-US" sz="1800" dirty="0" err="1" smtClean="0">
                <a:latin typeface="Times New Roman" pitchFamily="18" charset="0"/>
                <a:cs typeface="Times New Roman" pitchFamily="18" charset="0"/>
              </a:rPr>
              <a:t>hemiketal</a:t>
            </a:r>
            <a:r>
              <a:rPr lang="en-US" sz="1800" dirty="0" smtClean="0">
                <a:latin typeface="Times New Roman" pitchFamily="18" charset="0"/>
                <a:cs typeface="Times New Roman" pitchFamily="18" charset="0"/>
              </a:rPr>
              <a:t>, respectively.</a:t>
            </a:r>
          </a:p>
          <a:p>
            <a:pPr algn="just"/>
            <a:endParaRPr lang="en-US" sz="1800" dirty="0" smtClean="0">
              <a:latin typeface="Times New Roman" pitchFamily="18" charset="0"/>
              <a:cs typeface="Times New Roman" pitchFamily="18" charset="0"/>
            </a:endParaRPr>
          </a:p>
          <a:p>
            <a:pPr algn="just">
              <a:buFont typeface="Wingdings" pitchFamily="2" charset="2"/>
              <a:buChar char="Ø"/>
            </a:pPr>
            <a:r>
              <a:rPr lang="en-US" sz="1800" dirty="0" smtClean="0">
                <a:latin typeface="Times New Roman" pitchFamily="18" charset="0"/>
                <a:cs typeface="Times New Roman" pitchFamily="18" charset="0"/>
              </a:rPr>
              <a:t>This creates a </a:t>
            </a:r>
            <a:r>
              <a:rPr lang="en-US" sz="1800" b="1" dirty="0" smtClean="0">
                <a:latin typeface="Times New Roman" pitchFamily="18" charset="0"/>
                <a:cs typeface="Times New Roman" pitchFamily="18" charset="0"/>
              </a:rPr>
              <a:t>new </a:t>
            </a:r>
            <a:r>
              <a:rPr lang="en-US" sz="1800" b="1" dirty="0" err="1" smtClean="0">
                <a:latin typeface="Times New Roman" pitchFamily="18" charset="0"/>
                <a:cs typeface="Times New Roman" pitchFamily="18" charset="0"/>
              </a:rPr>
              <a:t>chiral</a:t>
            </a:r>
            <a:r>
              <a:rPr lang="en-US" sz="1800" b="1" dirty="0" smtClean="0">
                <a:latin typeface="Times New Roman" pitchFamily="18" charset="0"/>
                <a:cs typeface="Times New Roman" pitchFamily="18" charset="0"/>
              </a:rPr>
              <a:t> center </a:t>
            </a:r>
            <a:r>
              <a:rPr lang="en-US" sz="1800" dirty="0" smtClean="0">
                <a:latin typeface="Times New Roman" pitchFamily="18" charset="0"/>
                <a:cs typeface="Times New Roman" pitchFamily="18" charset="0"/>
              </a:rPr>
              <a:t>at the carbonyl carbon.</a:t>
            </a:r>
          </a:p>
          <a:p>
            <a:pPr algn="just"/>
            <a:r>
              <a:rPr lang="en-US" sz="1800" dirty="0" smtClean="0">
                <a:latin typeface="Times New Roman" pitchFamily="18" charset="0"/>
                <a:cs typeface="Times New Roman" pitchFamily="18" charset="0"/>
              </a:rPr>
              <a:t>Substitution of </a:t>
            </a:r>
            <a:r>
              <a:rPr lang="en-US" sz="1800" b="1" dirty="0" smtClean="0">
                <a:latin typeface="Times New Roman" pitchFamily="18" charset="0"/>
                <a:cs typeface="Times New Roman" pitchFamily="18" charset="0"/>
              </a:rPr>
              <a:t>a second alcohol </a:t>
            </a:r>
            <a:r>
              <a:rPr lang="en-US" sz="1800" dirty="0" smtClean="0">
                <a:latin typeface="Times New Roman" pitchFamily="18" charset="0"/>
                <a:cs typeface="Times New Roman" pitchFamily="18" charset="0"/>
              </a:rPr>
              <a:t>molecule produces an </a:t>
            </a:r>
            <a:r>
              <a:rPr lang="en-US" sz="1800" b="1" dirty="0" err="1" smtClean="0">
                <a:latin typeface="Times New Roman" pitchFamily="18" charset="0"/>
                <a:cs typeface="Times New Roman" pitchFamily="18" charset="0"/>
              </a:rPr>
              <a:t>acetal</a:t>
            </a:r>
            <a:r>
              <a:rPr lang="en-US" sz="1800" b="1" dirty="0" smtClean="0">
                <a:latin typeface="Times New Roman" pitchFamily="18" charset="0"/>
                <a:cs typeface="Times New Roman" pitchFamily="18" charset="0"/>
              </a:rPr>
              <a:t> or </a:t>
            </a:r>
            <a:r>
              <a:rPr lang="en-US" sz="1800" b="1" dirty="0" err="1" smtClean="0">
                <a:latin typeface="Times New Roman" pitchFamily="18" charset="0"/>
                <a:cs typeface="Times New Roman" pitchFamily="18" charset="0"/>
              </a:rPr>
              <a:t>ketal</a:t>
            </a:r>
            <a:r>
              <a:rPr lang="en-US" sz="1800" dirty="0" smtClean="0">
                <a:latin typeface="Times New Roman" pitchFamily="18" charset="0"/>
                <a:cs typeface="Times New Roman" pitchFamily="18" charset="0"/>
              </a:rPr>
              <a:t>.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When the second alcohol is part of another sugar molecule, the bond produced is a glycosidic bond.</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54</a:t>
            </a:fld>
            <a:endParaRPr lang="en-US"/>
          </a:p>
        </p:txBody>
      </p:sp>
      <p:pic>
        <p:nvPicPr>
          <p:cNvPr id="7170" name="Picture 2"/>
          <p:cNvPicPr>
            <a:picLocks noChangeAspect="1" noChangeArrowheads="1"/>
          </p:cNvPicPr>
          <p:nvPr/>
        </p:nvPicPr>
        <p:blipFill>
          <a:blip r:embed="rId2"/>
          <a:srcRect/>
          <a:stretch>
            <a:fillRect/>
          </a:stretch>
        </p:blipFill>
        <p:spPr bwMode="auto">
          <a:xfrm>
            <a:off x="2057400" y="3880624"/>
            <a:ext cx="4572000" cy="2262909"/>
          </a:xfrm>
          <a:prstGeom prst="rect">
            <a:avLst/>
          </a:prstGeom>
          <a:noFill/>
          <a:ln w="9525">
            <a:noFill/>
            <a:miter lim="800000"/>
            <a:headEnd/>
            <a:tailEnd/>
          </a:ln>
          <a:effectLst/>
        </p:spPr>
      </p:pic>
    </p:spTree>
    <p:extLst>
      <p:ext uri="{BB962C8B-B14F-4D97-AF65-F5344CB8AC3E}">
        <p14:creationId xmlns:p14="http://schemas.microsoft.com/office/powerpoint/2010/main" val="22354246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r="7547"/>
          <a:stretch>
            <a:fillRect/>
          </a:stretch>
        </p:blipFill>
        <p:spPr bwMode="auto">
          <a:xfrm>
            <a:off x="5519498" y="0"/>
            <a:ext cx="3589866" cy="6096000"/>
          </a:xfrm>
          <a:prstGeom prst="rect">
            <a:avLst/>
          </a:prstGeom>
          <a:noFill/>
          <a:ln w="9525">
            <a:noFill/>
            <a:miter lim="800000"/>
            <a:headEnd/>
            <a:tailEnd/>
          </a:ln>
          <a:effectLst/>
        </p:spPr>
      </p:pic>
      <p:sp>
        <p:nvSpPr>
          <p:cNvPr id="5" name="Content Placeholder 2"/>
          <p:cNvSpPr txBox="1">
            <a:spLocks/>
          </p:cNvSpPr>
          <p:nvPr/>
        </p:nvSpPr>
        <p:spPr>
          <a:xfrm>
            <a:off x="457200" y="381000"/>
            <a:ext cx="5257800" cy="4267200"/>
          </a:xfrm>
          <a:prstGeom prst="rect">
            <a:avLst/>
          </a:prstGeom>
        </p:spPr>
        <p:txBody>
          <a:bodyPr vert="horz" lIns="91440" tIns="45720" rIns="91440" bIns="45720" rtlCol="0">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Formation of the two cyclic forms of D-glucose: </a:t>
            </a:r>
          </a:p>
          <a:p>
            <a:pPr marL="342900" lvl="0" indent="-342900" algn="just">
              <a:spcBef>
                <a:spcPct val="20000"/>
              </a:spcBef>
              <a:buFont typeface="Arial" pitchFamily="34" charset="0"/>
              <a:buChar char="•"/>
              <a:defRPr/>
            </a:pPr>
            <a:endPar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Reaction</a:t>
            </a:r>
            <a:r>
              <a:rPr lang="en-US" sz="3200" dirty="0" smtClean="0">
                <a:latin typeface="Times New Roman" pitchFamily="18" charset="0"/>
                <a:cs typeface="Times New Roman" pitchFamily="18" charset="0"/>
              </a:rPr>
              <a:t> </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be</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tween the </a:t>
            </a:r>
            <a:r>
              <a:rPr kumimoji="0" lang="en-US" sz="32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aldehyde</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(COH) group at C-1</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the </a:t>
            </a:r>
            <a:r>
              <a:rPr lang="en-US" sz="3200" b="1" dirty="0" smtClean="0">
                <a:latin typeface="Times New Roman" pitchFamily="18" charset="0"/>
                <a:cs typeface="Times New Roman" pitchFamily="18" charset="0"/>
              </a:rPr>
              <a:t>OH-</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group at C-5</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forms a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hemiacetal</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linkage.</a:t>
            </a:r>
          </a:p>
          <a:p>
            <a:pPr marL="342900" lvl="0" indent="-342900" algn="just">
              <a:spcBef>
                <a:spcPct val="20000"/>
              </a:spcBef>
              <a:buFont typeface="Arial" pitchFamily="34" charset="0"/>
              <a:buChar char="•"/>
              <a:defRPr/>
            </a:pPr>
            <a:endParaRPr lang="en-US" sz="3200" dirty="0" smtClean="0">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sz="3200" dirty="0" smtClean="0">
                <a:latin typeface="Times New Roman" pitchFamily="18" charset="0"/>
                <a:cs typeface="Times New Roman" pitchFamily="18" charset="0"/>
              </a:rPr>
              <a:t>This linkage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produces either of two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stereoisomers</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l-GR"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α</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3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and </a:t>
            </a:r>
            <a:r>
              <a:rPr kumimoji="0" lang="en-US" sz="3200" b="1"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lang="el-GR" sz="3200" b="1" dirty="0" smtClean="0">
                <a:latin typeface="Times New Roman" pitchFamily="18" charset="0"/>
                <a:cs typeface="Times New Roman" pitchFamily="18" charset="0"/>
              </a:rPr>
              <a:t>β</a:t>
            </a:r>
            <a:r>
              <a:rPr lang="en-US" sz="3200" b="1" dirty="0" smtClean="0">
                <a:latin typeface="Times New Roman" pitchFamily="18" charset="0"/>
                <a:cs typeface="Times New Roman" pitchFamily="18" charset="0"/>
              </a:rPr>
              <a:t>’</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anomers</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which differ only in the stereochemistry</a:t>
            </a:r>
            <a:r>
              <a:rPr kumimoji="0" lang="en-US" sz="3200" b="0" i="1"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around the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hemiacetal</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carbon. </a:t>
            </a:r>
          </a:p>
          <a:p>
            <a:pPr marL="342900" lvl="0" indent="-342900" algn="just">
              <a:spcBef>
                <a:spcPct val="20000"/>
              </a:spcBef>
              <a:buFont typeface="Arial" pitchFamily="34" charset="0"/>
              <a:buChar char="•"/>
              <a:defRPr/>
            </a:pPr>
            <a:endPar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Wingdings" pitchFamily="2" charset="2"/>
              <a:buChar char="Ø"/>
              <a:defRPr/>
            </a:pPr>
            <a:r>
              <a:rPr lang="en-US" sz="3200" b="1" dirty="0" err="1" smtClean="0">
                <a:latin typeface="Times New Roman" pitchFamily="18" charset="0"/>
                <a:cs typeface="Times New Roman" pitchFamily="18" charset="0"/>
              </a:rPr>
              <a:t>Mutarotation</a:t>
            </a:r>
            <a:r>
              <a:rPr lang="en-US" sz="3200" b="1"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interconversion</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a:t>
            </a:r>
            <a:r>
              <a:rPr lang="en-US" sz="3200" dirty="0" smtClean="0">
                <a:latin typeface="Times New Roman" pitchFamily="18" charset="0"/>
                <a:cs typeface="Times New Roman" pitchFamily="18" charset="0"/>
              </a:rPr>
              <a:t> ‘</a:t>
            </a:r>
            <a:r>
              <a:rPr lang="el-GR" sz="3200" dirty="0" smtClean="0">
                <a:latin typeface="Times New Roman" pitchFamily="18" charset="0"/>
                <a:cs typeface="Times New Roman" pitchFamily="18" charset="0"/>
              </a:rPr>
              <a:t>α</a:t>
            </a:r>
            <a:r>
              <a:rPr lang="en-US" sz="3200" dirty="0" smtClean="0">
                <a:latin typeface="Times New Roman" pitchFamily="18" charset="0"/>
                <a:cs typeface="Times New Roman" pitchFamily="18" charset="0"/>
              </a:rPr>
              <a:t>’</a:t>
            </a:r>
            <a:r>
              <a:rPr lang="en-US" sz="3200" i="1" dirty="0" smtClean="0">
                <a:latin typeface="Times New Roman" pitchFamily="18" charset="0"/>
                <a:cs typeface="Times New Roman" pitchFamily="18" charset="0"/>
              </a:rPr>
              <a:t> and ‘</a:t>
            </a:r>
            <a:r>
              <a:rPr lang="el-GR" sz="3200" dirty="0" smtClean="0">
                <a:latin typeface="Times New Roman" pitchFamily="18" charset="0"/>
                <a:cs typeface="Times New Roman" pitchFamily="18" charset="0"/>
              </a:rPr>
              <a:t>β</a:t>
            </a:r>
            <a:r>
              <a:rPr lang="en-US" sz="3200" dirty="0" smtClean="0">
                <a:latin typeface="Times New Roman" pitchFamily="18" charset="0"/>
                <a:cs typeface="Times New Roman" pitchFamily="18" charset="0"/>
              </a:rPr>
              <a:t>’</a:t>
            </a:r>
            <a:r>
              <a:rPr kumimoji="0" lang="en-US" sz="32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200" b="0" i="1"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anomers</a:t>
            </a:r>
            <a:r>
              <a:rPr lang="en-US" sz="3200" i="1" dirty="0" smtClean="0">
                <a:latin typeface="Times New Roman" pitchFamily="18" charset="0"/>
                <a:cs typeface="Times New Roman" pitchFamily="18" charset="0"/>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a:t>
            </a:r>
            <a:r>
              <a:rPr lang="en-US" sz="3200" dirty="0" smtClean="0">
                <a:latin typeface="Times New Roman" pitchFamily="18" charset="0"/>
                <a:cs typeface="Times New Roman" pitchFamily="18" charset="0"/>
              </a:rPr>
              <a:t>termed as </a:t>
            </a:r>
            <a:r>
              <a:rPr lang="en-US" sz="3200" dirty="0" err="1" smtClean="0">
                <a:latin typeface="Times New Roman" pitchFamily="18" charset="0"/>
                <a:cs typeface="Times New Roman" pitchFamily="18" charset="0"/>
              </a:rPr>
              <a:t>mutarotation</a:t>
            </a:r>
            <a:r>
              <a:rPr kumimoji="0" lang="en-US" sz="32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en-US" sz="32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55</a:t>
            </a:fld>
            <a:endParaRPr lang="en-US"/>
          </a:p>
        </p:txBody>
      </p:sp>
      <p:pic>
        <p:nvPicPr>
          <p:cNvPr id="12290" name="Picture 2" descr="diagrams of monosacchari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1" y="4602731"/>
            <a:ext cx="5285509" cy="157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79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latin typeface="Times New Roman" pitchFamily="18" charset="0"/>
                <a:cs typeface="Times New Roman" pitchFamily="18" charset="0"/>
              </a:rPr>
              <a:t>Relationship between the </a:t>
            </a:r>
            <a:r>
              <a:rPr lang="en-US" sz="3000" b="1" dirty="0">
                <a:latin typeface="Times New Roman" pitchFamily="18" charset="0"/>
                <a:cs typeface="Times New Roman" pitchFamily="18" charset="0"/>
                <a:hlinkClick r:id="rId2" tooltip="Open-chain"/>
              </a:rPr>
              <a:t>acyclic</a:t>
            </a:r>
            <a:r>
              <a:rPr lang="en-US" sz="3000" b="1" dirty="0">
                <a:latin typeface="Times New Roman" pitchFamily="18" charset="0"/>
                <a:cs typeface="Times New Roman" pitchFamily="18" charset="0"/>
              </a:rPr>
              <a:t> and the cyclic (</a:t>
            </a:r>
            <a:r>
              <a:rPr lang="en-US" sz="3000" b="1" dirty="0" err="1">
                <a:latin typeface="Times New Roman" pitchFamily="18" charset="0"/>
                <a:cs typeface="Times New Roman" pitchFamily="18" charset="0"/>
                <a:hlinkClick r:id="rId3" tooltip="Hemiketal"/>
              </a:rPr>
              <a:t>hemiketal</a:t>
            </a:r>
            <a:r>
              <a:rPr lang="en-US" sz="3000" b="1" dirty="0">
                <a:latin typeface="Times New Roman" pitchFamily="18" charset="0"/>
                <a:cs typeface="Times New Roman" pitchFamily="18" charset="0"/>
              </a:rPr>
              <a:t>) isomers of fructose</a:t>
            </a:r>
          </a:p>
        </p:txBody>
      </p:sp>
      <p:sp>
        <p:nvSpPr>
          <p:cNvPr id="4" name="Slide Number Placeholder 3"/>
          <p:cNvSpPr>
            <a:spLocks noGrp="1"/>
          </p:cNvSpPr>
          <p:nvPr>
            <p:ph type="sldNum" sz="quarter" idx="12"/>
          </p:nvPr>
        </p:nvSpPr>
        <p:spPr/>
        <p:txBody>
          <a:bodyPr/>
          <a:lstStyle/>
          <a:p>
            <a:fld id="{8E4230EB-B9FC-4BC2-AAA3-5C9E29A20EF1}" type="slidenum">
              <a:rPr lang="en-US" smtClean="0"/>
              <a:pPr/>
              <a:t>56</a:t>
            </a:fld>
            <a:endParaRPr lang="en-US"/>
          </a:p>
        </p:txBody>
      </p:sp>
      <p:sp>
        <p:nvSpPr>
          <p:cNvPr id="5" name="AutoShape 2" descr="https://upload.wikimedia.org/wikipedia/commons/thumb/b/b0/Isomeric_forms_of_fructose.svg/375px-Isomeric_forms_of_fructose.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76400"/>
            <a:ext cx="7385817"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313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err="1" smtClean="0">
                <a:latin typeface="Times New Roman" pitchFamily="18" charset="0"/>
                <a:cs typeface="Times New Roman" pitchFamily="18" charset="0"/>
              </a:rPr>
              <a:t>Pyranoses</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furanoses</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457200" y="1600200"/>
            <a:ext cx="3886200" cy="4525963"/>
          </a:xfrm>
        </p:spPr>
        <p:txBody>
          <a:bodyPr>
            <a:normAutofit fontScale="77500" lnSpcReduction="20000"/>
          </a:bodyPr>
          <a:lstStyle/>
          <a:p>
            <a:pPr algn="just"/>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pyranose</a:t>
            </a:r>
            <a:r>
              <a:rPr lang="en-US" b="1" dirty="0" smtClean="0">
                <a:latin typeface="Times New Roman" pitchFamily="18" charset="0"/>
                <a:cs typeface="Times New Roman" pitchFamily="18" charset="0"/>
              </a:rPr>
              <a:t> forms of D-glucose </a:t>
            </a:r>
            <a:r>
              <a:rPr lang="en-US" dirty="0" smtClean="0">
                <a:latin typeface="Times New Roman" pitchFamily="18" charset="0"/>
                <a:cs typeface="Times New Roman" pitchFamily="18" charset="0"/>
              </a:rPr>
              <a:t>and the </a:t>
            </a:r>
            <a:r>
              <a:rPr lang="en-US" dirty="0" err="1" smtClean="0">
                <a:latin typeface="Times New Roman" pitchFamily="18" charset="0"/>
                <a:cs typeface="Times New Roman" pitchFamily="18" charset="0"/>
              </a:rPr>
              <a:t>furanose</a:t>
            </a:r>
            <a:r>
              <a:rPr lang="en-US" dirty="0" smtClean="0">
                <a:latin typeface="Times New Roman" pitchFamily="18" charset="0"/>
                <a:cs typeface="Times New Roman" pitchFamily="18" charset="0"/>
              </a:rPr>
              <a:t> forms of D-fructose are shown here as Haworth perspective formulas.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edges of the ring nearest the reader are represented by bold lines. </a:t>
            </a:r>
          </a:p>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Pyran</a:t>
            </a:r>
            <a:r>
              <a:rPr lang="en-US" dirty="0" smtClean="0">
                <a:latin typeface="Times New Roman" pitchFamily="18" charset="0"/>
                <a:cs typeface="Times New Roman" pitchFamily="18" charset="0"/>
              </a:rPr>
              <a:t> and furan are shown for comparison.</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4724400" y="1295400"/>
            <a:ext cx="3990975" cy="5181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57</a:t>
            </a:fld>
            <a:endParaRPr lang="en-US"/>
          </a:p>
        </p:txBody>
      </p:sp>
    </p:spTree>
    <p:extLst>
      <p:ext uri="{BB962C8B-B14F-4D97-AF65-F5344CB8AC3E}">
        <p14:creationId xmlns:p14="http://schemas.microsoft.com/office/powerpoint/2010/main" val="2809903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304800" y="914400"/>
            <a:ext cx="8610600" cy="5592763"/>
          </a:xfrm>
          <a:prstGeom prst="rect">
            <a:avLst/>
          </a:prstGeom>
          <a:noFill/>
          <a:ln w="9525">
            <a:noFill/>
            <a:miter lim="800000"/>
            <a:headEnd/>
            <a:tailEnd/>
          </a:ln>
          <a:effectLst/>
        </p:spPr>
      </p:pic>
      <p:sp>
        <p:nvSpPr>
          <p:cNvPr id="4" name="Title 1"/>
          <p:cNvSpPr>
            <a:spLocks noGrp="1"/>
          </p:cNvSpPr>
          <p:nvPr>
            <p:ph type="title"/>
          </p:nvPr>
        </p:nvSpPr>
        <p:spPr>
          <a:xfrm>
            <a:off x="457200" y="0"/>
            <a:ext cx="8229600" cy="1143000"/>
          </a:xfrm>
        </p:spPr>
        <p:txBody>
          <a:bodyPr>
            <a:noAutofit/>
          </a:bodyPr>
          <a:lstStyle/>
          <a:p>
            <a:r>
              <a:rPr lang="en-US" sz="3200" b="1" dirty="0" smtClean="0">
                <a:latin typeface="Times New Roman" pitchFamily="18" charset="0"/>
                <a:cs typeface="Times New Roman" pitchFamily="18" charset="0"/>
              </a:rPr>
              <a:t>Some </a:t>
            </a:r>
            <a:r>
              <a:rPr lang="en-US" sz="3200" b="1" dirty="0" err="1" smtClean="0">
                <a:latin typeface="Times New Roman" pitchFamily="18" charset="0"/>
                <a:cs typeface="Times New Roman" pitchFamily="18" charset="0"/>
              </a:rPr>
              <a:t>hexose</a:t>
            </a:r>
            <a:r>
              <a:rPr lang="en-US" sz="3200" b="1" dirty="0" smtClean="0">
                <a:latin typeface="Times New Roman" pitchFamily="18" charset="0"/>
                <a:cs typeface="Times New Roman" pitchFamily="18" charset="0"/>
              </a:rPr>
              <a:t> derivatives important in biology</a:t>
            </a:r>
            <a:endParaRPr lang="en-US"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58</a:t>
            </a:fld>
            <a:endParaRPr lang="en-US"/>
          </a:p>
        </p:txBody>
      </p:sp>
    </p:spTree>
    <p:extLst>
      <p:ext uri="{BB962C8B-B14F-4D97-AF65-F5344CB8AC3E}">
        <p14:creationId xmlns:p14="http://schemas.microsoft.com/office/powerpoint/2010/main" val="1031764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b="29787"/>
          <a:stretch>
            <a:fillRect/>
          </a:stretch>
        </p:blipFill>
        <p:spPr bwMode="auto">
          <a:xfrm>
            <a:off x="1066800" y="3657601"/>
            <a:ext cx="4876800" cy="1931406"/>
          </a:xfrm>
          <a:prstGeom prst="rect">
            <a:avLst/>
          </a:prstGeom>
          <a:noFill/>
          <a:ln w="9525">
            <a:noFill/>
            <a:miter lim="800000"/>
            <a:headEnd/>
            <a:tailEnd/>
          </a:ln>
          <a:effectLst/>
        </p:spPr>
      </p:pic>
      <p:sp>
        <p:nvSpPr>
          <p:cNvPr id="5" name="Title 1"/>
          <p:cNvSpPr>
            <a:spLocks noGrp="1"/>
          </p:cNvSpPr>
          <p:nvPr>
            <p:ph type="title"/>
          </p:nvPr>
        </p:nvSpPr>
        <p:spPr>
          <a:xfrm>
            <a:off x="457200" y="0"/>
            <a:ext cx="8229600" cy="1143000"/>
          </a:xfrm>
        </p:spPr>
        <p:txBody>
          <a:bodyPr/>
          <a:lstStyle/>
          <a:p>
            <a:r>
              <a:rPr lang="en-US" b="1" dirty="0" smtClean="0">
                <a:latin typeface="Times New Roman" pitchFamily="18" charset="0"/>
                <a:cs typeface="Times New Roman" pitchFamily="18" charset="0"/>
              </a:rPr>
              <a:t>Sugars as reducing agents</a:t>
            </a:r>
            <a:endParaRPr lang="en-US" dirty="0">
              <a:latin typeface="Times New Roman" pitchFamily="18" charset="0"/>
              <a:cs typeface="Times New Roman" pitchFamily="18" charset="0"/>
            </a:endParaRPr>
          </a:p>
        </p:txBody>
      </p:sp>
      <p:sp>
        <p:nvSpPr>
          <p:cNvPr id="7" name="Content Placeholder 2"/>
          <p:cNvSpPr txBox="1">
            <a:spLocks/>
          </p:cNvSpPr>
          <p:nvPr/>
        </p:nvSpPr>
        <p:spPr>
          <a:xfrm>
            <a:off x="457200" y="1066800"/>
            <a:ext cx="8382000" cy="2590800"/>
          </a:xfrm>
          <a:prstGeom prst="rect">
            <a:avLst/>
          </a:prstGeom>
        </p:spPr>
        <p:txBody>
          <a:bodyPr vert="horz" lIns="91440" tIns="45720" rIns="91440" bIns="45720" rtlCol="0">
            <a:normAutofit fontScale="850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Monosaccharides Are Reducing Agents: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Monosaccharides can be oxidized by relatively mild oxidizing agents such as ferric (Fe3) or cupric (Cu2) ion (Fig.).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carbonyl carbon is oxidized to a carboxyl group.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Glucose and other sugars capable of reducing ferric or cupric ion are called</a:t>
            </a:r>
            <a:r>
              <a:rPr kumimoji="0" lang="en-US" sz="1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reducing  sugars. </a:t>
            </a:r>
          </a:p>
          <a:p>
            <a:pPr marL="342900" lvl="0" indent="-342900" algn="just">
              <a:spcBef>
                <a:spcPct val="20000"/>
              </a:spcBef>
              <a:buFont typeface="Arial" pitchFamily="34" charset="0"/>
              <a:buChar char="•"/>
              <a:defRPr/>
            </a:pP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net reaction between an aldehyde and the copper(II) ions in Fehling's solution may be written as:</a:t>
            </a:r>
            <a:endParaRPr kumimoji="0" lang="en-US"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8E4230EB-B9FC-4BC2-AAA3-5C9E29A20EF1}" type="slidenum">
              <a:rPr lang="en-US" smtClean="0"/>
              <a:pPr/>
              <a:t>59</a:t>
            </a:fld>
            <a:endParaRPr lang="en-US"/>
          </a:p>
        </p:txBody>
      </p:sp>
      <p:sp>
        <p:nvSpPr>
          <p:cNvPr id="2" name="Rectangle 1"/>
          <p:cNvSpPr/>
          <p:nvPr/>
        </p:nvSpPr>
        <p:spPr>
          <a:xfrm>
            <a:off x="1066800" y="5791200"/>
            <a:ext cx="4800600" cy="369332"/>
          </a:xfrm>
          <a:prstGeom prst="rect">
            <a:avLst/>
          </a:prstGeom>
        </p:spPr>
        <p:txBody>
          <a:bodyPr wrap="square">
            <a:spAutoFit/>
          </a:bodyPr>
          <a:lstStyle/>
          <a:p>
            <a:r>
              <a:rPr lang="pt-BR" dirty="0"/>
              <a:t>RCHO + 2 Cu</a:t>
            </a:r>
            <a:r>
              <a:rPr lang="pt-BR" baseline="30000" dirty="0"/>
              <a:t>2+</a:t>
            </a:r>
            <a:r>
              <a:rPr lang="pt-BR" dirty="0"/>
              <a:t> + 5 OH</a:t>
            </a:r>
            <a:r>
              <a:rPr lang="pt-BR" baseline="30000" dirty="0"/>
              <a:t>−</a:t>
            </a:r>
            <a:r>
              <a:rPr lang="pt-BR" dirty="0"/>
              <a:t> → RCOO</a:t>
            </a:r>
            <a:r>
              <a:rPr lang="pt-BR" baseline="30000" dirty="0"/>
              <a:t>−</a:t>
            </a:r>
            <a:r>
              <a:rPr lang="pt-BR" dirty="0"/>
              <a:t> + Cu</a:t>
            </a:r>
            <a:r>
              <a:rPr lang="pt-BR" baseline="-25000" dirty="0"/>
              <a:t>2</a:t>
            </a:r>
            <a:r>
              <a:rPr lang="pt-BR" dirty="0"/>
              <a:t>O + 3 H</a:t>
            </a:r>
            <a:r>
              <a:rPr lang="pt-BR" baseline="-25000" dirty="0"/>
              <a:t>2</a:t>
            </a:r>
            <a:r>
              <a:rPr lang="pt-BR" dirty="0"/>
              <a:t>O</a:t>
            </a:r>
            <a:endParaRPr lang="en-US" dirty="0"/>
          </a:p>
        </p:txBody>
      </p:sp>
    </p:spTree>
    <p:extLst>
      <p:ext uri="{BB962C8B-B14F-4D97-AF65-F5344CB8AC3E}">
        <p14:creationId xmlns:p14="http://schemas.microsoft.com/office/powerpoint/2010/main" val="1343659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3410"/>
            <a:ext cx="8229600" cy="731838"/>
          </a:xfrm>
        </p:spPr>
        <p:txBody>
          <a:bodyPr>
            <a:normAutofit fontScale="90000"/>
          </a:bodyPr>
          <a:lstStyle/>
          <a:p>
            <a:r>
              <a:rPr lang="en-US" b="1" dirty="0" smtClean="0">
                <a:latin typeface="Times New Roman" pitchFamily="18" charset="0"/>
                <a:cs typeface="Times New Roman" pitchFamily="18" charset="0"/>
              </a:rPr>
              <a:t>Virus</a:t>
            </a:r>
            <a:endParaRPr lang="en-US" b="1" dirty="0">
              <a:latin typeface="Times New Roman" pitchFamily="18" charset="0"/>
              <a:cs typeface="Times New Roman" pitchFamily="18" charset="0"/>
            </a:endParaRPr>
          </a:p>
        </p:txBody>
      </p:sp>
      <p:sp>
        <p:nvSpPr>
          <p:cNvPr id="4" name="AutoShape 2" descr="&quot;Severe acute respiratory syndrome coronavirus 2&quot;"/>
          <p:cNvSpPr>
            <a:spLocks noGrp="1" noChangeAspect="1" noChangeArrowheads="1"/>
          </p:cNvSpPr>
          <p:nvPr>
            <p:ph idx="1"/>
          </p:nvPr>
        </p:nvSpPr>
        <p:spPr bwMode="auto">
          <a:xfrm>
            <a:off x="457199" y="990601"/>
            <a:ext cx="8153401" cy="27676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algn="just">
              <a:buFont typeface="Wingdings" pitchFamily="2" charset="2"/>
              <a:buChar char="Ø"/>
            </a:pPr>
            <a:r>
              <a:rPr lang="en-US" sz="1800" dirty="0">
                <a:solidFill>
                  <a:srgbClr val="FF0000"/>
                </a:solidFill>
                <a:latin typeface="Times New Roman" pitchFamily="18" charset="0"/>
                <a:cs typeface="Times New Roman" pitchFamily="18" charset="0"/>
              </a:rPr>
              <a:t>A </a:t>
            </a:r>
            <a:r>
              <a:rPr lang="en-US" sz="1800" b="1" dirty="0">
                <a:solidFill>
                  <a:srgbClr val="FF0000"/>
                </a:solidFill>
                <a:latin typeface="Times New Roman" pitchFamily="18" charset="0"/>
                <a:cs typeface="Times New Roman" pitchFamily="18" charset="0"/>
              </a:rPr>
              <a:t>virus</a:t>
            </a:r>
            <a:r>
              <a:rPr lang="en-US" sz="1800" dirty="0">
                <a:latin typeface="Times New Roman" pitchFamily="18" charset="0"/>
                <a:cs typeface="Times New Roman" pitchFamily="18" charset="0"/>
              </a:rPr>
              <a:t> is a submicroscopic </a:t>
            </a:r>
            <a:r>
              <a:rPr lang="en-US" sz="1800" dirty="0">
                <a:latin typeface="Times New Roman" pitchFamily="18" charset="0"/>
                <a:cs typeface="Times New Roman" pitchFamily="18" charset="0"/>
                <a:hlinkClick r:id="rId2" tooltip="Infectious agent"/>
              </a:rPr>
              <a:t>infectious agent</a:t>
            </a:r>
            <a:r>
              <a:rPr lang="en-US" sz="1800" dirty="0">
                <a:latin typeface="Times New Roman" pitchFamily="18" charset="0"/>
                <a:cs typeface="Times New Roman" pitchFamily="18" charset="0"/>
              </a:rPr>
              <a:t> that </a:t>
            </a:r>
            <a:r>
              <a:rPr lang="en-US" sz="1800" dirty="0">
                <a:latin typeface="Times New Roman" pitchFamily="18" charset="0"/>
                <a:cs typeface="Times New Roman" pitchFamily="18" charset="0"/>
                <a:hlinkClick r:id="rId3" tooltip="Viral replication"/>
              </a:rPr>
              <a:t>replicates</a:t>
            </a:r>
            <a:r>
              <a:rPr lang="en-US" sz="1800" u="sng" dirty="0">
                <a:latin typeface="Times New Roman" pitchFamily="18" charset="0"/>
                <a:cs typeface="Times New Roman" pitchFamily="18" charset="0"/>
              </a:rPr>
              <a:t> only inside the</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rPr>
              <a:t>living </a:t>
            </a:r>
            <a:r>
              <a:rPr lang="en-US" sz="1800" u="sng" dirty="0">
                <a:latin typeface="Times New Roman" pitchFamily="18" charset="0"/>
                <a:cs typeface="Times New Roman" pitchFamily="18" charset="0"/>
                <a:hlinkClick r:id="rId4" tooltip="Cell (biology)"/>
              </a:rPr>
              <a:t>cells</a:t>
            </a:r>
            <a:r>
              <a:rPr lang="en-US" sz="1800" u="sng" dirty="0">
                <a:latin typeface="Times New Roman" pitchFamily="18" charset="0"/>
                <a:cs typeface="Times New Roman" pitchFamily="18" charset="0"/>
              </a:rPr>
              <a:t> of an </a:t>
            </a:r>
            <a:r>
              <a:rPr lang="en-US" sz="1800" u="sng" dirty="0">
                <a:latin typeface="Times New Roman" pitchFamily="18" charset="0"/>
                <a:cs typeface="Times New Roman" pitchFamily="18" charset="0"/>
                <a:hlinkClick r:id="rId5" tooltip="Organism"/>
              </a:rPr>
              <a:t>organism</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Viruses </a:t>
            </a:r>
            <a:r>
              <a:rPr lang="en-US" sz="1800" dirty="0">
                <a:latin typeface="Times New Roman" pitchFamily="18" charset="0"/>
                <a:cs typeface="Times New Roman" pitchFamily="18" charset="0"/>
              </a:rPr>
              <a:t>can </a:t>
            </a:r>
            <a:r>
              <a:rPr lang="en-US" sz="1800" u="sng" dirty="0">
                <a:latin typeface="Times New Roman" pitchFamily="18" charset="0"/>
                <a:cs typeface="Times New Roman" pitchFamily="18" charset="0"/>
              </a:rPr>
              <a:t>infect all types of </a:t>
            </a:r>
            <a:r>
              <a:rPr lang="en-US" sz="1800" u="sng" dirty="0">
                <a:latin typeface="Times New Roman" pitchFamily="18" charset="0"/>
                <a:cs typeface="Times New Roman" pitchFamily="18" charset="0"/>
                <a:hlinkClick r:id="rId6" tooltip="Life forms"/>
              </a:rPr>
              <a:t>life forms</a:t>
            </a:r>
            <a:r>
              <a:rPr lang="en-US" sz="1800" dirty="0">
                <a:latin typeface="Times New Roman" pitchFamily="18" charset="0"/>
                <a:cs typeface="Times New Roman" pitchFamily="18" charset="0"/>
              </a:rPr>
              <a:t>, from animals and plants to </a:t>
            </a:r>
            <a:r>
              <a:rPr lang="en-US" sz="1800" dirty="0">
                <a:latin typeface="Times New Roman" pitchFamily="18" charset="0"/>
                <a:cs typeface="Times New Roman" pitchFamily="18" charset="0"/>
                <a:hlinkClick r:id="rId7" tooltip="Microorganism"/>
              </a:rPr>
              <a:t>microorganisms</a:t>
            </a:r>
            <a:r>
              <a:rPr lang="en-US" sz="1800" dirty="0">
                <a:latin typeface="Times New Roman" pitchFamily="18" charset="0"/>
                <a:cs typeface="Times New Roman" pitchFamily="18" charset="0"/>
              </a:rPr>
              <a:t>, including </a:t>
            </a:r>
            <a:r>
              <a:rPr lang="en-US" sz="1800" dirty="0">
                <a:latin typeface="Times New Roman" pitchFamily="18" charset="0"/>
                <a:cs typeface="Times New Roman" pitchFamily="18" charset="0"/>
                <a:hlinkClick r:id="rId8" tooltip="Bacteria"/>
              </a:rPr>
              <a:t>bacteria</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hlinkClick r:id="rId9" tooltip="Archaea"/>
              </a:rPr>
              <a:t>archaea</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  </a:t>
            </a:r>
          </a:p>
          <a:p>
            <a:pPr algn="just"/>
            <a:r>
              <a:rPr lang="en-US" sz="1800" dirty="0" smtClean="0">
                <a:latin typeface="Times New Roman" pitchFamily="18" charset="0"/>
                <a:cs typeface="Times New Roman" pitchFamily="18" charset="0"/>
              </a:rPr>
              <a:t>About </a:t>
            </a:r>
            <a:r>
              <a:rPr lang="en-US" sz="1800" dirty="0">
                <a:latin typeface="Times New Roman" pitchFamily="18" charset="0"/>
                <a:cs typeface="Times New Roman" pitchFamily="18" charset="0"/>
              </a:rPr>
              <a:t>5,000 </a:t>
            </a:r>
            <a:r>
              <a:rPr lang="en-US" sz="1800" dirty="0">
                <a:latin typeface="Times New Roman" pitchFamily="18" charset="0"/>
                <a:cs typeface="Times New Roman" pitchFamily="18" charset="0"/>
                <a:hlinkClick r:id="rId10" tooltip="Virus species"/>
              </a:rPr>
              <a:t>virus species</a:t>
            </a:r>
            <a:r>
              <a:rPr lang="en-US" sz="1800" dirty="0">
                <a:latin typeface="Times New Roman" pitchFamily="18" charset="0"/>
                <a:cs typeface="Times New Roman" pitchFamily="18" charset="0"/>
              </a:rPr>
              <a:t> have been </a:t>
            </a:r>
            <a:r>
              <a:rPr lang="en-US" sz="1800" dirty="0" smtClean="0">
                <a:latin typeface="Times New Roman" pitchFamily="18" charset="0"/>
                <a:cs typeface="Times New Roman" pitchFamily="18" charset="0"/>
              </a:rPr>
              <a:t>described and millions </a:t>
            </a:r>
            <a:r>
              <a:rPr lang="en-US" sz="1800" dirty="0">
                <a:latin typeface="Times New Roman" pitchFamily="18" charset="0"/>
                <a:cs typeface="Times New Roman" pitchFamily="18" charset="0"/>
              </a:rPr>
              <a:t>of types of viruses </a:t>
            </a:r>
            <a:r>
              <a:rPr lang="en-US" sz="1800" dirty="0" smtClean="0">
                <a:latin typeface="Times New Roman" pitchFamily="18" charset="0"/>
                <a:cs typeface="Times New Roman" pitchFamily="18" charset="0"/>
              </a:rPr>
              <a:t>are present in </a:t>
            </a:r>
            <a:r>
              <a:rPr lang="en-US" sz="1800" dirty="0">
                <a:latin typeface="Times New Roman" pitchFamily="18" charset="0"/>
                <a:cs typeface="Times New Roman" pitchFamily="18" charset="0"/>
              </a:rPr>
              <a:t>the </a:t>
            </a:r>
            <a:r>
              <a:rPr lang="en-US" sz="1800" dirty="0" smtClean="0">
                <a:latin typeface="Times New Roman" pitchFamily="18" charset="0"/>
                <a:cs typeface="Times New Roman" pitchFamily="18" charset="0"/>
              </a:rPr>
              <a:t>environment.</a:t>
            </a:r>
            <a:r>
              <a:rPr lang="en-US" sz="1800" baseline="30000" dirty="0">
                <a:latin typeface="Times New Roman" pitchFamily="18" charset="0"/>
                <a:cs typeface="Times New Roman" pitchFamily="18" charset="0"/>
              </a:rPr>
              <a:t> </a:t>
            </a:r>
            <a:endParaRPr lang="en-US" sz="1800" baseline="30000" dirty="0" smtClean="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Viruses </a:t>
            </a:r>
            <a:r>
              <a:rPr lang="en-US" sz="1800" dirty="0">
                <a:latin typeface="Times New Roman" pitchFamily="18" charset="0"/>
                <a:cs typeface="Times New Roman" pitchFamily="18" charset="0"/>
              </a:rPr>
              <a:t>are found in almost every </a:t>
            </a:r>
            <a:r>
              <a:rPr lang="en-US" sz="1800" dirty="0">
                <a:latin typeface="Times New Roman" pitchFamily="18" charset="0"/>
                <a:cs typeface="Times New Roman" pitchFamily="18" charset="0"/>
                <a:hlinkClick r:id="rId11" tooltip="Ecosystem"/>
              </a:rPr>
              <a:t>ecosystem</a:t>
            </a:r>
            <a:r>
              <a:rPr lang="en-US" sz="1800" dirty="0">
                <a:latin typeface="Times New Roman" pitchFamily="18" charset="0"/>
                <a:cs typeface="Times New Roman" pitchFamily="18" charset="0"/>
              </a:rPr>
              <a:t> on Earth and are the most numerous type of biological entity</a:t>
            </a:r>
            <a:r>
              <a:rPr lang="en-US" sz="1800" dirty="0" smtClean="0">
                <a:latin typeface="Times New Roman" pitchFamily="18" charset="0"/>
                <a:cs typeface="Times New Roman" pitchFamily="18" charset="0"/>
              </a:rPr>
              <a:t>.</a:t>
            </a:r>
            <a:endParaRPr lang="en-US" sz="1800" baseline="30000" dirty="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study of viruses is known as </a:t>
            </a:r>
            <a:r>
              <a:rPr lang="en-US" sz="1800" dirty="0">
                <a:latin typeface="Times New Roman" pitchFamily="18" charset="0"/>
                <a:cs typeface="Times New Roman" pitchFamily="18" charset="0"/>
                <a:hlinkClick r:id="rId12" tooltip="Virology"/>
              </a:rPr>
              <a:t>virology</a:t>
            </a:r>
            <a:r>
              <a:rPr lang="en-US" sz="1800" dirty="0">
                <a:latin typeface="Times New Roman" pitchFamily="18" charset="0"/>
                <a:cs typeface="Times New Roman" pitchFamily="18" charset="0"/>
              </a:rPr>
              <a:t>, a </a:t>
            </a:r>
            <a:r>
              <a:rPr lang="en-US" sz="1800" dirty="0" err="1">
                <a:latin typeface="Times New Roman" pitchFamily="18" charset="0"/>
                <a:cs typeface="Times New Roman" pitchFamily="18" charset="0"/>
              </a:rPr>
              <a:t>subspeciality</a:t>
            </a:r>
            <a:r>
              <a:rPr lang="en-US" sz="1800" dirty="0">
                <a:latin typeface="Times New Roman" pitchFamily="18" charset="0"/>
                <a:cs typeface="Times New Roman" pitchFamily="18" charset="0"/>
              </a:rPr>
              <a:t> of </a:t>
            </a:r>
            <a:r>
              <a:rPr lang="en-US" sz="1800" dirty="0">
                <a:latin typeface="Times New Roman" pitchFamily="18" charset="0"/>
                <a:cs typeface="Times New Roman" pitchFamily="18" charset="0"/>
                <a:hlinkClick r:id="rId13" tooltip="Microbiology"/>
              </a:rPr>
              <a:t>microbiology</a:t>
            </a:r>
            <a:r>
              <a:rPr lang="en-US" sz="1800" dirty="0">
                <a:latin typeface="Times New Roman" pitchFamily="18" charset="0"/>
                <a:cs typeface="Times New Roman" pitchFamily="18" charset="0"/>
              </a:rPr>
              <a:t>.</a:t>
            </a:r>
          </a:p>
        </p:txBody>
      </p:sp>
      <p:sp>
        <p:nvSpPr>
          <p:cNvPr id="5" name="AutoShape 4" descr="C:\Users\DELL\Desktop\330px-SARS-CoV-2_without_background.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Users\DELL\Desktop\330px-SARS-CoV-2_without_background.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3644178"/>
            <a:ext cx="3729046" cy="311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775" y="3733800"/>
            <a:ext cx="40005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898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Reducing Sugars: Sugars With A </a:t>
            </a:r>
            <a:r>
              <a:rPr lang="en-US" sz="3200" b="1" dirty="0" err="1"/>
              <a:t>Hemiacetal</a:t>
            </a:r>
            <a:r>
              <a:rPr lang="en-US" sz="3200" b="1" dirty="0"/>
              <a:t> Functional Group Give Positive </a:t>
            </a:r>
            <a:r>
              <a:rPr lang="en-US" sz="3200" b="1" dirty="0" smtClean="0"/>
              <a:t>Tests</a:t>
            </a:r>
            <a:r>
              <a:rPr lang="en-US" sz="3200" b="1" dirty="0"/>
              <a:t/>
            </a:r>
            <a:br>
              <a:rPr lang="en-US" sz="3200" b="1" dirty="0"/>
            </a:br>
            <a:endParaRPr lang="en-US" sz="3200" dirty="0"/>
          </a:p>
        </p:txBody>
      </p:sp>
      <p:sp>
        <p:nvSpPr>
          <p:cNvPr id="3" name="Content Placeholder 2"/>
          <p:cNvSpPr>
            <a:spLocks noGrp="1"/>
          </p:cNvSpPr>
          <p:nvPr>
            <p:ph idx="1"/>
          </p:nvPr>
        </p:nvSpPr>
        <p:spPr>
          <a:xfrm>
            <a:off x="228600" y="1250256"/>
            <a:ext cx="5334000" cy="5379144"/>
          </a:xfrm>
        </p:spPr>
        <p:txBody>
          <a:bodyPr>
            <a:normAutofit fontScale="85000" lnSpcReduction="10000"/>
          </a:bodyPr>
          <a:lstStyle/>
          <a:p>
            <a:pPr algn="just"/>
            <a:r>
              <a:rPr lang="en-US" sz="1700" dirty="0" smtClean="0">
                <a:latin typeface="Times New Roman" pitchFamily="18" charset="0"/>
                <a:cs typeface="Times New Roman" pitchFamily="18" charset="0"/>
              </a:rPr>
              <a:t>As </a:t>
            </a:r>
            <a:r>
              <a:rPr lang="en-US" sz="1700" u="sng" dirty="0" smtClean="0">
                <a:latin typeface="Times New Roman" pitchFamily="18" charset="0"/>
                <a:cs typeface="Times New Roman" pitchFamily="18" charset="0"/>
                <a:hlinkClick r:id="rId2"/>
              </a:rPr>
              <a:t>we’ve seen</a:t>
            </a:r>
            <a:r>
              <a:rPr lang="en-US" sz="1700" dirty="0" smtClean="0">
                <a:latin typeface="Times New Roman" pitchFamily="18" charset="0"/>
                <a:cs typeface="Times New Roman" pitchFamily="18" charset="0"/>
              </a:rPr>
              <a:t>, glucose is in equilibrium with an open-chain (or “linear”) form containing an aldehyde.</a:t>
            </a:r>
          </a:p>
          <a:p>
            <a:pPr algn="just"/>
            <a:r>
              <a:rPr lang="en-US" sz="1700" dirty="0" smtClean="0">
                <a:latin typeface="Times New Roman" pitchFamily="18" charset="0"/>
                <a:cs typeface="Times New Roman" pitchFamily="18" charset="0"/>
              </a:rPr>
              <a:t>The concentration of aldehyde </a:t>
            </a:r>
            <a:r>
              <a:rPr lang="en-US" sz="1700" u="sng" dirty="0" smtClean="0">
                <a:latin typeface="Times New Roman" pitchFamily="18" charset="0"/>
                <a:cs typeface="Times New Roman" pitchFamily="18" charset="0"/>
              </a:rPr>
              <a:t>at any given time is small (&lt;1%)</a:t>
            </a:r>
            <a:r>
              <a:rPr lang="en-US" sz="1700" dirty="0" smtClean="0">
                <a:latin typeface="Times New Roman" pitchFamily="18" charset="0"/>
                <a:cs typeface="Times New Roman" pitchFamily="18" charset="0"/>
              </a:rPr>
              <a:t>,  </a:t>
            </a:r>
            <a:r>
              <a:rPr lang="en-US" sz="1700" u="sng" dirty="0" smtClean="0">
                <a:latin typeface="Times New Roman" pitchFamily="18" charset="0"/>
                <a:cs typeface="Times New Roman" pitchFamily="18" charset="0"/>
              </a:rPr>
              <a:t>but long-lived enough to be trapped with the right reagent</a:t>
            </a:r>
            <a:r>
              <a:rPr lang="en-US" sz="1700" dirty="0" smtClean="0">
                <a:latin typeface="Times New Roman" pitchFamily="18" charset="0"/>
                <a:cs typeface="Times New Roman" pitchFamily="18" charset="0"/>
              </a:rPr>
              <a:t>.</a:t>
            </a:r>
          </a:p>
          <a:p>
            <a:pPr algn="just"/>
            <a:r>
              <a:rPr lang="en-US" sz="1700" dirty="0" smtClean="0">
                <a:latin typeface="Times New Roman" pitchFamily="18" charset="0"/>
                <a:cs typeface="Times New Roman" pitchFamily="18" charset="0"/>
              </a:rPr>
              <a:t>This means that glucose will give a positive test with Benedicts’ reagent, </a:t>
            </a:r>
            <a:r>
              <a:rPr lang="en-US" sz="1700" dirty="0" err="1" smtClean="0">
                <a:latin typeface="Times New Roman" pitchFamily="18" charset="0"/>
                <a:cs typeface="Times New Roman" pitchFamily="18" charset="0"/>
              </a:rPr>
              <a:t>Fehlings</a:t>
            </a:r>
            <a:r>
              <a:rPr lang="en-US" sz="1700" dirty="0" smtClean="0">
                <a:latin typeface="Times New Roman" pitchFamily="18" charset="0"/>
                <a:cs typeface="Times New Roman" pitchFamily="18" charset="0"/>
              </a:rPr>
              <a:t> solution, or the </a:t>
            </a:r>
            <a:r>
              <a:rPr lang="en-US" sz="1700" dirty="0" err="1" smtClean="0">
                <a:latin typeface="Times New Roman" pitchFamily="18" charset="0"/>
                <a:cs typeface="Times New Roman" pitchFamily="18" charset="0"/>
              </a:rPr>
              <a:t>Tollens</a:t>
            </a:r>
            <a:r>
              <a:rPr lang="en-US" sz="1700" dirty="0" smtClean="0">
                <a:latin typeface="Times New Roman" pitchFamily="18" charset="0"/>
                <a:cs typeface="Times New Roman" pitchFamily="18" charset="0"/>
              </a:rPr>
              <a:t> test, and the aldehyde will be oxidized to a carboxylic acid.</a:t>
            </a:r>
          </a:p>
          <a:p>
            <a:pPr lvl="0" algn="just">
              <a:buFont typeface="Wingdings" pitchFamily="2" charset="2"/>
              <a:buChar char="Ø"/>
            </a:pPr>
            <a:r>
              <a:rPr lang="en-US" sz="1700" dirty="0" smtClean="0">
                <a:latin typeface="Times New Roman" pitchFamily="18" charset="0"/>
                <a:cs typeface="Times New Roman" pitchFamily="18" charset="0"/>
                <a:hlinkClick r:id="rId3"/>
              </a:rPr>
              <a:t>Fehling’s solution</a:t>
            </a:r>
            <a:r>
              <a:rPr lang="en-US" sz="1700" dirty="0" smtClean="0">
                <a:latin typeface="Times New Roman" pitchFamily="18" charset="0"/>
                <a:cs typeface="Times New Roman" pitchFamily="18" charset="0"/>
              </a:rPr>
              <a:t>, where an aldehyde changes the color of a blue Cu(II) solution to red Cu(I)  </a:t>
            </a:r>
            <a:r>
              <a:rPr lang="en-US" sz="1700" i="1" dirty="0" smtClean="0">
                <a:latin typeface="Times New Roman" pitchFamily="18" charset="0"/>
                <a:cs typeface="Times New Roman" pitchFamily="18" charset="0"/>
              </a:rPr>
              <a:t>[as Cu</a:t>
            </a:r>
            <a:r>
              <a:rPr lang="en-US" sz="1700" i="1" baseline="-25000" dirty="0" smtClean="0">
                <a:latin typeface="Times New Roman" pitchFamily="18" charset="0"/>
                <a:cs typeface="Times New Roman" pitchFamily="18" charset="0"/>
              </a:rPr>
              <a:t>2</a:t>
            </a:r>
            <a:r>
              <a:rPr lang="en-US" sz="1700" i="1" dirty="0" smtClean="0">
                <a:latin typeface="Times New Roman" pitchFamily="18" charset="0"/>
                <a:cs typeface="Times New Roman" pitchFamily="18" charset="0"/>
              </a:rPr>
              <a:t>O]. </a:t>
            </a:r>
          </a:p>
          <a:p>
            <a:pPr algn="just"/>
            <a:r>
              <a:rPr lang="en-US" sz="1700" dirty="0" smtClean="0">
                <a:latin typeface="Times New Roman" pitchFamily="18" charset="0"/>
                <a:cs typeface="Times New Roman" pitchFamily="18" charset="0"/>
              </a:rPr>
              <a:t>This property</a:t>
            </a:r>
            <a:r>
              <a:rPr lang="en-US" sz="1700" b="1"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reduction of ferric or cupric ion) is the basis of Fehling’s reaction, a qualitative test for the presence of reducing sugar. </a:t>
            </a:r>
          </a:p>
          <a:p>
            <a:pPr marL="0" indent="0" algn="just">
              <a:buNone/>
            </a:pPr>
            <a:r>
              <a:rPr lang="en-US" sz="1700" dirty="0" smtClean="0">
                <a:latin typeface="Times New Roman" pitchFamily="18" charset="0"/>
                <a:cs typeface="Times New Roman" pitchFamily="18" charset="0"/>
              </a:rPr>
              <a:t>	2Cu</a:t>
            </a:r>
            <a:r>
              <a:rPr lang="en-US" sz="1700" baseline="30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 + H</a:t>
            </a:r>
            <a:r>
              <a:rPr lang="en-US" sz="1700" baseline="-25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O + 2e</a:t>
            </a:r>
            <a:r>
              <a:rPr lang="en-US" sz="1700" baseline="300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 → Cu</a:t>
            </a:r>
            <a:r>
              <a:rPr lang="en-US" sz="1700" baseline="-25000" dirty="0" smtClean="0">
                <a:latin typeface="Times New Roman" pitchFamily="18" charset="0"/>
                <a:cs typeface="Times New Roman" pitchFamily="18" charset="0"/>
              </a:rPr>
              <a:t>2</a:t>
            </a:r>
            <a:r>
              <a:rPr lang="en-US" sz="1700" dirty="0" smtClean="0">
                <a:latin typeface="Times New Roman" pitchFamily="18" charset="0"/>
                <a:cs typeface="Times New Roman" pitchFamily="18" charset="0"/>
              </a:rPr>
              <a:t>O + 2H</a:t>
            </a:r>
            <a:r>
              <a:rPr lang="en-US" sz="1700" baseline="30000" dirty="0" smtClean="0">
                <a:latin typeface="Times New Roman" pitchFamily="18" charset="0"/>
                <a:cs typeface="Times New Roman" pitchFamily="18" charset="0"/>
              </a:rPr>
              <a:t>+</a:t>
            </a:r>
          </a:p>
          <a:p>
            <a:pPr algn="just"/>
            <a:r>
              <a:rPr lang="en-US" sz="1700" dirty="0" smtClean="0">
                <a:latin typeface="Times New Roman" pitchFamily="18" charset="0"/>
                <a:cs typeface="Times New Roman" pitchFamily="18" charset="0"/>
              </a:rPr>
              <a:t>The hydroxide ions remove the H</a:t>
            </a:r>
            <a:r>
              <a:rPr lang="en-US" sz="1700" baseline="30000" dirty="0" smtClean="0">
                <a:latin typeface="Times New Roman" pitchFamily="18" charset="0"/>
                <a:cs typeface="Times New Roman" pitchFamily="18" charset="0"/>
              </a:rPr>
              <a:t>+</a:t>
            </a:r>
            <a:r>
              <a:rPr lang="en-US" sz="1700" dirty="0" smtClean="0">
                <a:latin typeface="Times New Roman" pitchFamily="18" charset="0"/>
                <a:cs typeface="Times New Roman" pitchFamily="18" charset="0"/>
              </a:rPr>
              <a:t> ions and help the forward reaction to go better and become more electron accepting.</a:t>
            </a:r>
          </a:p>
          <a:p>
            <a:pPr marL="0" indent="0" algn="just">
              <a:buNone/>
            </a:pPr>
            <a:endParaRPr lang="en-US" sz="1700" baseline="30000" dirty="0" smtClean="0">
              <a:latin typeface="Times New Roman" pitchFamily="18" charset="0"/>
              <a:cs typeface="Times New Roman" pitchFamily="18" charset="0"/>
            </a:endParaRPr>
          </a:p>
          <a:p>
            <a:pPr lvl="0" algn="just"/>
            <a:r>
              <a:rPr lang="en-US" sz="1700" dirty="0" smtClean="0">
                <a:latin typeface="Times New Roman" pitchFamily="18" charset="0"/>
                <a:cs typeface="Times New Roman" pitchFamily="18" charset="0"/>
                <a:hlinkClick r:id="rId4"/>
              </a:rPr>
              <a:t>Benedict’s solution</a:t>
            </a:r>
            <a:r>
              <a:rPr lang="en-US" sz="1700" dirty="0" smtClean="0">
                <a:latin typeface="Times New Roman" pitchFamily="18" charset="0"/>
                <a:cs typeface="Times New Roman" pitchFamily="18" charset="0"/>
              </a:rPr>
              <a:t>  a slightly modified version of Fehling’s solution</a:t>
            </a:r>
          </a:p>
          <a:p>
            <a:pPr lvl="0" algn="just"/>
            <a:r>
              <a:rPr lang="en-US" sz="1700" dirty="0" err="1" smtClean="0">
                <a:latin typeface="Times New Roman" pitchFamily="18" charset="0"/>
                <a:cs typeface="Times New Roman" pitchFamily="18" charset="0"/>
                <a:hlinkClick r:id="rId5"/>
              </a:rPr>
              <a:t>Tollens</a:t>
            </a:r>
            <a:r>
              <a:rPr lang="en-US" sz="1700" dirty="0" smtClean="0">
                <a:latin typeface="Times New Roman" pitchFamily="18" charset="0"/>
                <a:cs typeface="Times New Roman" pitchFamily="18" charset="0"/>
                <a:hlinkClick r:id="rId5"/>
              </a:rPr>
              <a:t>’ test</a:t>
            </a:r>
            <a:r>
              <a:rPr lang="en-US" sz="1700" dirty="0" smtClean="0">
                <a:latin typeface="Times New Roman" pitchFamily="18" charset="0"/>
                <a:cs typeface="Times New Roman" pitchFamily="18" charset="0"/>
              </a:rPr>
              <a:t>, where aldehyde oxidation results in a beautiful “mirror” of silver metal to precipitate on the reaction vessel.</a:t>
            </a:r>
          </a:p>
          <a:p>
            <a:pPr algn="just"/>
            <a:r>
              <a:rPr lang="en-US" sz="1700" dirty="0" smtClean="0">
                <a:latin typeface="Times New Roman" pitchFamily="18" charset="0"/>
                <a:cs typeface="Times New Roman" pitchFamily="18" charset="0"/>
              </a:rPr>
              <a:t>Importantly, </a:t>
            </a:r>
            <a:r>
              <a:rPr lang="en-US" sz="1700" b="1" dirty="0" smtClean="0">
                <a:latin typeface="Times New Roman" pitchFamily="18" charset="0"/>
                <a:cs typeface="Times New Roman" pitchFamily="18" charset="0"/>
              </a:rPr>
              <a:t>ketones don’t react under any of these conditions.</a:t>
            </a:r>
            <a:r>
              <a:rPr lang="en-US" sz="1700" dirty="0" smtClean="0">
                <a:latin typeface="Times New Roman" pitchFamily="18" charset="0"/>
                <a:cs typeface="Times New Roman" pitchFamily="18" charset="0"/>
              </a:rPr>
              <a:t>  </a:t>
            </a:r>
          </a:p>
          <a:p>
            <a:pPr algn="just"/>
            <a:endParaRPr lang="en-US" sz="1700" dirty="0">
              <a:latin typeface="Times New Roman" pitchFamily="18" charset="0"/>
              <a:cs typeface="Times New Roman" pitchFamily="18" charset="0"/>
            </a:endParaRPr>
          </a:p>
          <a:p>
            <a:pPr algn="just"/>
            <a:r>
              <a:rPr lang="en-US" sz="1700" dirty="0" smtClean="0">
                <a:latin typeface="Times New Roman" pitchFamily="18" charset="0"/>
                <a:cs typeface="Times New Roman" pitchFamily="18" charset="0"/>
              </a:rPr>
              <a:t>The above tests were also a useful way of distinguishing aldehydes from ketones.</a:t>
            </a:r>
          </a:p>
          <a:p>
            <a:pPr lvl="0" algn="just"/>
            <a:endParaRPr lang="en-US" sz="1600" dirty="0">
              <a:latin typeface="Times New Roman" pitchFamily="18" charset="0"/>
              <a:cs typeface="Times New Roman" pitchFamily="18" charset="0"/>
            </a:endParaRP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60</a:t>
            </a:fld>
            <a:endParaRPr lang="en-US"/>
          </a:p>
        </p:txBody>
      </p:sp>
      <p:pic>
        <p:nvPicPr>
          <p:cNvPr id="5" name="Picture 4" descr="cyclic-form-of-sugars-are-in-equilibrium-with-linear-form-that-has-free-aldehyde-and-this-can-be-oxidized"/>
          <p:cNvPicPr/>
          <p:nvPr/>
        </p:nvPicPr>
        <p:blipFill>
          <a:blip r:embed="rId6">
            <a:extLst>
              <a:ext uri="{28A0092B-C50C-407E-A947-70E740481C1C}">
                <a14:useLocalDpi xmlns:a14="http://schemas.microsoft.com/office/drawing/2010/main" val="0"/>
              </a:ext>
            </a:extLst>
          </a:blip>
          <a:srcRect/>
          <a:stretch>
            <a:fillRect/>
          </a:stretch>
        </p:blipFill>
        <p:spPr bwMode="auto">
          <a:xfrm>
            <a:off x="5707870" y="1295400"/>
            <a:ext cx="3415348" cy="1983422"/>
          </a:xfrm>
          <a:prstGeom prst="rect">
            <a:avLst/>
          </a:prstGeom>
          <a:noFill/>
          <a:ln>
            <a:noFill/>
          </a:ln>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7874" y="3886200"/>
            <a:ext cx="3275344" cy="201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2194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71945"/>
          </a:xfrm>
        </p:spPr>
        <p:txBody>
          <a:bodyPr>
            <a:normAutofit/>
          </a:bodyPr>
          <a:lstStyle/>
          <a:p>
            <a:r>
              <a:rPr lang="en-US" sz="3600" b="1" dirty="0" smtClean="0">
                <a:latin typeface="Times New Roman" pitchFamily="18" charset="0"/>
                <a:cs typeface="Times New Roman" pitchFamily="18" charset="0"/>
              </a:rPr>
              <a:t>Significance in Diabetes </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95300" y="762000"/>
            <a:ext cx="8305800" cy="4724400"/>
          </a:xfrm>
        </p:spPr>
        <p:txBody>
          <a:bodyPr>
            <a:noAutofit/>
          </a:bodyPr>
          <a:lstStyle/>
          <a:p>
            <a:pPr algn="just"/>
            <a:r>
              <a:rPr lang="en-US" sz="1600" b="1" dirty="0" smtClean="0">
                <a:solidFill>
                  <a:srgbClr val="00B0F0"/>
                </a:solidFill>
                <a:latin typeface="Times New Roman" pitchFamily="18" charset="0"/>
                <a:cs typeface="Times New Roman" pitchFamily="18" charset="0"/>
              </a:rPr>
              <a:t>Test </a:t>
            </a:r>
            <a:r>
              <a:rPr lang="en-US" sz="1600" b="1" dirty="0">
                <a:solidFill>
                  <a:srgbClr val="00B0F0"/>
                </a:solidFill>
                <a:latin typeface="Times New Roman" pitchFamily="18" charset="0"/>
                <a:cs typeface="Times New Roman" pitchFamily="18" charset="0"/>
              </a:rPr>
              <a:t>of reducing sugars is useful to measure the concentration of glucose in a solution (especially in blood or urine</a:t>
            </a:r>
            <a:r>
              <a:rPr lang="en-US" sz="1600" b="1" dirty="0" smtClean="0">
                <a:solidFill>
                  <a:srgbClr val="00B0F0"/>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Once you have a way of quickly and easily measuring the concentration of sugar, then you can determine how much insulin is needed to counteract it.</a:t>
            </a:r>
          </a:p>
          <a:p>
            <a:pPr algn="just"/>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this case, a slightly different formulation of Benedicts solution is used </a:t>
            </a:r>
            <a:r>
              <a:rPr lang="en-US" sz="1600" dirty="0" smtClean="0">
                <a:latin typeface="Times New Roman" pitchFamily="18" charset="0"/>
                <a:cs typeface="Times New Roman" pitchFamily="18" charset="0"/>
              </a:rPr>
              <a:t>which </a:t>
            </a:r>
            <a:r>
              <a:rPr lang="en-US" sz="1600" dirty="0">
                <a:latin typeface="Times New Roman" pitchFamily="18" charset="0"/>
                <a:cs typeface="Times New Roman" pitchFamily="18" charset="0"/>
              </a:rPr>
              <a:t>results in a </a:t>
            </a:r>
            <a:r>
              <a:rPr lang="en-US" sz="1600" dirty="0" err="1">
                <a:latin typeface="Times New Roman" pitchFamily="18" charset="0"/>
                <a:cs typeface="Times New Roman" pitchFamily="18" charset="0"/>
              </a:rPr>
              <a:t>colourless</a:t>
            </a:r>
            <a:r>
              <a:rPr lang="en-US" sz="1600" dirty="0">
                <a:latin typeface="Times New Roman" pitchFamily="18" charset="0"/>
                <a:cs typeface="Times New Roman" pitchFamily="18" charset="0"/>
              </a:rPr>
              <a:t> precipitate rather than a red color.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solution of the sample to be analyzed is added, via </a:t>
            </a:r>
            <a:r>
              <a:rPr lang="en-US" sz="1600" dirty="0" err="1">
                <a:latin typeface="Times New Roman" pitchFamily="18" charset="0"/>
                <a:cs typeface="Times New Roman" pitchFamily="18" charset="0"/>
              </a:rPr>
              <a:t>buret</a:t>
            </a:r>
            <a:r>
              <a:rPr lang="en-US" sz="1600" dirty="0">
                <a:latin typeface="Times New Roman" pitchFamily="18" charset="0"/>
                <a:cs typeface="Times New Roman" pitchFamily="18" charset="0"/>
              </a:rPr>
              <a:t>, to a flask containing  a known amount of Benedicts solution until the blue color of the Cu(II) disappears. </a:t>
            </a:r>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unknown sample is then calibrated using a 1% solution of glucose.</a:t>
            </a:r>
          </a:p>
          <a:p>
            <a:pPr algn="just"/>
            <a:endParaRPr lang="en-US" sz="1600" dirty="0" smtClean="0">
              <a:latin typeface="Times New Roman" pitchFamily="18" charset="0"/>
              <a:cs typeface="Times New Roman" pitchFamily="18" charset="0"/>
            </a:endParaRPr>
          </a:p>
          <a:p>
            <a:pPr algn="just">
              <a:buFont typeface="Wingdings" pitchFamily="2" charset="2"/>
              <a:buChar char="Ø"/>
            </a:pPr>
            <a:r>
              <a:rPr lang="en-US" sz="1600" dirty="0" smtClean="0">
                <a:latin typeface="Times New Roman" pitchFamily="18" charset="0"/>
                <a:cs typeface="Times New Roman" pitchFamily="18" charset="0"/>
              </a:rPr>
              <a:t>Benedicts </a:t>
            </a:r>
            <a:r>
              <a:rPr lang="en-US" sz="1600" dirty="0">
                <a:latin typeface="Times New Roman" pitchFamily="18" charset="0"/>
                <a:cs typeface="Times New Roman" pitchFamily="18" charset="0"/>
              </a:rPr>
              <a:t>assay was the method of choice for quantifying glucose for over 50 years. </a:t>
            </a:r>
          </a:p>
          <a:p>
            <a:pPr algn="just">
              <a:buFont typeface="Wingdings" pitchFamily="2" charset="2"/>
              <a:buChar char="Ø"/>
            </a:pPr>
            <a:endParaRPr lang="en-US" sz="1600" b="1" u="sng" dirty="0" smtClean="0">
              <a:latin typeface="Times New Roman" pitchFamily="18" charset="0"/>
              <a:cs typeface="Times New Roman" pitchFamily="18" charset="0"/>
            </a:endParaRPr>
          </a:p>
          <a:p>
            <a:pPr algn="just">
              <a:buFont typeface="Wingdings" pitchFamily="2" charset="2"/>
              <a:buChar char="Ø"/>
            </a:pPr>
            <a:r>
              <a:rPr lang="en-US" sz="1600" b="1" u="sng" dirty="0" smtClean="0">
                <a:latin typeface="Times New Roman" pitchFamily="18" charset="0"/>
                <a:cs typeface="Times New Roman" pitchFamily="18" charset="0"/>
              </a:rPr>
              <a:t>In </a:t>
            </a:r>
            <a:r>
              <a:rPr lang="en-US" sz="1600" b="1" u="sng" dirty="0">
                <a:latin typeface="Times New Roman" pitchFamily="18" charset="0"/>
                <a:cs typeface="Times New Roman" pitchFamily="18" charset="0"/>
              </a:rPr>
              <a:t>recent times, </a:t>
            </a:r>
            <a:r>
              <a:rPr lang="en-US" sz="1600" dirty="0">
                <a:latin typeface="Times New Roman" pitchFamily="18" charset="0"/>
                <a:cs typeface="Times New Roman" pitchFamily="18" charset="0"/>
              </a:rPr>
              <a:t>however, the use of Benedict’s solution has been supplanted by enzymatic methods such as </a:t>
            </a:r>
            <a:r>
              <a:rPr lang="en-US" sz="1600" u="sng" dirty="0">
                <a:solidFill>
                  <a:srgbClr val="00B0F0"/>
                </a:solidFill>
                <a:latin typeface="Times New Roman" pitchFamily="18" charset="0"/>
                <a:cs typeface="Times New Roman" pitchFamily="18" charset="0"/>
              </a:rPr>
              <a:t>glucose </a:t>
            </a:r>
            <a:r>
              <a:rPr lang="en-US" sz="1600" u="sng" dirty="0" smtClean="0">
                <a:solidFill>
                  <a:srgbClr val="00B0F0"/>
                </a:solidFill>
                <a:latin typeface="Times New Roman" pitchFamily="18" charset="0"/>
                <a:cs typeface="Times New Roman" pitchFamily="18" charset="0"/>
              </a:rPr>
              <a:t>oxidase</a:t>
            </a:r>
            <a:r>
              <a:rPr lang="en-US" sz="1600" dirty="0" smtClean="0">
                <a:latin typeface="Times New Roman" pitchFamily="18" charset="0"/>
                <a:cs typeface="Times New Roman" pitchFamily="18" charset="0"/>
              </a:rPr>
              <a:t>, because, </a:t>
            </a:r>
            <a:r>
              <a:rPr lang="en-US" sz="1600" b="1" dirty="0" smtClean="0">
                <a:latin typeface="Times New Roman" pitchFamily="18" charset="0"/>
                <a:cs typeface="Times New Roman" pitchFamily="18" charset="0"/>
              </a:rPr>
              <a:t>Benedict </a:t>
            </a:r>
            <a:r>
              <a:rPr lang="en-US" sz="1600" b="1" dirty="0">
                <a:latin typeface="Times New Roman" pitchFamily="18" charset="0"/>
                <a:cs typeface="Times New Roman" pitchFamily="18" charset="0"/>
              </a:rPr>
              <a:t>test isn’t </a:t>
            </a:r>
            <a:r>
              <a:rPr lang="en-US" sz="1600" b="1" i="1" dirty="0">
                <a:latin typeface="Times New Roman" pitchFamily="18" charset="0"/>
                <a:cs typeface="Times New Roman" pitchFamily="18" charset="0"/>
              </a:rPr>
              <a:t>specific</a:t>
            </a:r>
            <a:r>
              <a:rPr lang="en-US" sz="1600" b="1" dirty="0">
                <a:latin typeface="Times New Roman" pitchFamily="18" charset="0"/>
                <a:cs typeface="Times New Roman" pitchFamily="18" charset="0"/>
              </a:rPr>
              <a:t> for glucose; it just tells you if an aldehyde is present. So it will also give a positive test for other reducing sugars. </a:t>
            </a:r>
          </a:p>
          <a:p>
            <a:pPr algn="just"/>
            <a:r>
              <a:rPr lang="en-US" sz="1600" dirty="0" smtClean="0">
                <a:latin typeface="Times New Roman" pitchFamily="18" charset="0"/>
                <a:cs typeface="Times New Roman" pitchFamily="18" charset="0"/>
              </a:rPr>
              <a:t>Now</a:t>
            </a:r>
            <a:r>
              <a:rPr lang="en-US" sz="1600" dirty="0">
                <a:latin typeface="Times New Roman" pitchFamily="18" charset="0"/>
                <a:cs typeface="Times New Roman" pitchFamily="18" charset="0"/>
              </a:rPr>
              <a:t>, more sensitive methods for measuring blood glucose employ an enzyme, glucose </a:t>
            </a:r>
            <a:r>
              <a:rPr lang="en-US" sz="1600" dirty="0" smtClean="0">
                <a:latin typeface="Times New Roman" pitchFamily="18" charset="0"/>
                <a:cs typeface="Times New Roman" pitchFamily="18" charset="0"/>
              </a:rPr>
              <a:t>oxidase.</a:t>
            </a:r>
            <a:endParaRPr lang="en-US" sz="1600" dirty="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algn="just"/>
            <a:endParaRPr lang="en-US" sz="1500" dirty="0" smtClean="0">
              <a:latin typeface="Times New Roman" pitchFamily="18" charset="0"/>
              <a:cs typeface="Times New Roman" pitchFamily="18" charset="0"/>
            </a:endParaRPr>
          </a:p>
          <a:p>
            <a:pPr marL="0" indent="0" algn="just">
              <a:buNone/>
            </a:pPr>
            <a:endParaRPr lang="en-US" sz="1400" dirty="0">
              <a:latin typeface="Times New Roman" pitchFamily="18" charset="0"/>
              <a:cs typeface="Times New Roman" pitchFamily="18" charset="0"/>
            </a:endParaRPr>
          </a:p>
          <a:p>
            <a:pPr algn="just"/>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61</a:t>
            </a:fld>
            <a:endParaRPr lang="en-US"/>
          </a:p>
        </p:txBody>
      </p:sp>
      <p:pic>
        <p:nvPicPr>
          <p:cNvPr id="5" name="Picture 2"/>
          <p:cNvPicPr>
            <a:picLocks noChangeAspect="1" noChangeArrowheads="1"/>
          </p:cNvPicPr>
          <p:nvPr/>
        </p:nvPicPr>
        <p:blipFill rotWithShape="1">
          <a:blip r:embed="rId2"/>
          <a:srcRect l="13978" t="16883" b="25974"/>
          <a:stretch/>
        </p:blipFill>
        <p:spPr bwMode="auto">
          <a:xfrm>
            <a:off x="1079500" y="5454650"/>
            <a:ext cx="7162800" cy="609600"/>
          </a:xfrm>
          <a:prstGeom prst="rect">
            <a:avLst/>
          </a:prstGeom>
          <a:noFill/>
          <a:ln w="9525">
            <a:noFill/>
            <a:miter lim="800000"/>
            <a:headEnd/>
            <a:tailEnd/>
          </a:ln>
          <a:effectLst/>
        </p:spPr>
      </p:pic>
      <p:pic>
        <p:nvPicPr>
          <p:cNvPr id="6" name="Picture 5"/>
          <p:cNvPicPr/>
          <p:nvPr/>
        </p:nvPicPr>
        <p:blipFill rotWithShape="1">
          <a:blip r:embed="rId3"/>
          <a:srcRect t="8642" r="83804" b="73827"/>
          <a:stretch/>
        </p:blipFill>
        <p:spPr bwMode="auto">
          <a:xfrm>
            <a:off x="1219200" y="6064250"/>
            <a:ext cx="961390" cy="676275"/>
          </a:xfrm>
          <a:prstGeom prst="rect">
            <a:avLst/>
          </a:prstGeom>
          <a:noFill/>
          <a:ln>
            <a:noFill/>
          </a:ln>
          <a:effectLst/>
          <a:extLst>
            <a:ext uri="{53640926-AAD7-44D8-BBD7-CCE9431645EC}">
              <a14:shadowObscured xmlns:a14="http://schemas.microsoft.com/office/drawing/2010/main"/>
            </a:ext>
          </a:extLst>
        </p:spPr>
      </p:pic>
      <p:pic>
        <p:nvPicPr>
          <p:cNvPr id="7" name="Picture 6"/>
          <p:cNvPicPr/>
          <p:nvPr/>
        </p:nvPicPr>
        <p:blipFill rotWithShape="1">
          <a:blip r:embed="rId3"/>
          <a:srcRect l="38487" t="76543" r="44835" b="2222"/>
          <a:stretch/>
        </p:blipFill>
        <p:spPr bwMode="auto">
          <a:xfrm>
            <a:off x="5473700" y="6003925"/>
            <a:ext cx="990600" cy="81915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57903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55000" lnSpcReduction="20000"/>
          </a:bodyPr>
          <a:lstStyle/>
          <a:p>
            <a:pPr algn="just"/>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reducing sugar</a:t>
            </a:r>
            <a:r>
              <a:rPr lang="en-US" dirty="0">
                <a:latin typeface="Times New Roman" pitchFamily="18" charset="0"/>
                <a:cs typeface="Times New Roman" pitchFamily="18" charset="0"/>
              </a:rPr>
              <a:t> is any </a:t>
            </a:r>
            <a:r>
              <a:rPr lang="en-US" dirty="0">
                <a:latin typeface="Times New Roman" pitchFamily="18" charset="0"/>
                <a:cs typeface="Times New Roman" pitchFamily="18" charset="0"/>
                <a:hlinkClick r:id="rId2" tooltip="Sugar"/>
              </a:rPr>
              <a:t>sugar</a:t>
            </a:r>
            <a:r>
              <a:rPr lang="en-US" dirty="0">
                <a:latin typeface="Times New Roman" pitchFamily="18" charset="0"/>
                <a:cs typeface="Times New Roman" pitchFamily="18" charset="0"/>
              </a:rPr>
              <a:t> that is capable of acting as a </a:t>
            </a:r>
            <a:r>
              <a:rPr lang="en-US" dirty="0">
                <a:latin typeface="Times New Roman" pitchFamily="18" charset="0"/>
                <a:cs typeface="Times New Roman" pitchFamily="18" charset="0"/>
                <a:hlinkClick r:id="rId3" tooltip="Reducing agent"/>
              </a:rPr>
              <a:t>reducing agent</a:t>
            </a:r>
            <a:r>
              <a:rPr lang="en-US" dirty="0">
                <a:latin typeface="Times New Roman" pitchFamily="18" charset="0"/>
                <a:cs typeface="Times New Roman" pitchFamily="18" charset="0"/>
              </a:rPr>
              <a:t> because it has </a:t>
            </a:r>
            <a:r>
              <a:rPr lang="en-US" dirty="0" smtClean="0">
                <a:latin typeface="Times New Roman" pitchFamily="18" charset="0"/>
                <a:cs typeface="Times New Roman" pitchFamily="18" charset="0"/>
              </a:rPr>
              <a:t>a free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4" tooltip="Aldehyde"/>
              </a:rPr>
              <a:t>aldehyde</a:t>
            </a:r>
            <a:r>
              <a:rPr lang="en-US" dirty="0">
                <a:latin typeface="Times New Roman" pitchFamily="18" charset="0"/>
                <a:cs typeface="Times New Roman" pitchFamily="18" charset="0"/>
              </a:rPr>
              <a:t> group or </a:t>
            </a:r>
            <a:r>
              <a:rPr lang="en-US" dirty="0" smtClean="0">
                <a:latin typeface="Times New Roman" pitchFamily="18" charset="0"/>
                <a:cs typeface="Times New Roman" pitchFamily="18" charset="0"/>
              </a:rPr>
              <a:t>a free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5" tooltip="Ketone"/>
              </a:rPr>
              <a:t>ketone</a:t>
            </a:r>
            <a:r>
              <a:rPr lang="en-US" dirty="0">
                <a:latin typeface="Times New Roman" pitchFamily="18" charset="0"/>
                <a:cs typeface="Times New Roman" pitchFamily="18" charset="0"/>
              </a:rPr>
              <a:t> group</a:t>
            </a:r>
            <a:r>
              <a:rPr lang="en-US" dirty="0" smtClean="0">
                <a:latin typeface="Times New Roman" pitchFamily="18" charset="0"/>
                <a:cs typeface="Times New Roman" pitchFamily="18" charset="0"/>
              </a:rPr>
              <a:t>.</a:t>
            </a:r>
            <a:endParaRPr lang="en-US" baseline="30000" dirty="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6" tooltip="Monosaccharide"/>
              </a:rPr>
              <a:t>monosaccharides</a:t>
            </a:r>
            <a:r>
              <a:rPr lang="en-US" dirty="0">
                <a:latin typeface="Times New Roman" pitchFamily="18" charset="0"/>
                <a:cs typeface="Times New Roman" pitchFamily="18" charset="0"/>
              </a:rPr>
              <a:t> are reducing sugars, along with some </a:t>
            </a:r>
            <a:r>
              <a:rPr lang="en-US" dirty="0">
                <a:latin typeface="Times New Roman" pitchFamily="18" charset="0"/>
                <a:cs typeface="Times New Roman" pitchFamily="18" charset="0"/>
                <a:hlinkClick r:id="rId7" tooltip="Disaccharide"/>
              </a:rPr>
              <a:t>disaccharides</a:t>
            </a:r>
            <a:r>
              <a:rPr lang="en-US" dirty="0">
                <a:latin typeface="Times New Roman" pitchFamily="18" charset="0"/>
                <a:cs typeface="Times New Roman" pitchFamily="18" charset="0"/>
              </a:rPr>
              <a:t>, some </a:t>
            </a:r>
            <a:r>
              <a:rPr lang="en-US" dirty="0">
                <a:latin typeface="Times New Roman" pitchFamily="18" charset="0"/>
                <a:cs typeface="Times New Roman" pitchFamily="18" charset="0"/>
                <a:hlinkClick r:id="rId8" tooltip="Oligosaccharide"/>
              </a:rPr>
              <a:t>oligosaccharides</a:t>
            </a:r>
            <a:r>
              <a:rPr lang="en-US" dirty="0">
                <a:latin typeface="Times New Roman" pitchFamily="18" charset="0"/>
                <a:cs typeface="Times New Roman" pitchFamily="18" charset="0"/>
              </a:rPr>
              <a:t>, and some </a:t>
            </a:r>
            <a:r>
              <a:rPr lang="en-US" dirty="0">
                <a:latin typeface="Times New Roman" pitchFamily="18" charset="0"/>
                <a:cs typeface="Times New Roman" pitchFamily="18" charset="0"/>
                <a:hlinkClick r:id="rId9" tooltip="Polysaccharide"/>
              </a:rPr>
              <a:t>polysaccharides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Courier New" pitchFamily="49" charset="0"/>
              <a:buChar char="o"/>
            </a:pPr>
            <a:r>
              <a:rPr lang="en-US" u="sng" dirty="0" smtClean="0">
                <a:latin typeface="Times New Roman" pitchFamily="18" charset="0"/>
                <a:cs typeface="Times New Roman" pitchFamily="18" charset="0"/>
              </a:rPr>
              <a:t>Ketoses </a:t>
            </a:r>
            <a:r>
              <a:rPr lang="en-US" u="sng" dirty="0">
                <a:latin typeface="Times New Roman" pitchFamily="18" charset="0"/>
                <a:cs typeface="Times New Roman" pitchFamily="18" charset="0"/>
              </a:rPr>
              <a:t>must first </a:t>
            </a:r>
            <a:r>
              <a:rPr lang="en-US" u="sng" dirty="0" err="1">
                <a:latin typeface="Times New Roman" pitchFamily="18" charset="0"/>
                <a:cs typeface="Times New Roman" pitchFamily="18" charset="0"/>
                <a:hlinkClick r:id="rId10" tooltip="Tautomerization"/>
              </a:rPr>
              <a:t>tautomerize</a:t>
            </a:r>
            <a:r>
              <a:rPr lang="en-US" u="sng" dirty="0">
                <a:latin typeface="Times New Roman" pitchFamily="18" charset="0"/>
                <a:cs typeface="Times New Roman" pitchFamily="18" charset="0"/>
              </a:rPr>
              <a:t> to aldoses before they can act as reducing sugars. </a:t>
            </a:r>
            <a:endParaRPr lang="en-US" u="sng"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common dietary </a:t>
            </a:r>
            <a:r>
              <a:rPr lang="en-US" dirty="0" err="1" smtClean="0">
                <a:latin typeface="Times New Roman" pitchFamily="18" charset="0"/>
                <a:cs typeface="Times New Roman" pitchFamily="18" charset="0"/>
              </a:rPr>
              <a:t>monosaccharides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hlinkClick r:id="rId11" tooltip="Galactose"/>
              </a:rPr>
              <a:t>galactose</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12" tooltip="Glucose"/>
              </a:rPr>
              <a:t>glucose</a:t>
            </a:r>
            <a:r>
              <a:rPr lang="en-US" dirty="0">
                <a:latin typeface="Times New Roman" pitchFamily="18" charset="0"/>
                <a:cs typeface="Times New Roman" pitchFamily="18" charset="0"/>
              </a:rPr>
              <a:t> and </a:t>
            </a:r>
            <a:r>
              <a:rPr lang="en-US" dirty="0">
                <a:latin typeface="Times New Roman" pitchFamily="18" charset="0"/>
                <a:cs typeface="Times New Roman" pitchFamily="18" charset="0"/>
                <a:hlinkClick r:id="rId13" tooltip="Fructose"/>
              </a:rPr>
              <a:t>fructose</a:t>
            </a:r>
            <a:r>
              <a:rPr lang="en-US" dirty="0">
                <a:latin typeface="Times New Roman" pitchFamily="18" charset="0"/>
                <a:cs typeface="Times New Roman" pitchFamily="18" charset="0"/>
              </a:rPr>
              <a:t> are all reducing sugars</a:t>
            </a:r>
            <a:r>
              <a:rPr lang="en-US" dirty="0" smtClean="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Disaccharides </a:t>
            </a:r>
            <a:r>
              <a:rPr lang="en-US" dirty="0">
                <a:latin typeface="Times New Roman" pitchFamily="18" charset="0"/>
                <a:cs typeface="Times New Roman" pitchFamily="18" charset="0"/>
              </a:rPr>
              <a:t>are formed from two </a:t>
            </a:r>
            <a:r>
              <a:rPr lang="en-US" dirty="0" err="1">
                <a:latin typeface="Times New Roman" pitchFamily="18" charset="0"/>
                <a:cs typeface="Times New Roman" pitchFamily="18" charset="0"/>
              </a:rPr>
              <a:t>monosaccharides</a:t>
            </a:r>
            <a:r>
              <a:rPr lang="en-US" dirty="0">
                <a:latin typeface="Times New Roman" pitchFamily="18" charset="0"/>
                <a:cs typeface="Times New Roman" pitchFamily="18" charset="0"/>
              </a:rPr>
              <a:t> and can be classified as either reducing or </a:t>
            </a:r>
            <a:r>
              <a:rPr lang="en-US" dirty="0" err="1">
                <a:latin typeface="Times New Roman" pitchFamily="18" charset="0"/>
                <a:cs typeface="Times New Roman" pitchFamily="18" charset="0"/>
              </a:rPr>
              <a:t>nonreducing</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err="1" smtClean="0">
                <a:latin typeface="Times New Roman" pitchFamily="18" charset="0"/>
                <a:cs typeface="Times New Roman" pitchFamily="18" charset="0"/>
              </a:rPr>
              <a:t>Nonreducing</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disaccharides like </a:t>
            </a:r>
            <a:r>
              <a:rPr lang="en-US" b="1" dirty="0">
                <a:latin typeface="Times New Roman" pitchFamily="18" charset="0"/>
                <a:cs typeface="Times New Roman" pitchFamily="18" charset="0"/>
                <a:hlinkClick r:id="rId14" tooltip="Sucrose"/>
              </a:rPr>
              <a:t>sucrose</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hlinkClick r:id="rId15" tooltip="Trehalose"/>
              </a:rPr>
              <a:t>trehalose</a:t>
            </a:r>
            <a:r>
              <a:rPr lang="en-US" dirty="0">
                <a:latin typeface="Times New Roman" pitchFamily="18" charset="0"/>
                <a:cs typeface="Times New Roman" pitchFamily="18" charset="0"/>
              </a:rPr>
              <a:t> have </a:t>
            </a:r>
            <a:r>
              <a:rPr lang="en-US" dirty="0" err="1">
                <a:latin typeface="Times New Roman" pitchFamily="18" charset="0"/>
                <a:cs typeface="Times New Roman" pitchFamily="18" charset="0"/>
                <a:hlinkClick r:id="rId16" tooltip="Glycosidic bond"/>
              </a:rPr>
              <a:t>glycosidic</a:t>
            </a:r>
            <a:r>
              <a:rPr lang="en-US" dirty="0">
                <a:latin typeface="Times New Roman" pitchFamily="18" charset="0"/>
                <a:cs typeface="Times New Roman" pitchFamily="18" charset="0"/>
                <a:hlinkClick r:id="rId16" tooltip="Glycosidic bond"/>
              </a:rPr>
              <a:t> bonds</a:t>
            </a:r>
            <a:r>
              <a:rPr lang="en-US" dirty="0">
                <a:latin typeface="Times New Roman" pitchFamily="18" charset="0"/>
                <a:cs typeface="Times New Roman" pitchFamily="18" charset="0"/>
              </a:rPr>
              <a:t> between their </a:t>
            </a:r>
            <a:r>
              <a:rPr lang="en-US" dirty="0" err="1">
                <a:latin typeface="Times New Roman" pitchFamily="18" charset="0"/>
                <a:cs typeface="Times New Roman" pitchFamily="18" charset="0"/>
                <a:hlinkClick r:id="rId17" tooltip="Anomeric carbon"/>
              </a:rPr>
              <a:t>anomeric</a:t>
            </a:r>
            <a:r>
              <a:rPr lang="en-US" dirty="0">
                <a:latin typeface="Times New Roman" pitchFamily="18" charset="0"/>
                <a:cs typeface="Times New Roman" pitchFamily="18" charset="0"/>
                <a:hlinkClick r:id="rId17" tooltip="Anomeric carbon"/>
              </a:rPr>
              <a:t> </a:t>
            </a:r>
            <a:r>
              <a:rPr lang="en-US" dirty="0" smtClean="0">
                <a:latin typeface="Times New Roman" pitchFamily="18" charset="0"/>
                <a:cs typeface="Times New Roman" pitchFamily="18" charset="0"/>
                <a:hlinkClick r:id="rId17" tooltip="Anomeric carbon"/>
              </a:rPr>
              <a:t>carbons</a:t>
            </a:r>
            <a:r>
              <a:rPr lang="en-US" dirty="0" smtClean="0">
                <a:latin typeface="Times New Roman" pitchFamily="18" charset="0"/>
                <a:cs typeface="Times New Roman" pitchFamily="18" charset="0"/>
              </a:rPr>
              <a:t> (of two monomers)</a:t>
            </a:r>
            <a:r>
              <a:rPr lang="en-US" dirty="0">
                <a:latin typeface="Times New Roman" pitchFamily="18" charset="0"/>
                <a:cs typeface="Times New Roman" pitchFamily="18" charset="0"/>
              </a:rPr>
              <a:t> and thus cannot convert to an open-chain form with an aldehyde group; they are stuck in the cyclic </a:t>
            </a:r>
            <a:r>
              <a:rPr lang="en-US" dirty="0" smtClean="0">
                <a:latin typeface="Times New Roman" pitchFamily="18" charset="0"/>
                <a:cs typeface="Times New Roman" pitchFamily="18" charset="0"/>
              </a:rPr>
              <a:t>form.</a:t>
            </a:r>
          </a:p>
          <a:p>
            <a:pPr algn="just">
              <a:buFont typeface="Wingdings" pitchFamily="2" charset="2"/>
              <a:buChar char="Ø"/>
            </a:pPr>
            <a:endParaRPr lang="en-US" b="1" dirty="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Reducing </a:t>
            </a:r>
            <a:r>
              <a:rPr lang="en-US" b="1" dirty="0">
                <a:latin typeface="Times New Roman" pitchFamily="18" charset="0"/>
                <a:cs typeface="Times New Roman" pitchFamily="18" charset="0"/>
              </a:rPr>
              <a:t>disaccharides like </a:t>
            </a:r>
            <a:r>
              <a:rPr lang="en-US" b="1" dirty="0">
                <a:latin typeface="Times New Roman" pitchFamily="18" charset="0"/>
                <a:cs typeface="Times New Roman" pitchFamily="18" charset="0"/>
                <a:hlinkClick r:id="rId18" tooltip="Lactose"/>
              </a:rPr>
              <a:t>lactose</a:t>
            </a:r>
            <a:r>
              <a:rPr lang="en-US" b="1" dirty="0">
                <a:latin typeface="Times New Roman" pitchFamily="18" charset="0"/>
                <a:cs typeface="Times New Roman" pitchFamily="18" charset="0"/>
              </a:rPr>
              <a:t> and </a:t>
            </a:r>
            <a:r>
              <a:rPr lang="en-US" b="1" dirty="0">
                <a:latin typeface="Times New Roman" pitchFamily="18" charset="0"/>
                <a:cs typeface="Times New Roman" pitchFamily="18" charset="0"/>
                <a:hlinkClick r:id="rId19" tooltip="Maltose"/>
              </a:rPr>
              <a:t>maltose</a:t>
            </a:r>
            <a:r>
              <a:rPr lang="en-US" dirty="0">
                <a:latin typeface="Times New Roman" pitchFamily="18" charset="0"/>
                <a:cs typeface="Times New Roman" pitchFamily="18" charset="0"/>
              </a:rPr>
              <a:t> have only one of their two </a:t>
            </a:r>
            <a:r>
              <a:rPr lang="en-US" dirty="0" err="1">
                <a:latin typeface="Times New Roman" pitchFamily="18" charset="0"/>
                <a:cs typeface="Times New Roman" pitchFamily="18" charset="0"/>
              </a:rPr>
              <a:t>anomeric</a:t>
            </a:r>
            <a:r>
              <a:rPr lang="en-US" dirty="0">
                <a:latin typeface="Times New Roman" pitchFamily="18" charset="0"/>
                <a:cs typeface="Times New Roman" pitchFamily="18" charset="0"/>
              </a:rPr>
              <a:t> carbons involved in the </a:t>
            </a:r>
            <a:r>
              <a:rPr lang="en-US" dirty="0" err="1">
                <a:latin typeface="Times New Roman" pitchFamily="18" charset="0"/>
                <a:cs typeface="Times New Roman" pitchFamily="18" charset="0"/>
              </a:rPr>
              <a:t>glycosidic</a:t>
            </a:r>
            <a:r>
              <a:rPr lang="en-US" dirty="0">
                <a:latin typeface="Times New Roman" pitchFamily="18" charset="0"/>
                <a:cs typeface="Times New Roman" pitchFamily="18" charset="0"/>
              </a:rPr>
              <a:t> bond, while the other is free and can convert to an open-chain form with an aldehyde group.</a:t>
            </a:r>
          </a:p>
          <a:p>
            <a:pPr algn="just"/>
            <a:endParaRPr lang="en-US" dirty="0">
              <a:latin typeface="Times New Roman" pitchFamily="18" charset="0"/>
              <a:cs typeface="Times New Roman" pitchFamily="18" charset="0"/>
            </a:endParaRPr>
          </a:p>
          <a:p>
            <a:pPr algn="just"/>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62</a:t>
            </a:fld>
            <a:endParaRPr lang="en-US"/>
          </a:p>
        </p:txBody>
      </p:sp>
    </p:spTree>
    <p:extLst>
      <p:ext uri="{BB962C8B-B14F-4D97-AF65-F5344CB8AC3E}">
        <p14:creationId xmlns:p14="http://schemas.microsoft.com/office/powerpoint/2010/main" val="19930118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Times New Roman" pitchFamily="18" charset="0"/>
                <a:cs typeface="Times New Roman" pitchFamily="18" charset="0"/>
              </a:rPr>
              <a:t>Test with ketones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3810000" cy="4876800"/>
          </a:xfrm>
        </p:spPr>
        <p:txBody>
          <a:bodyPr>
            <a:normAutofit fontScale="55000" lnSpcReduction="20000"/>
          </a:bodyPr>
          <a:lstStyle/>
          <a:p>
            <a:pPr algn="just"/>
            <a:r>
              <a:rPr lang="en-US" dirty="0">
                <a:latin typeface="Times New Roman" pitchFamily="18" charset="0"/>
                <a:cs typeface="Times New Roman" pitchFamily="18" charset="0"/>
              </a:rPr>
              <a:t>There is a question, Ketones aren’t supposed to oxidize under these conditions! </a:t>
            </a:r>
            <a:r>
              <a:rPr lang="en-US" b="1" dirty="0">
                <a:solidFill>
                  <a:srgbClr val="00B0F0"/>
                </a:solidFill>
                <a:latin typeface="Times New Roman" pitchFamily="18" charset="0"/>
                <a:cs typeface="Times New Roman" pitchFamily="18" charset="0"/>
              </a:rPr>
              <a:t>So why does fructose give a positive test</a:t>
            </a:r>
            <a:r>
              <a:rPr lang="en-US" b="1" dirty="0" smtClean="0">
                <a:solidFill>
                  <a:srgbClr val="00B0F0"/>
                </a:solidFill>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Although </a:t>
            </a:r>
            <a:r>
              <a:rPr lang="en-US" dirty="0">
                <a:latin typeface="Times New Roman" pitchFamily="18" charset="0"/>
                <a:cs typeface="Times New Roman" pitchFamily="18" charset="0"/>
              </a:rPr>
              <a:t>fructose is a </a:t>
            </a:r>
            <a:r>
              <a:rPr lang="en-US" dirty="0" err="1">
                <a:latin typeface="Times New Roman" pitchFamily="18" charset="0"/>
                <a:cs typeface="Times New Roman" pitchFamily="18" charset="0"/>
              </a:rPr>
              <a:t>keto</a:t>
            </a:r>
            <a:r>
              <a:rPr lang="en-US" dirty="0">
                <a:latin typeface="Times New Roman" pitchFamily="18" charset="0"/>
                <a:cs typeface="Times New Roman" pitchFamily="18" charset="0"/>
              </a:rPr>
              <a:t> sugar, and </a:t>
            </a:r>
            <a:r>
              <a:rPr lang="en-US" u="sng" dirty="0">
                <a:latin typeface="Times New Roman" pitchFamily="18" charset="0"/>
                <a:cs typeface="Times New Roman" pitchFamily="18" charset="0"/>
              </a:rPr>
              <a:t>ketones generally give a negative test</a:t>
            </a:r>
            <a:r>
              <a:rPr lang="en-US" dirty="0">
                <a:latin typeface="Times New Roman" pitchFamily="18" charset="0"/>
                <a:cs typeface="Times New Roman" pitchFamily="18" charset="0"/>
              </a:rPr>
              <a:t> with the Benedict, </a:t>
            </a:r>
            <a:endParaRPr lang="en-US" dirty="0" smtClean="0">
              <a:latin typeface="Times New Roman" pitchFamily="18" charset="0"/>
              <a:cs typeface="Times New Roman" pitchFamily="18" charset="0"/>
            </a:endParaRPr>
          </a:p>
          <a:p>
            <a:pPr algn="just"/>
            <a:endParaRPr lang="en-US" dirty="0" smtClean="0">
              <a:solidFill>
                <a:srgbClr val="00B0F0"/>
              </a:solidFill>
              <a:latin typeface="Times New Roman" pitchFamily="18" charset="0"/>
              <a:cs typeface="Times New Roman" pitchFamily="18" charset="0"/>
            </a:endParaRPr>
          </a:p>
          <a:p>
            <a:pPr algn="just"/>
            <a:r>
              <a:rPr lang="en-US" dirty="0" smtClean="0">
                <a:solidFill>
                  <a:srgbClr val="00B0F0"/>
                </a:solidFill>
                <a:latin typeface="Times New Roman" pitchFamily="18" charset="0"/>
                <a:cs typeface="Times New Roman" pitchFamily="18" charset="0"/>
              </a:rPr>
              <a:t>Fructose is </a:t>
            </a:r>
            <a:r>
              <a:rPr lang="en-US" dirty="0">
                <a:solidFill>
                  <a:srgbClr val="00B0F0"/>
                </a:solidFill>
                <a:latin typeface="Times New Roman" pitchFamily="18" charset="0"/>
                <a:cs typeface="Times New Roman" pitchFamily="18" charset="0"/>
              </a:rPr>
              <a:t>an exception. </a:t>
            </a:r>
            <a:endParaRPr lang="en-US" dirty="0" smtClean="0">
              <a:solidFill>
                <a:srgbClr val="00B0F0"/>
              </a:solidFill>
              <a:latin typeface="Times New Roman" pitchFamily="18" charset="0"/>
              <a:cs typeface="Times New Roman" pitchFamily="18" charset="0"/>
            </a:endParaRPr>
          </a:p>
          <a:p>
            <a:pPr algn="just"/>
            <a:endParaRPr lang="en-US" dirty="0" smtClean="0">
              <a:solidFill>
                <a:srgbClr val="00B0F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carbon adjacent to the ketone carbon (the “alpha carbon”) contains a hydroxyl group, the ketone will be in equilibrium with an aldehyde through </a:t>
            </a:r>
            <a:r>
              <a:rPr lang="en-US" dirty="0" err="1">
                <a:latin typeface="Times New Roman" pitchFamily="18" charset="0"/>
                <a:cs typeface="Times New Roman" pitchFamily="18" charset="0"/>
              </a:rPr>
              <a:t>tautomerization</a:t>
            </a: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(an </a:t>
            </a:r>
            <a:r>
              <a:rPr lang="en-US" i="1" dirty="0">
                <a:latin typeface="Times New Roman" pitchFamily="18" charset="0"/>
                <a:cs typeface="Times New Roman" pitchFamily="18" charset="0"/>
              </a:rPr>
              <a:t>“</a:t>
            </a:r>
            <a:r>
              <a:rPr lang="en-US" i="1" dirty="0" err="1">
                <a:latin typeface="Times New Roman" pitchFamily="18" charset="0"/>
                <a:cs typeface="Times New Roman" pitchFamily="18" charset="0"/>
              </a:rPr>
              <a:t>enediol</a:t>
            </a:r>
            <a:r>
              <a:rPr lang="en-US" i="1" dirty="0">
                <a:latin typeface="Times New Roman" pitchFamily="18" charset="0"/>
                <a:cs typeface="Times New Roman" pitchFamily="18" charset="0"/>
              </a:rPr>
              <a:t> rearrangement”). </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63</a:t>
            </a:fld>
            <a:endParaRPr lang="en-US"/>
          </a:p>
        </p:txBody>
      </p:sp>
      <p:pic>
        <p:nvPicPr>
          <p:cNvPr id="6" name="Picture 5" descr="why-does-fructose-give-a-positive-test-for-reducing-sugars-beause-in-equilibrium-with-alpha-hydroxy-aldehy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3733800" cy="20574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219200"/>
            <a:ext cx="4143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7771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Times New Roman" pitchFamily="18" charset="0"/>
                <a:cs typeface="Times New Roman" pitchFamily="18" charset="0"/>
              </a:rPr>
              <a:t>Non reducing sugars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5257800" cy="5105400"/>
          </a:xfrm>
        </p:spPr>
        <p:txBody>
          <a:bodyPr>
            <a:normAutofit fontScale="40000" lnSpcReduction="20000"/>
          </a:bodyPr>
          <a:lstStyle/>
          <a:p>
            <a:pPr algn="just">
              <a:buFont typeface="Wingdings" pitchFamily="2" charset="2"/>
              <a:buChar char="q"/>
            </a:pPr>
            <a:r>
              <a:rPr lang="en-US" b="1" dirty="0">
                <a:latin typeface="Times New Roman" pitchFamily="18" charset="0"/>
                <a:cs typeface="Times New Roman" pitchFamily="18" charset="0"/>
              </a:rPr>
              <a:t>W</a:t>
            </a:r>
            <a:r>
              <a:rPr lang="en-US" b="1" dirty="0" smtClean="0">
                <a:latin typeface="Times New Roman" pitchFamily="18" charset="0"/>
                <a:cs typeface="Times New Roman" pitchFamily="18" charset="0"/>
              </a:rPr>
              <a:t>hen </a:t>
            </a:r>
            <a:r>
              <a:rPr lang="en-US" b="1" dirty="0">
                <a:latin typeface="Times New Roman" pitchFamily="18" charset="0"/>
                <a:cs typeface="Times New Roman" pitchFamily="18" charset="0"/>
              </a:rPr>
              <a:t>is a sugar </a:t>
            </a:r>
            <a:r>
              <a:rPr lang="en-US" b="1" i="1" dirty="0">
                <a:latin typeface="Times New Roman" pitchFamily="18" charset="0"/>
                <a:cs typeface="Times New Roman" pitchFamily="18" charset="0"/>
              </a:rPr>
              <a:t>not</a:t>
            </a:r>
            <a:r>
              <a:rPr lang="en-US" b="1" dirty="0">
                <a:latin typeface="Times New Roman" pitchFamily="18" charset="0"/>
                <a:cs typeface="Times New Roman" pitchFamily="18" charset="0"/>
              </a:rPr>
              <a:t> a reducing sugar?</a:t>
            </a:r>
          </a:p>
          <a:p>
            <a:pPr algn="just"/>
            <a:r>
              <a:rPr lang="en-US" dirty="0">
                <a:latin typeface="Times New Roman" pitchFamily="18" charset="0"/>
                <a:cs typeface="Times New Roman" pitchFamily="18" charset="0"/>
              </a:rPr>
              <a:t>Two main cases:</a:t>
            </a:r>
          </a:p>
          <a:p>
            <a:pPr lvl="0" algn="just"/>
            <a:r>
              <a:rPr lang="en-US" dirty="0">
                <a:latin typeface="Times New Roman" pitchFamily="18" charset="0"/>
                <a:cs typeface="Times New Roman" pitchFamily="18" charset="0"/>
              </a:rPr>
              <a:t>mono and di-saccharides which lack a </a:t>
            </a:r>
            <a:r>
              <a:rPr lang="en-US" dirty="0" err="1" smtClean="0">
                <a:latin typeface="Times New Roman" pitchFamily="18" charset="0"/>
                <a:cs typeface="Times New Roman" pitchFamily="18" charset="0"/>
              </a:rPr>
              <a:t>hemiacetal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polysaccharides where the ratio of </a:t>
            </a:r>
            <a:r>
              <a:rPr lang="en-US" dirty="0" err="1">
                <a:latin typeface="Times New Roman" pitchFamily="18" charset="0"/>
                <a:cs typeface="Times New Roman" pitchFamily="18" charset="0"/>
              </a:rPr>
              <a:t>hemiacetals</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acetal</a:t>
            </a:r>
            <a:r>
              <a:rPr lang="en-US" dirty="0">
                <a:latin typeface="Times New Roman" pitchFamily="18" charset="0"/>
                <a:cs typeface="Times New Roman" pitchFamily="18" charset="0"/>
              </a:rPr>
              <a:t> linkages is very low (e.g.</a:t>
            </a:r>
            <a:r>
              <a:rPr lang="en-US" dirty="0">
                <a:latin typeface="Times New Roman" pitchFamily="18" charset="0"/>
                <a:cs typeface="Times New Roman" pitchFamily="18" charset="0"/>
                <a:hlinkClick r:id="rId2"/>
              </a:rPr>
              <a:t> starch</a:t>
            </a:r>
            <a:r>
              <a:rPr lang="en-US" dirty="0">
                <a:latin typeface="Times New Roman" pitchFamily="18" charset="0"/>
                <a:cs typeface="Times New Roman" pitchFamily="18" charset="0"/>
              </a:rPr>
              <a:t>)</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acetals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ketals</a:t>
            </a:r>
            <a:r>
              <a:rPr lang="en-US" dirty="0">
                <a:latin typeface="Times New Roman" pitchFamily="18" charset="0"/>
                <a:cs typeface="Times New Roman" pitchFamily="18" charset="0"/>
              </a:rPr>
              <a:t>) are </a:t>
            </a:r>
            <a:r>
              <a:rPr lang="en-US" b="1" dirty="0">
                <a:latin typeface="Times New Roman" pitchFamily="18" charset="0"/>
                <a:cs typeface="Times New Roman" pitchFamily="18" charset="0"/>
              </a:rPr>
              <a:t>locked</a:t>
            </a:r>
            <a:r>
              <a:rPr lang="en-US" dirty="0">
                <a:latin typeface="Times New Roman" pitchFamily="18" charset="0"/>
                <a:cs typeface="Times New Roman" pitchFamily="18" charset="0"/>
              </a:rPr>
              <a:t> in place and can only be converted back to the aldehyde or ketone with aqueous acid. That’s why they make great protecting groups for aldehydes/ketones.</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Sucrose </a:t>
            </a:r>
            <a:r>
              <a:rPr lang="en-US" dirty="0">
                <a:latin typeface="Times New Roman" pitchFamily="18" charset="0"/>
                <a:cs typeface="Times New Roman" pitchFamily="18" charset="0"/>
              </a:rPr>
              <a:t>is a disaccharide of glucose and fructose. See if you can find a </a:t>
            </a:r>
            <a:r>
              <a:rPr lang="en-US" dirty="0" err="1">
                <a:latin typeface="Times New Roman" pitchFamily="18" charset="0"/>
                <a:cs typeface="Times New Roman" pitchFamily="18" charset="0"/>
              </a:rPr>
              <a:t>hemiacetal</a:t>
            </a:r>
            <a:r>
              <a:rPr lang="en-US" dirty="0">
                <a:latin typeface="Times New Roman" pitchFamily="18" charset="0"/>
                <a:cs typeface="Times New Roman" pitchFamily="18" charset="0"/>
              </a:rPr>
              <a:t> in its structure, below:</a:t>
            </a:r>
          </a:p>
          <a:p>
            <a:pPr algn="just"/>
            <a:r>
              <a:rPr lang="en-US" dirty="0">
                <a:latin typeface="Times New Roman" pitchFamily="18" charset="0"/>
                <a:cs typeface="Times New Roman" pitchFamily="18" charset="0"/>
              </a:rPr>
              <a:t>Sucrose only has </a:t>
            </a:r>
            <a:r>
              <a:rPr lang="en-US" dirty="0" err="1">
                <a:latin typeface="Times New Roman" pitchFamily="18" charset="0"/>
                <a:cs typeface="Times New Roman" pitchFamily="18" charset="0"/>
              </a:rPr>
              <a:t>acetal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groups</a:t>
            </a:r>
            <a:r>
              <a:rPr lang="en-US" dirty="0">
                <a:latin typeface="Times New Roman" pitchFamily="18" charset="0"/>
                <a:cs typeface="Times New Roman" pitchFamily="18" charset="0"/>
              </a:rPr>
              <a:t>, and since </a:t>
            </a:r>
            <a:r>
              <a:rPr lang="en-US" dirty="0" err="1">
                <a:latin typeface="Times New Roman" pitchFamily="18" charset="0"/>
                <a:cs typeface="Times New Roman" pitchFamily="18" charset="0"/>
              </a:rPr>
              <a:t>acetals</a:t>
            </a:r>
            <a:r>
              <a:rPr lang="en-US" dirty="0">
                <a:latin typeface="Times New Roman" pitchFamily="18" charset="0"/>
                <a:cs typeface="Times New Roman" pitchFamily="18" charset="0"/>
              </a:rPr>
              <a:t> don’t open up to aldehydes under the basic conditions present in the Benedict test, sucrose isn’t a reducing sugar. Sucrose gives a negative test (blue) to the Benedict solution.</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Another </a:t>
            </a:r>
            <a:r>
              <a:rPr lang="en-US" dirty="0">
                <a:latin typeface="Times New Roman" pitchFamily="18" charset="0"/>
                <a:cs typeface="Times New Roman" pitchFamily="18" charset="0"/>
              </a:rPr>
              <a:t>example of a non-reducing sugar are the so-called “</a:t>
            </a:r>
            <a:r>
              <a:rPr lang="en-US" b="1" dirty="0" err="1">
                <a:latin typeface="Times New Roman" pitchFamily="18" charset="0"/>
                <a:cs typeface="Times New Roman" pitchFamily="18" charset="0"/>
              </a:rPr>
              <a:t>glucosides</a:t>
            </a:r>
            <a:r>
              <a:rPr lang="en-US" dirty="0">
                <a:latin typeface="Times New Roman" pitchFamily="18" charset="0"/>
                <a:cs typeface="Times New Roman" pitchFamily="18" charset="0"/>
              </a:rPr>
              <a:t>” of common sugars, such as glucose methyl </a:t>
            </a:r>
            <a:r>
              <a:rPr lang="en-US" dirty="0" err="1">
                <a:latin typeface="Times New Roman" pitchFamily="18" charset="0"/>
                <a:cs typeface="Times New Roman" pitchFamily="18" charset="0"/>
              </a:rPr>
              <a:t>glucoside</a:t>
            </a:r>
            <a:r>
              <a:rPr lang="en-US" dirty="0">
                <a:latin typeface="Times New Roman" pitchFamily="18" charset="0"/>
                <a:cs typeface="Times New Roman" pitchFamily="18" charset="0"/>
              </a:rPr>
              <a:t>, below. This is obtained by heating glucose in acidic methanol.</a:t>
            </a:r>
          </a:p>
          <a:p>
            <a:pPr algn="just"/>
            <a:r>
              <a:rPr lang="en-US" dirty="0">
                <a:latin typeface="Times New Roman" pitchFamily="18" charset="0"/>
                <a:cs typeface="Times New Roman" pitchFamily="18" charset="0"/>
              </a:rPr>
              <a:t>Lacking a </a:t>
            </a:r>
            <a:r>
              <a:rPr lang="en-US" dirty="0" err="1">
                <a:latin typeface="Times New Roman" pitchFamily="18" charset="0"/>
                <a:cs typeface="Times New Roman" pitchFamily="18" charset="0"/>
              </a:rPr>
              <a:t>hemiacetal</a:t>
            </a:r>
            <a:r>
              <a:rPr lang="en-US" dirty="0">
                <a:latin typeface="Times New Roman" pitchFamily="18" charset="0"/>
                <a:cs typeface="Times New Roman" pitchFamily="18" charset="0"/>
              </a:rPr>
              <a:t> which could open to an aldehyde, this methyl </a:t>
            </a:r>
            <a:r>
              <a:rPr lang="en-US" dirty="0" err="1">
                <a:latin typeface="Times New Roman" pitchFamily="18" charset="0"/>
                <a:cs typeface="Times New Roman" pitchFamily="18" charset="0"/>
              </a:rPr>
              <a:t>glucoside</a:t>
            </a:r>
            <a:r>
              <a:rPr lang="en-US" dirty="0">
                <a:latin typeface="Times New Roman" pitchFamily="18" charset="0"/>
                <a:cs typeface="Times New Roman" pitchFamily="18" charset="0"/>
              </a:rPr>
              <a:t> also gives a negative Benedict’s test.</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Complex </a:t>
            </a:r>
            <a:r>
              <a:rPr lang="en-US" b="1" dirty="0">
                <a:latin typeface="Times New Roman" pitchFamily="18" charset="0"/>
                <a:cs typeface="Times New Roman" pitchFamily="18" charset="0"/>
              </a:rPr>
              <a:t>Polysaccharides Which Only Have A Single </a:t>
            </a:r>
            <a:r>
              <a:rPr lang="en-US" b="1" dirty="0" err="1">
                <a:latin typeface="Times New Roman" pitchFamily="18" charset="0"/>
                <a:cs typeface="Times New Roman" pitchFamily="18" charset="0"/>
              </a:rPr>
              <a:t>Hemiacetal</a:t>
            </a:r>
            <a:r>
              <a:rPr lang="en-US" b="1" dirty="0">
                <a:latin typeface="Times New Roman" pitchFamily="18" charset="0"/>
                <a:cs typeface="Times New Roman" pitchFamily="18" charset="0"/>
              </a:rPr>
              <a:t> Unit Don’t Count As Reducing Sugars (e.g. Starch</a:t>
            </a:r>
            <a:r>
              <a:rPr lang="en-US" b="1" dirty="0"/>
              <a:t>)</a:t>
            </a:r>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64</a:t>
            </a:fld>
            <a:endParaRPr lang="en-US"/>
          </a:p>
        </p:txBody>
      </p:sp>
      <p:pic>
        <p:nvPicPr>
          <p:cNvPr id="5" name="Picture 4" descr="sucrose-is-not-a-reducing-sugar-since-it-does-not-have-a-hemiacetal"/>
          <p:cNvPicPr/>
          <p:nvPr/>
        </p:nvPicPr>
        <p:blipFill rotWithShape="1">
          <a:blip r:embed="rId3">
            <a:extLst>
              <a:ext uri="{28A0092B-C50C-407E-A947-70E740481C1C}">
                <a14:useLocalDpi xmlns:a14="http://schemas.microsoft.com/office/drawing/2010/main" val="0"/>
              </a:ext>
            </a:extLst>
          </a:blip>
          <a:srcRect l="21113" r="13323"/>
          <a:stretch/>
        </p:blipFill>
        <p:spPr bwMode="auto">
          <a:xfrm>
            <a:off x="5905500" y="1371600"/>
            <a:ext cx="3048000" cy="1981200"/>
          </a:xfrm>
          <a:prstGeom prst="rect">
            <a:avLst/>
          </a:prstGeom>
          <a:noFill/>
          <a:ln>
            <a:noFill/>
          </a:ln>
        </p:spPr>
      </p:pic>
      <p:pic>
        <p:nvPicPr>
          <p:cNvPr id="6" name="Picture 5" descr="a-glucoside-of-glucose-with-an-acetal-is-not-a-reducing-sugar."/>
          <p:cNvPicPr/>
          <p:nvPr/>
        </p:nvPicPr>
        <p:blipFill rotWithShape="1">
          <a:blip r:embed="rId4">
            <a:extLst>
              <a:ext uri="{28A0092B-C50C-407E-A947-70E740481C1C}">
                <a14:useLocalDpi xmlns:a14="http://schemas.microsoft.com/office/drawing/2010/main" val="0"/>
              </a:ext>
            </a:extLst>
          </a:blip>
          <a:srcRect l="4323" r="9293"/>
          <a:stretch/>
        </p:blipFill>
        <p:spPr bwMode="auto">
          <a:xfrm>
            <a:off x="5905501" y="3810000"/>
            <a:ext cx="3048000" cy="1711036"/>
          </a:xfrm>
          <a:prstGeom prst="rect">
            <a:avLst/>
          </a:prstGeom>
          <a:noFill/>
          <a:ln>
            <a:noFill/>
          </a:ln>
        </p:spPr>
      </p:pic>
    </p:spTree>
    <p:extLst>
      <p:ext uri="{BB962C8B-B14F-4D97-AF65-F5344CB8AC3E}">
        <p14:creationId xmlns:p14="http://schemas.microsoft.com/office/powerpoint/2010/main" val="2355538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Reducing </a:t>
            </a:r>
            <a:r>
              <a:rPr lang="en-US" b="1" dirty="0" smtClean="0"/>
              <a:t>end</a:t>
            </a:r>
            <a:endParaRPr lang="en-US" dirty="0"/>
          </a:p>
        </p:txBody>
      </p:sp>
      <p:sp>
        <p:nvSpPr>
          <p:cNvPr id="3" name="Content Placeholder 2"/>
          <p:cNvSpPr>
            <a:spLocks noGrp="1"/>
          </p:cNvSpPr>
          <p:nvPr>
            <p:ph idx="1"/>
          </p:nvPr>
        </p:nvSpPr>
        <p:spPr>
          <a:xfrm>
            <a:off x="609600" y="1600200"/>
            <a:ext cx="8001000" cy="3505200"/>
          </a:xfrm>
        </p:spPr>
        <p:txBody>
          <a:bodyPr>
            <a:normAutofit fontScale="47500" lnSpcReduction="20000"/>
          </a:bodyPr>
          <a:lstStyle/>
          <a:p>
            <a:pPr algn="just"/>
            <a:r>
              <a:rPr lang="en-US" sz="3400" b="1" dirty="0" smtClean="0">
                <a:latin typeface="Times New Roman" pitchFamily="18" charset="0"/>
                <a:cs typeface="Times New Roman" pitchFamily="18" charset="0"/>
              </a:rPr>
              <a:t>Disaccharides </a:t>
            </a:r>
            <a:r>
              <a:rPr lang="en-US" sz="3400" b="1" dirty="0">
                <a:latin typeface="Times New Roman" pitchFamily="18" charset="0"/>
                <a:cs typeface="Times New Roman" pitchFamily="18" charset="0"/>
              </a:rPr>
              <a:t>consist of two </a:t>
            </a:r>
            <a:r>
              <a:rPr lang="en-US" sz="3400" b="1" dirty="0" err="1">
                <a:latin typeface="Times New Roman" pitchFamily="18" charset="0"/>
                <a:cs typeface="Times New Roman" pitchFamily="18" charset="0"/>
              </a:rPr>
              <a:t>monosaccharides</a:t>
            </a:r>
            <a:r>
              <a:rPr lang="en-US" sz="3400" b="1" dirty="0">
                <a:latin typeface="Times New Roman" pitchFamily="18" charset="0"/>
                <a:cs typeface="Times New Roman" pitchFamily="18" charset="0"/>
              </a:rPr>
              <a:t> and may be either reducing or </a:t>
            </a:r>
            <a:r>
              <a:rPr lang="en-US" sz="3400" b="1" dirty="0" err="1">
                <a:latin typeface="Times New Roman" pitchFamily="18" charset="0"/>
                <a:cs typeface="Times New Roman" pitchFamily="18" charset="0"/>
              </a:rPr>
              <a:t>nonreducing</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Even </a:t>
            </a:r>
            <a:r>
              <a:rPr lang="en-US" sz="3400" dirty="0">
                <a:latin typeface="Times New Roman" pitchFamily="18" charset="0"/>
                <a:cs typeface="Times New Roman" pitchFamily="18" charset="0"/>
              </a:rPr>
              <a:t>a reducing disaccharide will only have one reducing end, as disaccharides are held together by </a:t>
            </a:r>
            <a:r>
              <a:rPr lang="en-US" sz="3400" dirty="0" err="1">
                <a:latin typeface="Times New Roman" pitchFamily="18" charset="0"/>
                <a:cs typeface="Times New Roman" pitchFamily="18" charset="0"/>
              </a:rPr>
              <a:t>glycosidic</a:t>
            </a:r>
            <a:r>
              <a:rPr lang="en-US" sz="3400" dirty="0">
                <a:latin typeface="Times New Roman" pitchFamily="18" charset="0"/>
                <a:cs typeface="Times New Roman" pitchFamily="18" charset="0"/>
              </a:rPr>
              <a:t> bonds, which consist of at least one </a:t>
            </a:r>
            <a:r>
              <a:rPr lang="en-US" sz="3400" dirty="0" err="1">
                <a:latin typeface="Times New Roman" pitchFamily="18" charset="0"/>
                <a:cs typeface="Times New Roman" pitchFamily="18" charset="0"/>
                <a:hlinkClick r:id="rId2" tooltip="Anomeric carbon"/>
              </a:rPr>
              <a:t>anomeric</a:t>
            </a:r>
            <a:r>
              <a:rPr lang="en-US" sz="3400" dirty="0">
                <a:latin typeface="Times New Roman" pitchFamily="18" charset="0"/>
                <a:cs typeface="Times New Roman" pitchFamily="18" charset="0"/>
                <a:hlinkClick r:id="rId2" tooltip="Anomeric carbon"/>
              </a:rPr>
              <a:t> carbon</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lgn="just">
              <a:buFont typeface="Wingdings" pitchFamily="2" charset="2"/>
              <a:buChar char="Ø"/>
            </a:pPr>
            <a:endParaRPr lang="en-US" sz="3400" dirty="0" smtClean="0">
              <a:latin typeface="Times New Roman" pitchFamily="18" charset="0"/>
              <a:cs typeface="Times New Roman" pitchFamily="18" charset="0"/>
            </a:endParaRPr>
          </a:p>
          <a:p>
            <a:pPr algn="just">
              <a:buFont typeface="Wingdings" pitchFamily="2" charset="2"/>
              <a:buChar char="Ø"/>
            </a:pPr>
            <a:r>
              <a:rPr lang="en-US" sz="3400" u="sng" dirty="0" smtClean="0">
                <a:latin typeface="Times New Roman" pitchFamily="18" charset="0"/>
                <a:cs typeface="Times New Roman" pitchFamily="18" charset="0"/>
              </a:rPr>
              <a:t>With </a:t>
            </a:r>
            <a:r>
              <a:rPr lang="en-US" sz="3400" u="sng" dirty="0">
                <a:latin typeface="Times New Roman" pitchFamily="18" charset="0"/>
                <a:cs typeface="Times New Roman" pitchFamily="18" charset="0"/>
              </a:rPr>
              <a:t>one </a:t>
            </a:r>
            <a:r>
              <a:rPr lang="en-US" sz="3400" u="sng" dirty="0" err="1">
                <a:latin typeface="Times New Roman" pitchFamily="18" charset="0"/>
                <a:cs typeface="Times New Roman" pitchFamily="18" charset="0"/>
              </a:rPr>
              <a:t>anomeric</a:t>
            </a:r>
            <a:r>
              <a:rPr lang="en-US" sz="3400" u="sng" dirty="0">
                <a:latin typeface="Times New Roman" pitchFamily="18" charset="0"/>
                <a:cs typeface="Times New Roman" pitchFamily="18" charset="0"/>
              </a:rPr>
              <a:t> carbon unable to convert to the open-chain form</a:t>
            </a:r>
            <a:r>
              <a:rPr lang="en-US" sz="3400" dirty="0">
                <a:latin typeface="Times New Roman" pitchFamily="18" charset="0"/>
                <a:cs typeface="Times New Roman" pitchFamily="18" charset="0"/>
              </a:rPr>
              <a:t>, only the free </a:t>
            </a:r>
            <a:r>
              <a:rPr lang="en-US" sz="3400" dirty="0" err="1">
                <a:latin typeface="Times New Roman" pitchFamily="18" charset="0"/>
                <a:cs typeface="Times New Roman" pitchFamily="18" charset="0"/>
              </a:rPr>
              <a:t>anomeric</a:t>
            </a:r>
            <a:r>
              <a:rPr lang="en-US" sz="3400" dirty="0">
                <a:latin typeface="Times New Roman" pitchFamily="18" charset="0"/>
                <a:cs typeface="Times New Roman" pitchFamily="18" charset="0"/>
              </a:rPr>
              <a:t> carbon is available </a:t>
            </a:r>
            <a:r>
              <a:rPr lang="en-US" sz="3400" u="sng" dirty="0">
                <a:latin typeface="Times New Roman" pitchFamily="18" charset="0"/>
                <a:cs typeface="Times New Roman" pitchFamily="18" charset="0"/>
              </a:rPr>
              <a:t>to reduce another compound</a:t>
            </a:r>
            <a:r>
              <a:rPr lang="en-US" sz="3400" dirty="0">
                <a:latin typeface="Times New Roman" pitchFamily="18" charset="0"/>
                <a:cs typeface="Times New Roman" pitchFamily="18" charset="0"/>
              </a:rPr>
              <a:t>, and it is called the </a:t>
            </a:r>
            <a:r>
              <a:rPr lang="en-US" sz="3400" i="1" dirty="0">
                <a:latin typeface="Times New Roman" pitchFamily="18" charset="0"/>
                <a:cs typeface="Times New Roman" pitchFamily="18" charset="0"/>
              </a:rPr>
              <a:t>reducing end</a:t>
            </a:r>
            <a:r>
              <a:rPr lang="en-US" sz="3400" dirty="0">
                <a:latin typeface="Times New Roman" pitchFamily="18" charset="0"/>
                <a:cs typeface="Times New Roman" pitchFamily="18" charset="0"/>
              </a:rPr>
              <a:t> of the disaccharide. </a:t>
            </a:r>
          </a:p>
          <a:p>
            <a:pPr algn="just">
              <a:buFont typeface="Wingdings" pitchFamily="2" charset="2"/>
              <a:buChar char="Ø"/>
            </a:pPr>
            <a:endParaRPr lang="en-US" sz="3400" dirty="0" smtClean="0">
              <a:latin typeface="Times New Roman" pitchFamily="18" charset="0"/>
              <a:cs typeface="Times New Roman" pitchFamily="18" charset="0"/>
            </a:endParaRPr>
          </a:p>
          <a:p>
            <a:pPr algn="just">
              <a:buFont typeface="Wingdings" pitchFamily="2" charset="2"/>
              <a:buChar char="Ø"/>
            </a:pPr>
            <a:r>
              <a:rPr lang="en-US" sz="3400" dirty="0" smtClean="0">
                <a:latin typeface="Times New Roman" pitchFamily="18" charset="0"/>
                <a:cs typeface="Times New Roman" pitchFamily="18" charset="0"/>
              </a:rPr>
              <a:t>A non reducing </a:t>
            </a:r>
            <a:r>
              <a:rPr lang="en-US" sz="3400" dirty="0">
                <a:latin typeface="Times New Roman" pitchFamily="18" charset="0"/>
                <a:cs typeface="Times New Roman" pitchFamily="18" charset="0"/>
              </a:rPr>
              <a:t>disaccharide is that which has </a:t>
            </a:r>
            <a:r>
              <a:rPr lang="en-US" sz="3400" u="sng" dirty="0">
                <a:latin typeface="Times New Roman" pitchFamily="18" charset="0"/>
                <a:cs typeface="Times New Roman" pitchFamily="18" charset="0"/>
              </a:rPr>
              <a:t>both </a:t>
            </a:r>
            <a:r>
              <a:rPr lang="en-US" sz="3400" u="sng" dirty="0" err="1">
                <a:latin typeface="Times New Roman" pitchFamily="18" charset="0"/>
                <a:cs typeface="Times New Roman" pitchFamily="18" charset="0"/>
              </a:rPr>
              <a:t>anomeric</a:t>
            </a:r>
            <a:r>
              <a:rPr lang="en-US" sz="3400" u="sng" dirty="0">
                <a:latin typeface="Times New Roman" pitchFamily="18" charset="0"/>
                <a:cs typeface="Times New Roman" pitchFamily="18" charset="0"/>
              </a:rPr>
              <a:t> carbons tied up</a:t>
            </a:r>
            <a:r>
              <a:rPr lang="en-US" sz="3400" dirty="0">
                <a:latin typeface="Times New Roman" pitchFamily="18" charset="0"/>
                <a:cs typeface="Times New Roman" pitchFamily="18" charset="0"/>
              </a:rPr>
              <a:t> in the </a:t>
            </a:r>
            <a:r>
              <a:rPr lang="en-US" sz="3400" dirty="0" err="1">
                <a:latin typeface="Times New Roman" pitchFamily="18" charset="0"/>
                <a:cs typeface="Times New Roman" pitchFamily="18" charset="0"/>
              </a:rPr>
              <a:t>glycosidic</a:t>
            </a:r>
            <a:r>
              <a:rPr lang="en-US" sz="3400" dirty="0">
                <a:latin typeface="Times New Roman" pitchFamily="18" charset="0"/>
                <a:cs typeface="Times New Roman" pitchFamily="18" charset="0"/>
              </a:rPr>
              <a:t> bond</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algn="just"/>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Similarly</a:t>
            </a:r>
            <a:r>
              <a:rPr lang="en-US" sz="3400" dirty="0">
                <a:latin typeface="Times New Roman" pitchFamily="18" charset="0"/>
                <a:cs typeface="Times New Roman" pitchFamily="18" charset="0"/>
              </a:rPr>
              <a:t>, most polysaccharides have only one reducing end.</a:t>
            </a:r>
          </a:p>
          <a:p>
            <a:endParaRPr lang="en-US" dirty="0"/>
          </a:p>
        </p:txBody>
      </p:sp>
      <p:sp>
        <p:nvSpPr>
          <p:cNvPr id="4" name="Slide Number Placeholder 3"/>
          <p:cNvSpPr>
            <a:spLocks noGrp="1"/>
          </p:cNvSpPr>
          <p:nvPr>
            <p:ph type="sldNum" sz="quarter" idx="12"/>
          </p:nvPr>
        </p:nvSpPr>
        <p:spPr/>
        <p:txBody>
          <a:bodyPr/>
          <a:lstStyle/>
          <a:p>
            <a:fld id="{8E4230EB-B9FC-4BC2-AAA3-5C9E29A20EF1}" type="slidenum">
              <a:rPr lang="en-US" smtClean="0"/>
              <a:pPr/>
              <a:t>65</a:t>
            </a:fld>
            <a:endParaRPr lang="en-US"/>
          </a:p>
        </p:txBody>
      </p:sp>
      <p:pic>
        <p:nvPicPr>
          <p:cNvPr id="5" name="Picture 4"/>
          <p:cNvPicPr/>
          <p:nvPr/>
        </p:nvPicPr>
        <p:blipFill rotWithShape="1">
          <a:blip r:embed="rId3"/>
          <a:srcRect b="71902"/>
          <a:stretch/>
        </p:blipFill>
        <p:spPr bwMode="auto">
          <a:xfrm>
            <a:off x="983672" y="4724400"/>
            <a:ext cx="7017327" cy="172593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771572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Times New Roman" pitchFamily="18" charset="0"/>
                <a:cs typeface="Times New Roman" pitchFamily="18" charset="0"/>
              </a:rPr>
              <a:t> </a:t>
            </a:r>
            <a:r>
              <a:rPr lang="en-US" sz="3200" b="1" dirty="0" smtClean="0">
                <a:solidFill>
                  <a:srgbClr val="FFC000"/>
                </a:solidFill>
                <a:latin typeface="Times New Roman" pitchFamily="18" charset="0"/>
                <a:cs typeface="Times New Roman" pitchFamily="18" charset="0"/>
              </a:rPr>
              <a:t>Disaccharides Contain a Glycosidic Bond</a:t>
            </a:r>
            <a:endParaRPr lang="en-US" sz="3200" dirty="0">
              <a:solidFill>
                <a:srgbClr val="FFC000"/>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447801"/>
            <a:ext cx="8229600" cy="4419600"/>
          </a:xfrm>
        </p:spPr>
        <p:txBody>
          <a:bodyPr>
            <a:noAutofit/>
          </a:bodyPr>
          <a:lstStyle/>
          <a:p>
            <a:pPr algn="just"/>
            <a:r>
              <a:rPr lang="en-US" sz="2200" b="1" dirty="0" smtClean="0">
                <a:latin typeface="Times New Roman" pitchFamily="18" charset="0"/>
                <a:cs typeface="Times New Roman" pitchFamily="18" charset="0"/>
              </a:rPr>
              <a:t>Examples:</a:t>
            </a:r>
            <a:r>
              <a:rPr lang="en-US" sz="2200" dirty="0" smtClean="0">
                <a:latin typeface="Times New Roman" pitchFamily="18" charset="0"/>
                <a:cs typeface="Times New Roman" pitchFamily="18" charset="0"/>
              </a:rPr>
              <a:t> Maltose, Lactose, Sucrose etc.</a:t>
            </a:r>
          </a:p>
          <a:p>
            <a:pPr algn="just">
              <a:buNone/>
            </a:pPr>
            <a:endParaRPr lang="en-US" sz="2200"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Disaccharides: </a:t>
            </a:r>
            <a:r>
              <a:rPr lang="en-US" sz="2200" dirty="0" smtClean="0">
                <a:latin typeface="Times New Roman" pitchFamily="18" charset="0"/>
                <a:cs typeface="Times New Roman" pitchFamily="18" charset="0"/>
              </a:rPr>
              <a:t>are formed by combination of two </a:t>
            </a:r>
            <a:r>
              <a:rPr lang="en-US" sz="2200" dirty="0" err="1" smtClean="0">
                <a:latin typeface="Times New Roman" pitchFamily="18" charset="0"/>
                <a:cs typeface="Times New Roman" pitchFamily="18" charset="0"/>
              </a:rPr>
              <a:t>monosaccharides</a:t>
            </a:r>
            <a:r>
              <a:rPr lang="en-US" sz="2200" dirty="0" smtClean="0">
                <a:latin typeface="Times New Roman" pitchFamily="18" charset="0"/>
                <a:cs typeface="Times New Roman" pitchFamily="18" charset="0"/>
              </a:rPr>
              <a:t> joined covalently by an </a:t>
            </a:r>
            <a:r>
              <a:rPr lang="en-US" sz="2200" b="1" i="1" dirty="0" smtClean="0">
                <a:latin typeface="Times New Roman" pitchFamily="18" charset="0"/>
                <a:cs typeface="Times New Roman" pitchFamily="18" charset="0"/>
              </a:rPr>
              <a:t>O-</a:t>
            </a:r>
            <a:r>
              <a:rPr lang="en-US" sz="2200" b="1" i="1" dirty="0" err="1" smtClean="0">
                <a:latin typeface="Times New Roman" pitchFamily="18" charset="0"/>
                <a:cs typeface="Times New Roman" pitchFamily="18" charset="0"/>
              </a:rPr>
              <a:t>glycosidic</a:t>
            </a:r>
            <a:r>
              <a:rPr lang="en-US" sz="2200" b="1" i="1" dirty="0" smtClean="0">
                <a:latin typeface="Times New Roman" pitchFamily="18" charset="0"/>
                <a:cs typeface="Times New Roman" pitchFamily="18" charset="0"/>
              </a:rPr>
              <a:t> bond.</a:t>
            </a:r>
            <a:r>
              <a:rPr lang="en-US" sz="2200" i="1" dirty="0" smtClean="0">
                <a:latin typeface="Times New Roman" pitchFamily="18" charset="0"/>
                <a:cs typeface="Times New Roman" pitchFamily="18" charset="0"/>
              </a:rPr>
              <a:t> </a:t>
            </a:r>
          </a:p>
          <a:p>
            <a:pPr algn="just"/>
            <a:endParaRPr lang="en-US" sz="2200" i="1" dirty="0" smtClean="0">
              <a:latin typeface="Times New Roman" pitchFamily="18" charset="0"/>
              <a:cs typeface="Times New Roman" pitchFamily="18" charset="0"/>
            </a:endParaRPr>
          </a:p>
          <a:p>
            <a:pPr algn="just"/>
            <a:r>
              <a:rPr lang="en-US" sz="2200" i="1" dirty="0" smtClean="0">
                <a:latin typeface="Times New Roman" pitchFamily="18" charset="0"/>
                <a:cs typeface="Times New Roman" pitchFamily="18" charset="0"/>
              </a:rPr>
              <a:t>The O-</a:t>
            </a:r>
            <a:r>
              <a:rPr lang="en-US" sz="2200" i="1" dirty="0" err="1" smtClean="0">
                <a:latin typeface="Times New Roman" pitchFamily="18" charset="0"/>
                <a:cs typeface="Times New Roman" pitchFamily="18" charset="0"/>
              </a:rPr>
              <a:t>glycosidic</a:t>
            </a:r>
            <a:r>
              <a:rPr lang="en-US" sz="2200" i="1" dirty="0" smtClean="0">
                <a:latin typeface="Times New Roman" pitchFamily="18" charset="0"/>
                <a:cs typeface="Times New Roman" pitchFamily="18" charset="0"/>
              </a:rPr>
              <a:t> bond is formed when a </a:t>
            </a:r>
            <a:r>
              <a:rPr lang="en-US" sz="2200" b="1" i="1" dirty="0" smtClean="0">
                <a:latin typeface="Times New Roman" pitchFamily="18" charset="0"/>
                <a:cs typeface="Times New Roman" pitchFamily="18" charset="0"/>
              </a:rPr>
              <a:t>hydroxyl </a:t>
            </a:r>
            <a:r>
              <a:rPr lang="en-US" sz="2200" b="1" dirty="0" smtClean="0">
                <a:latin typeface="Times New Roman" pitchFamily="18" charset="0"/>
                <a:cs typeface="Times New Roman" pitchFamily="18" charset="0"/>
              </a:rPr>
              <a:t>group of one sugar </a:t>
            </a:r>
            <a:r>
              <a:rPr lang="en-US" sz="2200" dirty="0" smtClean="0">
                <a:latin typeface="Times New Roman" pitchFamily="18" charset="0"/>
                <a:cs typeface="Times New Roman" pitchFamily="18" charset="0"/>
              </a:rPr>
              <a:t>reacts with the </a:t>
            </a:r>
            <a:r>
              <a:rPr lang="en-US" sz="2200" b="1" dirty="0" err="1" smtClean="0">
                <a:latin typeface="Times New Roman" pitchFamily="18" charset="0"/>
                <a:cs typeface="Times New Roman" pitchFamily="18" charset="0"/>
              </a:rPr>
              <a:t>anomeric</a:t>
            </a:r>
            <a:r>
              <a:rPr lang="en-US" sz="2200" b="1" dirty="0" smtClean="0">
                <a:latin typeface="Times New Roman" pitchFamily="18" charset="0"/>
                <a:cs typeface="Times New Roman" pitchFamily="18" charset="0"/>
              </a:rPr>
              <a:t> carbon of the other</a:t>
            </a:r>
            <a:r>
              <a:rPr lang="en-US" sz="2200" dirty="0" smtClean="0">
                <a:latin typeface="Times New Roman" pitchFamily="18" charset="0"/>
                <a:cs typeface="Times New Roman" pitchFamily="18" charset="0"/>
              </a:rPr>
              <a:t> (Fig.)</a:t>
            </a:r>
          </a:p>
          <a:p>
            <a:pPr algn="just"/>
            <a:endParaRPr lang="en-US" sz="2200" b="1" dirty="0" smtClean="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Reducing end:</a:t>
            </a:r>
            <a:r>
              <a:rPr lang="en-US" sz="2200" dirty="0" smtClean="0">
                <a:latin typeface="Times New Roman" pitchFamily="18" charset="0"/>
                <a:cs typeface="Times New Roman" pitchFamily="18" charset="0"/>
              </a:rPr>
              <a:t> Disaccharides and polysaccharides have the end of a chain with a free </a:t>
            </a:r>
            <a:r>
              <a:rPr lang="en-US" sz="2200" dirty="0" err="1" smtClean="0">
                <a:latin typeface="Times New Roman" pitchFamily="18" charset="0"/>
                <a:cs typeface="Times New Roman" pitchFamily="18" charset="0"/>
              </a:rPr>
              <a:t>anomeric</a:t>
            </a:r>
            <a:r>
              <a:rPr lang="en-US" sz="2200" dirty="0" smtClean="0">
                <a:latin typeface="Times New Roman" pitchFamily="18" charset="0"/>
                <a:cs typeface="Times New Roman" pitchFamily="18" charset="0"/>
              </a:rPr>
              <a:t> carbon (one not involved in a glycosidic bond), is commonly called the </a:t>
            </a:r>
            <a:r>
              <a:rPr lang="en-US" sz="2200" b="1" dirty="0" smtClean="0">
                <a:latin typeface="Times New Roman" pitchFamily="18" charset="0"/>
                <a:cs typeface="Times New Roman" pitchFamily="18" charset="0"/>
              </a:rPr>
              <a:t>reducing end.</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66</a:t>
            </a:fld>
            <a:endParaRPr lang="en-US"/>
          </a:p>
        </p:txBody>
      </p:sp>
    </p:spTree>
    <p:extLst>
      <p:ext uri="{BB962C8B-B14F-4D97-AF65-F5344CB8AC3E}">
        <p14:creationId xmlns:p14="http://schemas.microsoft.com/office/powerpoint/2010/main" val="2479636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Formation of Maltose (Disaccharide)</a:t>
            </a:r>
            <a:endParaRPr lang="en-US" dirty="0">
              <a:latin typeface="Times New Roman" pitchFamily="18" charset="0"/>
              <a:cs typeface="Times New Roman" pitchFamily="18" charset="0"/>
            </a:endParaRPr>
          </a:p>
        </p:txBody>
      </p:sp>
      <p:sp>
        <p:nvSpPr>
          <p:cNvPr id="4" name="Content Placeholder 3"/>
          <p:cNvSpPr>
            <a:spLocks noGrp="1"/>
          </p:cNvSpPr>
          <p:nvPr>
            <p:ph idx="1"/>
          </p:nvPr>
        </p:nvSpPr>
        <p:spPr>
          <a:xfrm>
            <a:off x="609600" y="1752600"/>
            <a:ext cx="3657600" cy="3733800"/>
          </a:xfrm>
        </p:spPr>
        <p:txBody>
          <a:bodyPr>
            <a:normAutofit lnSpcReduction="10000"/>
          </a:bodyPr>
          <a:lstStyle/>
          <a:p>
            <a:pPr algn="just"/>
            <a:r>
              <a:rPr lang="en-US" sz="2000" dirty="0"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-OH (alcohol) of one glucose</a:t>
            </a:r>
            <a:r>
              <a:rPr lang="en-US" sz="2000" dirty="0" smtClean="0">
                <a:latin typeface="Times New Roman" pitchFamily="18" charset="0"/>
                <a:cs typeface="Times New Roman" pitchFamily="18" charset="0"/>
              </a:rPr>
              <a:t> molecule (right) </a:t>
            </a:r>
            <a:r>
              <a:rPr lang="en-US" sz="2000" b="1" dirty="0" smtClean="0">
                <a:latin typeface="Times New Roman" pitchFamily="18" charset="0"/>
                <a:cs typeface="Times New Roman" pitchFamily="18" charset="0"/>
              </a:rPr>
              <a:t>condenses</a:t>
            </a:r>
            <a:r>
              <a:rPr lang="en-US" sz="2000" dirty="0" smtClean="0">
                <a:latin typeface="Times New Roman" pitchFamily="18" charset="0"/>
                <a:cs typeface="Times New Roman" pitchFamily="18" charset="0"/>
              </a:rPr>
              <a:t> with the </a:t>
            </a:r>
            <a:r>
              <a:rPr lang="en-US" sz="2000" dirty="0" err="1" smtClean="0">
                <a:latin typeface="Times New Roman" pitchFamily="18" charset="0"/>
                <a:cs typeface="Times New Roman" pitchFamily="18" charset="0"/>
              </a:rPr>
              <a:t>intramolecular</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hemiacetal</a:t>
            </a:r>
            <a:r>
              <a:rPr lang="en-US" sz="2000" b="1" dirty="0" smtClean="0">
                <a:latin typeface="Times New Roman" pitchFamily="18" charset="0"/>
                <a:cs typeface="Times New Roman" pitchFamily="18" charset="0"/>
              </a:rPr>
              <a:t> of the other glucose</a:t>
            </a:r>
            <a:r>
              <a:rPr lang="en-US" sz="2000" dirty="0" smtClean="0">
                <a:latin typeface="Times New Roman" pitchFamily="18" charset="0"/>
                <a:cs typeface="Times New Roman" pitchFamily="18" charset="0"/>
              </a:rPr>
              <a:t> molecule (left), with elimination of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and form an </a:t>
            </a:r>
            <a:r>
              <a:rPr lang="en-US" sz="2000" b="1" i="1" dirty="0" smtClean="0">
                <a:latin typeface="Times New Roman" pitchFamily="18" charset="0"/>
                <a:cs typeface="Times New Roman" pitchFamily="18" charset="0"/>
              </a:rPr>
              <a:t>O-</a:t>
            </a:r>
            <a:r>
              <a:rPr lang="en-US" sz="2000" b="1" i="1" dirty="0" err="1" smtClean="0">
                <a:latin typeface="Times New Roman" pitchFamily="18" charset="0"/>
                <a:cs typeface="Times New Roman" pitchFamily="18" charset="0"/>
              </a:rPr>
              <a:t>glycosidic</a:t>
            </a:r>
            <a:r>
              <a:rPr lang="en-US" sz="2000" b="1" i="1" dirty="0" smtClean="0">
                <a:latin typeface="Times New Roman" pitchFamily="18" charset="0"/>
                <a:cs typeface="Times New Roman" pitchFamily="18" charset="0"/>
              </a:rPr>
              <a:t> bond. </a:t>
            </a:r>
          </a:p>
          <a:p>
            <a:pPr algn="just">
              <a:buNone/>
            </a:pP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The </a:t>
            </a:r>
            <a:r>
              <a:rPr lang="en-US" sz="2000" b="1" i="1" dirty="0" smtClean="0">
                <a:latin typeface="Times New Roman" pitchFamily="18" charset="0"/>
                <a:cs typeface="Times New Roman" pitchFamily="18" charset="0"/>
              </a:rPr>
              <a:t>reversal</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this reaction is </a:t>
            </a:r>
            <a:r>
              <a:rPr lang="en-US" sz="2000" b="1" dirty="0" smtClean="0">
                <a:latin typeface="Times New Roman" pitchFamily="18" charset="0"/>
                <a:cs typeface="Times New Roman" pitchFamily="18" charset="0"/>
              </a:rPr>
              <a:t>hydrolysis</a:t>
            </a:r>
            <a:r>
              <a:rPr lang="en-US" sz="2000" dirty="0" smtClean="0">
                <a:latin typeface="Times New Roman" pitchFamily="18" charset="0"/>
                <a:cs typeface="Times New Roman" pitchFamily="18" charset="0"/>
              </a:rPr>
              <a:t>—attack by 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O on the glycosidic bond. </a:t>
            </a:r>
          </a:p>
          <a:p>
            <a:pPr algn="just"/>
            <a:endParaRPr lang="en-US" sz="2000" dirty="0" smtClean="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srcRect/>
          <a:stretch>
            <a:fillRect/>
          </a:stretch>
        </p:blipFill>
        <p:spPr bwMode="auto">
          <a:xfrm>
            <a:off x="4724401" y="1828800"/>
            <a:ext cx="4191000" cy="38862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67</a:t>
            </a:fld>
            <a:endParaRPr lang="en-US"/>
          </a:p>
        </p:txBody>
      </p:sp>
    </p:spTree>
    <p:extLst>
      <p:ext uri="{BB962C8B-B14F-4D97-AF65-F5344CB8AC3E}">
        <p14:creationId xmlns:p14="http://schemas.microsoft.com/office/powerpoint/2010/main" val="468355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181600" cy="1143000"/>
          </a:xfrm>
        </p:spPr>
        <p:txBody>
          <a:bodyPr/>
          <a:lstStyle/>
          <a:p>
            <a:r>
              <a:rPr lang="en-US" sz="4000" b="1" dirty="0" smtClean="0">
                <a:latin typeface="Times New Roman" pitchFamily="18" charset="0"/>
                <a:cs typeface="Times New Roman" pitchFamily="18" charset="0"/>
              </a:rPr>
              <a:t>LACTOSE</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572000" cy="4678363"/>
          </a:xfrm>
        </p:spPr>
        <p:txBody>
          <a:bodyPr>
            <a:noAutofit/>
          </a:bodyPr>
          <a:lstStyle/>
          <a:p>
            <a:pPr algn="just">
              <a:buFont typeface="Wingdings" pitchFamily="2" charset="2"/>
              <a:buChar char="v"/>
            </a:pPr>
            <a:r>
              <a:rPr lang="en-US" sz="1500" dirty="0" smtClean="0">
                <a:latin typeface="Times New Roman" pitchFamily="18" charset="0"/>
                <a:cs typeface="Times New Roman" pitchFamily="18" charset="0"/>
              </a:rPr>
              <a:t>The disaccharide lactose (Fig.) yields </a:t>
            </a:r>
            <a:r>
              <a:rPr lang="en-US" sz="1500" b="1" dirty="0" smtClean="0">
                <a:latin typeface="Times New Roman" pitchFamily="18" charset="0"/>
                <a:cs typeface="Times New Roman" pitchFamily="18" charset="0"/>
              </a:rPr>
              <a:t>D-</a:t>
            </a:r>
            <a:r>
              <a:rPr lang="en-US" sz="1500" b="1" dirty="0" err="1" smtClean="0">
                <a:latin typeface="Times New Roman" pitchFamily="18" charset="0"/>
                <a:cs typeface="Times New Roman" pitchFamily="18" charset="0"/>
              </a:rPr>
              <a:t>galactose</a:t>
            </a:r>
            <a:r>
              <a:rPr lang="en-US" sz="1500" b="1" dirty="0" smtClean="0">
                <a:latin typeface="Times New Roman" pitchFamily="18" charset="0"/>
                <a:cs typeface="Times New Roman" pitchFamily="18" charset="0"/>
              </a:rPr>
              <a:t> and D-glucose </a:t>
            </a:r>
            <a:r>
              <a:rPr lang="en-US" sz="1500" dirty="0" smtClean="0">
                <a:latin typeface="Times New Roman" pitchFamily="18" charset="0"/>
                <a:cs typeface="Times New Roman" pitchFamily="18" charset="0"/>
              </a:rPr>
              <a:t>on hydrolysis.</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occurs naturally only in milk. </a:t>
            </a:r>
          </a:p>
          <a:p>
            <a:pPr algn="just"/>
            <a:endParaRPr lang="en-US" sz="1500" b="1" dirty="0" smtClean="0">
              <a:latin typeface="Times New Roman" pitchFamily="18" charset="0"/>
              <a:cs typeface="Times New Roman" pitchFamily="18" charset="0"/>
            </a:endParaRPr>
          </a:p>
          <a:p>
            <a:pPr algn="just"/>
            <a:r>
              <a:rPr lang="en-US" sz="1500" b="1" dirty="0" smtClean="0">
                <a:latin typeface="Times New Roman" pitchFamily="18" charset="0"/>
                <a:cs typeface="Times New Roman" pitchFamily="18" charset="0"/>
              </a:rPr>
              <a:t>Lactose is a</a:t>
            </a:r>
            <a:r>
              <a:rPr lang="en-US" sz="150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reducing disaccharide</a:t>
            </a:r>
            <a:r>
              <a:rPr lang="en-US" sz="1500" dirty="0" smtClean="0">
                <a:latin typeface="Times New Roman" pitchFamily="18" charset="0"/>
                <a:cs typeface="Times New Roman" pitchFamily="18" charset="0"/>
              </a:rPr>
              <a:t>, a</a:t>
            </a:r>
            <a:r>
              <a:rPr lang="en-US" sz="1500" b="1" dirty="0" smtClean="0">
                <a:latin typeface="Times New Roman" pitchFamily="18" charset="0"/>
                <a:cs typeface="Times New Roman" pitchFamily="18" charset="0"/>
              </a:rPr>
              <a:t>s t</a:t>
            </a:r>
            <a:r>
              <a:rPr lang="en-US" sz="1500" dirty="0" smtClean="0">
                <a:latin typeface="Times New Roman" pitchFamily="18" charset="0"/>
                <a:cs typeface="Times New Roman" pitchFamily="18" charset="0"/>
              </a:rPr>
              <a:t>he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 of the glucose residue is available for oxidation.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Its abbreviated name is Gal(</a:t>
            </a:r>
            <a:r>
              <a:rPr lang="el-GR" sz="1500" dirty="0" smtClean="0">
                <a:latin typeface="Times New Roman" pitchFamily="18" charset="0"/>
                <a:cs typeface="Times New Roman" pitchFamily="18" charset="0"/>
              </a:rPr>
              <a:t>β</a:t>
            </a:r>
            <a:r>
              <a:rPr lang="en-US" sz="1500" dirty="0" smtClean="0">
                <a:latin typeface="Times New Roman" pitchFamily="18" charset="0"/>
                <a:cs typeface="Times New Roman" pitchFamily="18" charset="0"/>
              </a:rPr>
              <a:t>1→4)</a:t>
            </a:r>
            <a:r>
              <a:rPr lang="en-US" sz="1500" dirty="0" err="1" smtClean="0">
                <a:latin typeface="Times New Roman" pitchFamily="18" charset="0"/>
                <a:cs typeface="Times New Roman" pitchFamily="18" charset="0"/>
              </a:rPr>
              <a:t>Glc</a:t>
            </a:r>
            <a:r>
              <a:rPr lang="en-US" sz="1500" dirty="0" smtClean="0">
                <a:latin typeface="Times New Roman" pitchFamily="18" charset="0"/>
                <a:cs typeface="Times New Roman" pitchFamily="18" charset="0"/>
              </a:rPr>
              <a:t>. </a:t>
            </a:r>
          </a:p>
          <a:p>
            <a:pPr algn="just">
              <a:buFont typeface="Wingdings" pitchFamily="2" charset="2"/>
              <a:buChar char="Ø"/>
            </a:pPr>
            <a:endParaRPr lang="en-US" sz="1500" b="1" dirty="0" smtClean="0">
              <a:latin typeface="Times New Roman" pitchFamily="18" charset="0"/>
              <a:cs typeface="Times New Roman" pitchFamily="18" charset="0"/>
            </a:endParaRPr>
          </a:p>
          <a:p>
            <a:pPr algn="just">
              <a:buFont typeface="Wingdings" pitchFamily="2" charset="2"/>
              <a:buChar char="v"/>
            </a:pPr>
            <a:r>
              <a:rPr lang="en-US" sz="1500" b="1" dirty="0" smtClean="0">
                <a:latin typeface="Times New Roman" pitchFamily="18" charset="0"/>
                <a:cs typeface="Times New Roman" pitchFamily="18" charset="0"/>
              </a:rPr>
              <a:t>Sucrose (table sugar): </a:t>
            </a:r>
            <a:r>
              <a:rPr lang="en-US" sz="1500" dirty="0" smtClean="0">
                <a:latin typeface="Times New Roman" pitchFamily="18" charset="0"/>
                <a:cs typeface="Times New Roman" pitchFamily="18" charset="0"/>
              </a:rPr>
              <a:t>is a disaccharide of </a:t>
            </a:r>
            <a:r>
              <a:rPr lang="en-US" sz="1500" b="1" dirty="0" smtClean="0">
                <a:latin typeface="Times New Roman" pitchFamily="18" charset="0"/>
                <a:cs typeface="Times New Roman" pitchFamily="18" charset="0"/>
              </a:rPr>
              <a:t>glucose and fructose</a:t>
            </a:r>
            <a:r>
              <a:rPr lang="en-US" sz="1500" dirty="0" smtClean="0">
                <a:latin typeface="Times New Roman" pitchFamily="18" charset="0"/>
                <a:cs typeface="Times New Roman" pitchFamily="18" charset="0"/>
              </a:rPr>
              <a:t>.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is formed by plants but not by animals. </a:t>
            </a:r>
          </a:p>
          <a:p>
            <a:pPr algn="just"/>
            <a:endParaRPr lang="en-US" sz="1500" dirty="0" smtClean="0">
              <a:latin typeface="Times New Roman" pitchFamily="18" charset="0"/>
              <a:cs typeface="Times New Roman" pitchFamily="18" charset="0"/>
            </a:endParaRPr>
          </a:p>
          <a:p>
            <a:pPr algn="just"/>
            <a:r>
              <a:rPr lang="en-US" sz="1500" dirty="0" smtClean="0">
                <a:latin typeface="Times New Roman" pitchFamily="18" charset="0"/>
                <a:cs typeface="Times New Roman" pitchFamily="18" charset="0"/>
              </a:rPr>
              <a:t>It contains no free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 atom; the </a:t>
            </a:r>
            <a:r>
              <a:rPr lang="en-US" sz="1500" dirty="0" err="1" smtClean="0">
                <a:latin typeface="Times New Roman" pitchFamily="18" charset="0"/>
                <a:cs typeface="Times New Roman" pitchFamily="18" charset="0"/>
              </a:rPr>
              <a:t>anomeric</a:t>
            </a:r>
            <a:r>
              <a:rPr lang="en-US" sz="1500" dirty="0" smtClean="0">
                <a:latin typeface="Times New Roman" pitchFamily="18" charset="0"/>
                <a:cs typeface="Times New Roman" pitchFamily="18" charset="0"/>
              </a:rPr>
              <a:t> carbons of both monosaccharide units are involved in the glycosidic bond (Fig.). </a:t>
            </a:r>
          </a:p>
          <a:p>
            <a:pPr algn="just">
              <a:buFont typeface="Wingdings" pitchFamily="2" charset="2"/>
              <a:buChar char="q"/>
            </a:pPr>
            <a:endParaRPr lang="en-US" sz="1500" b="1" dirty="0" smtClean="0">
              <a:latin typeface="Times New Roman" pitchFamily="18" charset="0"/>
              <a:cs typeface="Times New Roman" pitchFamily="18" charset="0"/>
            </a:endParaRPr>
          </a:p>
          <a:p>
            <a:pPr algn="just">
              <a:buFont typeface="Wingdings" pitchFamily="2" charset="2"/>
              <a:buChar char="q"/>
            </a:pPr>
            <a:r>
              <a:rPr lang="en-US" sz="1500" b="1" dirty="0" smtClean="0">
                <a:latin typeface="Times New Roman" pitchFamily="18" charset="0"/>
                <a:cs typeface="Times New Roman" pitchFamily="18" charset="0"/>
              </a:rPr>
              <a:t>Sucrose is therefore a </a:t>
            </a:r>
            <a:r>
              <a:rPr lang="en-US" sz="1500" b="1" dirty="0" err="1" smtClean="0">
                <a:latin typeface="Times New Roman" pitchFamily="18" charset="0"/>
                <a:cs typeface="Times New Roman" pitchFamily="18" charset="0"/>
              </a:rPr>
              <a:t>nonreducing</a:t>
            </a:r>
            <a:r>
              <a:rPr lang="en-US" sz="1500" b="1" dirty="0" smtClean="0">
                <a:latin typeface="Times New Roman" pitchFamily="18" charset="0"/>
                <a:cs typeface="Times New Roman" pitchFamily="18" charset="0"/>
              </a:rPr>
              <a:t> sugar</a:t>
            </a:r>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b="32051"/>
          <a:stretch>
            <a:fillRect/>
          </a:stretch>
        </p:blipFill>
        <p:spPr bwMode="auto">
          <a:xfrm>
            <a:off x="5181600" y="914400"/>
            <a:ext cx="3714750" cy="548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8E4230EB-B9FC-4BC2-AAA3-5C9E29A20EF1}" type="slidenum">
              <a:rPr lang="en-US" smtClean="0"/>
              <a:pPr/>
              <a:t>68</a:t>
            </a:fld>
            <a:endParaRPr lang="en-US"/>
          </a:p>
        </p:txBody>
      </p:sp>
    </p:spTree>
    <p:extLst>
      <p:ext uri="{BB962C8B-B14F-4D97-AF65-F5344CB8AC3E}">
        <p14:creationId xmlns:p14="http://schemas.microsoft.com/office/powerpoint/2010/main" val="1237960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0" y="762000"/>
            <a:ext cx="8305800" cy="5105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69</a:t>
            </a:fld>
            <a:endParaRPr lang="en-US"/>
          </a:p>
        </p:txBody>
      </p:sp>
    </p:spTree>
    <p:extLst>
      <p:ext uri="{BB962C8B-B14F-4D97-AF65-F5344CB8AC3E}">
        <p14:creationId xmlns:p14="http://schemas.microsoft.com/office/powerpoint/2010/main" val="3446835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15000"/>
          </a:xfrm>
        </p:spPr>
        <p:txBody>
          <a:bodyPr>
            <a:noAutofit/>
          </a:bodyPr>
          <a:lstStyle/>
          <a:p>
            <a:pPr>
              <a:buFont typeface="Wingdings" pitchFamily="2" charset="2"/>
              <a:buChar char="q"/>
            </a:pPr>
            <a:r>
              <a:rPr lang="en-US" sz="1400" b="1" dirty="0">
                <a:latin typeface="Times New Roman" pitchFamily="18" charset="0"/>
                <a:cs typeface="Times New Roman" pitchFamily="18" charset="0"/>
              </a:rPr>
              <a:t>When not inside an infected cell or in the process of infecting a cell, viruses exist in the form of independent particles, or </a:t>
            </a:r>
            <a:r>
              <a:rPr lang="en-US" sz="1400" b="1" i="1" u="sng" dirty="0" err="1">
                <a:solidFill>
                  <a:srgbClr val="FF0000"/>
                </a:solidFill>
                <a:latin typeface="Times New Roman" pitchFamily="18" charset="0"/>
                <a:cs typeface="Times New Roman" pitchFamily="18" charset="0"/>
              </a:rPr>
              <a:t>virions</a:t>
            </a:r>
            <a:r>
              <a:rPr lang="en-US" sz="1400" b="1" u="sng" dirty="0">
                <a:solidFill>
                  <a:srgbClr val="FF0000"/>
                </a:solidFill>
                <a:latin typeface="Times New Roman" pitchFamily="18" charset="0"/>
                <a:cs typeface="Times New Roman" pitchFamily="18" charset="0"/>
              </a:rPr>
              <a:t>, </a:t>
            </a:r>
            <a:r>
              <a:rPr lang="en-US" sz="1400" b="1" dirty="0">
                <a:latin typeface="Times New Roman" pitchFamily="18" charset="0"/>
                <a:cs typeface="Times New Roman" pitchFamily="18" charset="0"/>
              </a:rPr>
              <a:t>consisting of: </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t>
            </a:r>
            <a:r>
              <a:rPr lang="en-US" sz="1400" b="1" dirty="0">
                <a:latin typeface="Times New Roman" pitchFamily="18" charset="0"/>
                <a:cs typeface="Times New Roman" pitchFamily="18" charset="0"/>
              </a:rPr>
              <a:t>i) </a:t>
            </a:r>
            <a:r>
              <a:rPr lang="en-US" sz="1400" dirty="0">
                <a:latin typeface="Times New Roman" pitchFamily="18" charset="0"/>
                <a:cs typeface="Times New Roman" pitchFamily="18" charset="0"/>
              </a:rPr>
              <a:t>the </a:t>
            </a:r>
            <a:r>
              <a:rPr lang="en-US" sz="1400" b="1" dirty="0">
                <a:latin typeface="Times New Roman" pitchFamily="18" charset="0"/>
                <a:cs typeface="Times New Roman" pitchFamily="18" charset="0"/>
                <a:hlinkClick r:id="rId2" tooltip="Genetic material"/>
              </a:rPr>
              <a:t>genetic material</a:t>
            </a:r>
            <a:r>
              <a:rPr lang="en-US" sz="1400" dirty="0">
                <a:latin typeface="Times New Roman" pitchFamily="18" charset="0"/>
                <a:cs typeface="Times New Roman" pitchFamily="18" charset="0"/>
              </a:rPr>
              <a:t>, i.e. long </a:t>
            </a:r>
            <a:r>
              <a:rPr lang="en-US" sz="1400" dirty="0">
                <a:latin typeface="Times New Roman" pitchFamily="18" charset="0"/>
                <a:cs typeface="Times New Roman" pitchFamily="18" charset="0"/>
                <a:hlinkClick r:id="rId3" tooltip="Molecule"/>
              </a:rPr>
              <a:t>molecules</a:t>
            </a:r>
            <a:r>
              <a:rPr lang="en-US" sz="1400" dirty="0">
                <a:latin typeface="Times New Roman" pitchFamily="18" charset="0"/>
                <a:cs typeface="Times New Roman" pitchFamily="18" charset="0"/>
              </a:rPr>
              <a:t> of </a:t>
            </a:r>
            <a:r>
              <a:rPr lang="en-US" sz="1400" dirty="0">
                <a:latin typeface="Times New Roman" pitchFamily="18" charset="0"/>
                <a:cs typeface="Times New Roman" pitchFamily="18" charset="0"/>
                <a:hlinkClick r:id="rId4" tooltip="DNA"/>
              </a:rPr>
              <a:t>DNA</a:t>
            </a:r>
            <a:r>
              <a:rPr lang="en-US" sz="1400" dirty="0">
                <a:latin typeface="Times New Roman" pitchFamily="18" charset="0"/>
                <a:cs typeface="Times New Roman" pitchFamily="18" charset="0"/>
              </a:rPr>
              <a:t> or </a:t>
            </a:r>
            <a:r>
              <a:rPr lang="en-US" sz="1400" dirty="0">
                <a:latin typeface="Times New Roman" pitchFamily="18" charset="0"/>
                <a:cs typeface="Times New Roman" pitchFamily="18" charset="0"/>
                <a:hlinkClick r:id="rId5" tooltip="RNA"/>
              </a:rPr>
              <a:t>RNA</a:t>
            </a:r>
            <a:r>
              <a:rPr lang="en-US" sz="1400" dirty="0">
                <a:latin typeface="Times New Roman" pitchFamily="18" charset="0"/>
                <a:cs typeface="Times New Roman" pitchFamily="18" charset="0"/>
              </a:rPr>
              <a:t> that encode the structure of the proteins by which the virus </a:t>
            </a:r>
            <a:r>
              <a:rPr lang="en-US" sz="1400" dirty="0" smtClean="0">
                <a:latin typeface="Times New Roman" pitchFamily="18" charset="0"/>
                <a:cs typeface="Times New Roman" pitchFamily="18" charset="0"/>
              </a:rPr>
              <a:t>acts</a:t>
            </a:r>
            <a:r>
              <a:rPr lang="en-US" sz="1400" dirty="0">
                <a:latin typeface="Times New Roman" pitchFamily="18" charset="0"/>
                <a:cs typeface="Times New Roman" pitchFamily="18" charset="0"/>
              </a:rPr>
              <a:t>.</a:t>
            </a:r>
            <a:endParaRPr lang="en-US" sz="1400"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t>
            </a:r>
            <a:r>
              <a:rPr lang="en-US" sz="1400" b="1" dirty="0">
                <a:latin typeface="Times New Roman" pitchFamily="18" charset="0"/>
                <a:cs typeface="Times New Roman" pitchFamily="18" charset="0"/>
              </a:rPr>
              <a:t>ii) </a:t>
            </a:r>
            <a:r>
              <a:rPr lang="en-US" sz="1400" dirty="0">
                <a:latin typeface="Times New Roman" pitchFamily="18" charset="0"/>
                <a:cs typeface="Times New Roman" pitchFamily="18" charset="0"/>
              </a:rPr>
              <a:t>a </a:t>
            </a:r>
            <a:r>
              <a:rPr lang="en-US" sz="1400" b="1" u="sng" dirty="0">
                <a:solidFill>
                  <a:srgbClr val="0070C0"/>
                </a:solidFill>
                <a:latin typeface="Times New Roman" pitchFamily="18" charset="0"/>
                <a:cs typeface="Times New Roman" pitchFamily="18" charset="0"/>
                <a:hlinkClick r:id="rId6" tooltip="Protein"/>
              </a:rPr>
              <a:t>protein</a:t>
            </a:r>
            <a:r>
              <a:rPr lang="en-US" sz="1400" b="1" u="sng" dirty="0">
                <a:solidFill>
                  <a:srgbClr val="0070C0"/>
                </a:solidFill>
                <a:latin typeface="Times New Roman" pitchFamily="18" charset="0"/>
                <a:cs typeface="Times New Roman" pitchFamily="18" charset="0"/>
              </a:rPr>
              <a:t> coat</a:t>
            </a:r>
            <a:r>
              <a:rPr lang="en-US" sz="1400" dirty="0">
                <a:latin typeface="Times New Roman" pitchFamily="18" charset="0"/>
                <a:cs typeface="Times New Roman" pitchFamily="18" charset="0"/>
              </a:rPr>
              <a:t>, the </a:t>
            </a:r>
            <a:r>
              <a:rPr lang="en-US" sz="1400" i="1" dirty="0">
                <a:latin typeface="Times New Roman" pitchFamily="18" charset="0"/>
                <a:cs typeface="Times New Roman" pitchFamily="18" charset="0"/>
                <a:hlinkClick r:id="rId7" tooltip="Capsid"/>
              </a:rPr>
              <a:t>capsid</a:t>
            </a:r>
            <a:r>
              <a:rPr lang="en-US" sz="1400" dirty="0">
                <a:latin typeface="Times New Roman" pitchFamily="18" charset="0"/>
                <a:cs typeface="Times New Roman" pitchFamily="18" charset="0"/>
              </a:rPr>
              <a:t>, which surrounds and protects the genetic material; and in some </a:t>
            </a:r>
            <a:r>
              <a:rPr lang="en-US" sz="1400" dirty="0" smtClean="0">
                <a:latin typeface="Times New Roman" pitchFamily="18" charset="0"/>
                <a:cs typeface="Times New Roman" pitchFamily="18" charset="0"/>
              </a:rPr>
              <a:t>cases</a:t>
            </a:r>
          </a:p>
          <a:p>
            <a:r>
              <a:rPr lang="en-US" sz="1400" b="1" dirty="0" smtClean="0">
                <a:latin typeface="Times New Roman" pitchFamily="18" charset="0"/>
                <a:cs typeface="Times New Roman" pitchFamily="18" charset="0"/>
              </a:rPr>
              <a:t>(iii</a:t>
            </a:r>
            <a:r>
              <a:rPr lang="en-US" sz="1400" b="1" dirty="0">
                <a:latin typeface="Times New Roman" pitchFamily="18" charset="0"/>
                <a:cs typeface="Times New Roman" pitchFamily="18" charset="0"/>
              </a:rPr>
              <a:t>)</a:t>
            </a:r>
            <a:r>
              <a:rPr lang="en-US" sz="1400" dirty="0">
                <a:latin typeface="Times New Roman" pitchFamily="18" charset="0"/>
                <a:cs typeface="Times New Roman" pitchFamily="18" charset="0"/>
              </a:rPr>
              <a:t> an outside </a:t>
            </a:r>
            <a:r>
              <a:rPr lang="en-US" sz="1400" b="1" u="sng" dirty="0">
                <a:solidFill>
                  <a:srgbClr val="0070C0"/>
                </a:solidFill>
                <a:latin typeface="Times New Roman" pitchFamily="18" charset="0"/>
                <a:cs typeface="Times New Roman" pitchFamily="18" charset="0"/>
                <a:hlinkClick r:id="rId8" tooltip="Viral envelope"/>
              </a:rPr>
              <a:t>envelope</a:t>
            </a:r>
            <a:r>
              <a:rPr lang="en-US" sz="1400" b="1" u="sng" dirty="0">
                <a:solidFill>
                  <a:srgbClr val="0070C0"/>
                </a:solidFill>
                <a:latin typeface="Times New Roman" pitchFamily="18" charset="0"/>
                <a:cs typeface="Times New Roman" pitchFamily="18" charset="0"/>
              </a:rPr>
              <a:t> of </a:t>
            </a:r>
            <a:r>
              <a:rPr lang="en-US" sz="1400" b="1" u="sng" dirty="0">
                <a:solidFill>
                  <a:srgbClr val="0070C0"/>
                </a:solidFill>
                <a:latin typeface="Times New Roman" pitchFamily="18" charset="0"/>
                <a:cs typeface="Times New Roman" pitchFamily="18" charset="0"/>
                <a:hlinkClick r:id="rId9" tooltip="Lipid"/>
              </a:rPr>
              <a:t>lipids</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buFont typeface="Wingdings" pitchFamily="2" charset="2"/>
              <a:buChar char="Ø"/>
            </a:pPr>
            <a:r>
              <a:rPr lang="en-US" sz="1400" b="1" dirty="0" smtClean="0">
                <a:latin typeface="Times New Roman" pitchFamily="18" charset="0"/>
                <a:cs typeface="Times New Roman" pitchFamily="18" charset="0"/>
              </a:rPr>
              <a:t>The </a:t>
            </a:r>
            <a:r>
              <a:rPr lang="en-US" sz="1400" b="1" dirty="0">
                <a:latin typeface="Times New Roman" pitchFamily="18" charset="0"/>
                <a:cs typeface="Times New Roman" pitchFamily="18" charset="0"/>
              </a:rPr>
              <a:t>shapes of these virus particles </a:t>
            </a:r>
            <a:r>
              <a:rPr lang="en-US" sz="1400" dirty="0">
                <a:latin typeface="Times New Roman" pitchFamily="18" charset="0"/>
                <a:cs typeface="Times New Roman" pitchFamily="18" charset="0"/>
              </a:rPr>
              <a:t>range from simple </a:t>
            </a:r>
            <a:r>
              <a:rPr lang="en-US" sz="1400" dirty="0">
                <a:latin typeface="Times New Roman" pitchFamily="18" charset="0"/>
                <a:cs typeface="Times New Roman" pitchFamily="18" charset="0"/>
                <a:hlinkClick r:id="rId10" tooltip="Helix"/>
              </a:rPr>
              <a:t>helical</a:t>
            </a:r>
            <a:r>
              <a:rPr lang="en-US" sz="1400" dirty="0">
                <a:latin typeface="Times New Roman" pitchFamily="18" charset="0"/>
                <a:cs typeface="Times New Roman" pitchFamily="18" charset="0"/>
              </a:rPr>
              <a:t> and </a:t>
            </a:r>
            <a:r>
              <a:rPr lang="en-US" sz="1400" dirty="0">
                <a:latin typeface="Times New Roman" pitchFamily="18" charset="0"/>
                <a:cs typeface="Times New Roman" pitchFamily="18" charset="0"/>
                <a:hlinkClick r:id="rId11" tooltip="Icosahedron"/>
              </a:rPr>
              <a:t>icosahedral</a:t>
            </a:r>
            <a:r>
              <a:rPr lang="en-US" sz="1400" dirty="0">
                <a:latin typeface="Times New Roman" pitchFamily="18" charset="0"/>
                <a:cs typeface="Times New Roman" pitchFamily="18" charset="0"/>
              </a:rPr>
              <a:t> forms to more complex structures.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Most </a:t>
            </a:r>
            <a:r>
              <a:rPr lang="en-US" sz="1400" dirty="0">
                <a:latin typeface="Times New Roman" pitchFamily="18" charset="0"/>
                <a:cs typeface="Times New Roman" pitchFamily="18" charset="0"/>
              </a:rPr>
              <a:t>virus species have </a:t>
            </a:r>
            <a:r>
              <a:rPr lang="en-US" sz="1400" dirty="0" err="1">
                <a:latin typeface="Times New Roman" pitchFamily="18" charset="0"/>
                <a:cs typeface="Times New Roman" pitchFamily="18" charset="0"/>
              </a:rPr>
              <a:t>virions</a:t>
            </a:r>
            <a:r>
              <a:rPr lang="en-US" sz="1400" dirty="0">
                <a:latin typeface="Times New Roman" pitchFamily="18" charset="0"/>
                <a:cs typeface="Times New Roman" pitchFamily="18" charset="0"/>
              </a:rPr>
              <a:t> too small to be seen with an </a:t>
            </a:r>
            <a:r>
              <a:rPr lang="en-US" sz="1400" dirty="0">
                <a:latin typeface="Times New Roman" pitchFamily="18" charset="0"/>
                <a:cs typeface="Times New Roman" pitchFamily="18" charset="0"/>
                <a:hlinkClick r:id="rId12" tooltip="Optical microscope"/>
              </a:rPr>
              <a:t>optical microscope</a:t>
            </a:r>
            <a:r>
              <a:rPr lang="en-US" sz="1400" dirty="0">
                <a:latin typeface="Times New Roman" pitchFamily="18" charset="0"/>
                <a:cs typeface="Times New Roman" pitchFamily="18" charset="0"/>
              </a:rPr>
              <a:t>, about one hundredth the size of most bacteria</a:t>
            </a:r>
            <a:r>
              <a:rPr lang="en-US" sz="1400" dirty="0" smtClean="0">
                <a:latin typeface="Times New Roman" pitchFamily="18" charset="0"/>
                <a:cs typeface="Times New Roman" pitchFamily="18" charset="0"/>
              </a:rPr>
              <a:t>.</a:t>
            </a:r>
          </a:p>
          <a:p>
            <a:pPr>
              <a:buFont typeface="Wingdings" pitchFamily="2" charset="2"/>
              <a:buChar char="Ø"/>
            </a:pPr>
            <a:r>
              <a:rPr lang="en-US" sz="1400" b="1" u="sng" dirty="0">
                <a:latin typeface="Times New Roman" pitchFamily="18" charset="0"/>
                <a:cs typeface="Times New Roman" pitchFamily="18" charset="0"/>
              </a:rPr>
              <a:t>Viruses spread in many </a:t>
            </a:r>
            <a:r>
              <a:rPr lang="en-US" sz="1400" b="1" u="sng" dirty="0" smtClean="0">
                <a:latin typeface="Times New Roman" pitchFamily="18" charset="0"/>
                <a:cs typeface="Times New Roman" pitchFamily="18" charset="0"/>
              </a:rPr>
              <a:t>ways:</a:t>
            </a:r>
          </a:p>
          <a:p>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One transmission pathway is through disease-bearing organisms known as </a:t>
            </a:r>
            <a:r>
              <a:rPr lang="en-US" sz="1400" dirty="0">
                <a:latin typeface="Times New Roman" pitchFamily="18" charset="0"/>
                <a:cs typeface="Times New Roman" pitchFamily="18" charset="0"/>
                <a:hlinkClick r:id="rId13" tooltip="Vector (epidemiology)"/>
              </a:rPr>
              <a:t>vectors</a:t>
            </a:r>
            <a:r>
              <a:rPr lang="en-US" sz="1400" dirty="0">
                <a:latin typeface="Times New Roman" pitchFamily="18" charset="0"/>
                <a:cs typeface="Times New Roman" pitchFamily="18" charset="0"/>
              </a:rPr>
              <a:t>: for example, viruses are often transmitted from plant to plant by insects that feed on </a:t>
            </a:r>
            <a:r>
              <a:rPr lang="en-US" sz="1400" dirty="0">
                <a:latin typeface="Times New Roman" pitchFamily="18" charset="0"/>
                <a:cs typeface="Times New Roman" pitchFamily="18" charset="0"/>
                <a:hlinkClick r:id="rId14" tooltip="Plant sap"/>
              </a:rPr>
              <a:t>plant sap</a:t>
            </a:r>
            <a:r>
              <a:rPr lang="en-US" sz="1400" dirty="0">
                <a:latin typeface="Times New Roman" pitchFamily="18" charset="0"/>
                <a:cs typeface="Times New Roman" pitchFamily="18" charset="0"/>
              </a:rPr>
              <a:t>, such as </a:t>
            </a:r>
            <a:r>
              <a:rPr lang="en-US" sz="1400" dirty="0">
                <a:latin typeface="Times New Roman" pitchFamily="18" charset="0"/>
                <a:cs typeface="Times New Roman" pitchFamily="18" charset="0"/>
                <a:hlinkClick r:id="rId15" tooltip="Aphid"/>
              </a:rPr>
              <a:t>aphids</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and </a:t>
            </a:r>
            <a:r>
              <a:rPr lang="en-US" sz="1400" dirty="0">
                <a:latin typeface="Times New Roman" pitchFamily="18" charset="0"/>
                <a:cs typeface="Times New Roman" pitchFamily="18" charset="0"/>
              </a:rPr>
              <a:t>viruses in animals can be carried by </a:t>
            </a:r>
            <a:r>
              <a:rPr lang="en-US" sz="1400" dirty="0">
                <a:latin typeface="Times New Roman" pitchFamily="18" charset="0"/>
                <a:cs typeface="Times New Roman" pitchFamily="18" charset="0"/>
                <a:hlinkClick r:id="rId16" tooltip="Hematophagy"/>
              </a:rPr>
              <a:t>blood-sucking</a:t>
            </a:r>
            <a:r>
              <a:rPr lang="en-US" sz="1400" dirty="0">
                <a:latin typeface="Times New Roman" pitchFamily="18" charset="0"/>
                <a:cs typeface="Times New Roman" pitchFamily="18" charset="0"/>
              </a:rPr>
              <a:t> insects. </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17" tooltip="Influenza"/>
              </a:rPr>
              <a:t>Influenza </a:t>
            </a:r>
            <a:r>
              <a:rPr lang="en-US" sz="1400" dirty="0">
                <a:latin typeface="Times New Roman" pitchFamily="18" charset="0"/>
                <a:cs typeface="Times New Roman" pitchFamily="18" charset="0"/>
                <a:hlinkClick r:id="rId17" tooltip="Influenza"/>
              </a:rPr>
              <a:t>viruses</a:t>
            </a:r>
            <a:r>
              <a:rPr lang="en-US" sz="1400" dirty="0">
                <a:latin typeface="Times New Roman" pitchFamily="18" charset="0"/>
                <a:cs typeface="Times New Roman" pitchFamily="18" charset="0"/>
              </a:rPr>
              <a:t> are spread by coughing and sneezing. </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hlinkClick r:id="rId18" tooltip="Norovirus"/>
              </a:rPr>
              <a:t>Norovirus</a:t>
            </a:r>
            <a:r>
              <a:rPr lang="en-US" sz="1400" dirty="0">
                <a:latin typeface="Times New Roman" pitchFamily="18" charset="0"/>
                <a:cs typeface="Times New Roman" pitchFamily="18" charset="0"/>
              </a:rPr>
              <a:t> and </a:t>
            </a:r>
            <a:r>
              <a:rPr lang="en-US" sz="1400" dirty="0">
                <a:latin typeface="Times New Roman" pitchFamily="18" charset="0"/>
                <a:cs typeface="Times New Roman" pitchFamily="18" charset="0"/>
                <a:hlinkClick r:id="rId19" tooltip="Rotavirus"/>
              </a:rPr>
              <a:t>rotavirus</a:t>
            </a:r>
            <a:r>
              <a:rPr lang="en-US" sz="1400" dirty="0">
                <a:latin typeface="Times New Roman" pitchFamily="18" charset="0"/>
                <a:cs typeface="Times New Roman" pitchFamily="18" charset="0"/>
              </a:rPr>
              <a:t>, common causes of viral </a:t>
            </a:r>
            <a:r>
              <a:rPr lang="en-US" sz="1400" dirty="0">
                <a:latin typeface="Times New Roman" pitchFamily="18" charset="0"/>
                <a:cs typeface="Times New Roman" pitchFamily="18" charset="0"/>
                <a:hlinkClick r:id="rId20" tooltip="Gastroenteritis"/>
              </a:rPr>
              <a:t>gastroenteritis</a:t>
            </a:r>
            <a:r>
              <a:rPr lang="en-US" sz="1400" dirty="0">
                <a:latin typeface="Times New Roman" pitchFamily="18" charset="0"/>
                <a:cs typeface="Times New Roman" pitchFamily="18" charset="0"/>
              </a:rPr>
              <a:t>, are transmitted by the </a:t>
            </a:r>
            <a:r>
              <a:rPr lang="en-US" sz="1400" dirty="0" err="1">
                <a:latin typeface="Times New Roman" pitchFamily="18" charset="0"/>
                <a:cs typeface="Times New Roman" pitchFamily="18" charset="0"/>
                <a:hlinkClick r:id="rId21" tooltip="Fecal–oral route"/>
              </a:rPr>
              <a:t>faecal</a:t>
            </a:r>
            <a:r>
              <a:rPr lang="en-US" sz="1400" dirty="0">
                <a:latin typeface="Times New Roman" pitchFamily="18" charset="0"/>
                <a:cs typeface="Times New Roman" pitchFamily="18" charset="0"/>
                <a:hlinkClick r:id="rId21" tooltip="Fecal–oral route"/>
              </a:rPr>
              <a:t>–oral route</a:t>
            </a:r>
            <a:r>
              <a:rPr lang="en-US" sz="1400" dirty="0">
                <a:latin typeface="Times New Roman" pitchFamily="18" charset="0"/>
                <a:cs typeface="Times New Roman" pitchFamily="18" charset="0"/>
              </a:rPr>
              <a:t>, passed by contact and entering the body in food or </a:t>
            </a:r>
            <a:r>
              <a:rPr lang="en-US" sz="1400" dirty="0" smtClean="0">
                <a:latin typeface="Times New Roman" pitchFamily="18" charset="0"/>
                <a:cs typeface="Times New Roman" pitchFamily="18" charset="0"/>
              </a:rPr>
              <a:t>water. A </a:t>
            </a:r>
            <a:r>
              <a:rPr lang="en-US" sz="1400" dirty="0">
                <a:latin typeface="Times New Roman" pitchFamily="18" charset="0"/>
                <a:cs typeface="Times New Roman" pitchFamily="18" charset="0"/>
              </a:rPr>
              <a:t>virus is capable of infecting </a:t>
            </a:r>
            <a:r>
              <a:rPr lang="en-US" sz="1400" dirty="0" smtClean="0">
                <a:latin typeface="Times New Roman" pitchFamily="18" charset="0"/>
                <a:cs typeface="Times New Roman" pitchFamily="18" charset="0"/>
              </a:rPr>
              <a:t>many species. </a:t>
            </a:r>
            <a:endParaRPr lang="en-US" sz="1400" dirty="0">
              <a:latin typeface="Times New Roman" pitchFamily="18" charset="0"/>
              <a:cs typeface="Times New Roman" pitchFamily="18" charset="0"/>
            </a:endParaRPr>
          </a:p>
          <a:p>
            <a:pPr>
              <a:buFont typeface="Wingdings" pitchFamily="2" charset="2"/>
              <a:buChar char="q"/>
            </a:pPr>
            <a:r>
              <a:rPr lang="en-US" sz="1400" b="1" u="sng" dirty="0">
                <a:solidFill>
                  <a:srgbClr val="0070C0"/>
                </a:solidFill>
                <a:latin typeface="Times New Roman" pitchFamily="18" charset="0"/>
                <a:cs typeface="Times New Roman" pitchFamily="18" charset="0"/>
              </a:rPr>
              <a:t>Viral infections in animals provoke an </a:t>
            </a:r>
            <a:r>
              <a:rPr lang="en-US" sz="1400" b="1" u="sng" dirty="0">
                <a:solidFill>
                  <a:srgbClr val="0070C0"/>
                </a:solidFill>
                <a:latin typeface="Times New Roman" pitchFamily="18" charset="0"/>
                <a:cs typeface="Times New Roman" pitchFamily="18" charset="0"/>
                <a:hlinkClick r:id="rId22" tooltip="Immune response"/>
              </a:rPr>
              <a:t>immune response</a:t>
            </a:r>
            <a:r>
              <a:rPr lang="en-US" sz="1400" b="1" u="sng" dirty="0">
                <a:solidFill>
                  <a:srgbClr val="0070C0"/>
                </a:solidFill>
                <a:latin typeface="Times New Roman" pitchFamily="18" charset="0"/>
                <a:cs typeface="Times New Roman" pitchFamily="18" charset="0"/>
              </a:rPr>
              <a:t> that usually eliminates the infecting </a:t>
            </a:r>
            <a:r>
              <a:rPr lang="en-US" sz="1400" b="1" u="sng" dirty="0" smtClean="0">
                <a:solidFill>
                  <a:srgbClr val="0070C0"/>
                </a:solidFill>
                <a:latin typeface="Times New Roman" pitchFamily="18" charset="0"/>
                <a:cs typeface="Times New Roman" pitchFamily="18" charset="0"/>
              </a:rPr>
              <a:t>virus.</a:t>
            </a:r>
          </a:p>
          <a:p>
            <a:pPr>
              <a:buFont typeface="Wingdings" pitchFamily="2" charset="2"/>
              <a:buChar char="q"/>
            </a:pPr>
            <a:r>
              <a:rPr lang="en-US" sz="1400" dirty="0" smtClean="0">
                <a:latin typeface="Times New Roman" pitchFamily="18" charset="0"/>
                <a:cs typeface="Times New Roman" pitchFamily="18" charset="0"/>
              </a:rPr>
              <a:t>Immune </a:t>
            </a:r>
            <a:r>
              <a:rPr lang="en-US" sz="1400" dirty="0">
                <a:latin typeface="Times New Roman" pitchFamily="18" charset="0"/>
                <a:cs typeface="Times New Roman" pitchFamily="18" charset="0"/>
              </a:rPr>
              <a:t>responses can also be produced by </a:t>
            </a:r>
            <a:r>
              <a:rPr lang="en-US" sz="1400" dirty="0">
                <a:latin typeface="Times New Roman" pitchFamily="18" charset="0"/>
                <a:cs typeface="Times New Roman" pitchFamily="18" charset="0"/>
                <a:hlinkClick r:id="rId23" tooltip="Vaccine"/>
              </a:rPr>
              <a:t>vaccines</a:t>
            </a:r>
            <a:r>
              <a:rPr lang="en-US" sz="1400" dirty="0">
                <a:latin typeface="Times New Roman" pitchFamily="18" charset="0"/>
                <a:cs typeface="Times New Roman" pitchFamily="18" charset="0"/>
              </a:rPr>
              <a:t>, which confer an </a:t>
            </a:r>
            <a:r>
              <a:rPr lang="en-US" sz="1400" dirty="0">
                <a:latin typeface="Times New Roman" pitchFamily="18" charset="0"/>
                <a:cs typeface="Times New Roman" pitchFamily="18" charset="0"/>
                <a:hlinkClick r:id="rId24" tooltip="Immunity (medical)"/>
              </a:rPr>
              <a:t>artificially acquired immunity</a:t>
            </a:r>
            <a:r>
              <a:rPr lang="en-US" sz="1400" dirty="0">
                <a:latin typeface="Times New Roman" pitchFamily="18" charset="0"/>
                <a:cs typeface="Times New Roman" pitchFamily="18" charset="0"/>
              </a:rPr>
              <a:t> to the specific viral infection. </a:t>
            </a:r>
          </a:p>
          <a:p>
            <a:pPr>
              <a:buFont typeface="Wingdings" pitchFamily="2" charset="2"/>
              <a:buChar char="ü"/>
            </a:pPr>
            <a:r>
              <a:rPr lang="en-US" sz="1400" dirty="0" smtClean="0">
                <a:latin typeface="Times New Roman" pitchFamily="18" charset="0"/>
                <a:cs typeface="Times New Roman" pitchFamily="18" charset="0"/>
              </a:rPr>
              <a:t>Some </a:t>
            </a:r>
            <a:r>
              <a:rPr lang="en-US" sz="1400" dirty="0">
                <a:latin typeface="Times New Roman" pitchFamily="18" charset="0"/>
                <a:cs typeface="Times New Roman" pitchFamily="18" charset="0"/>
              </a:rPr>
              <a:t>viruses, including those that cause </a:t>
            </a:r>
            <a:r>
              <a:rPr lang="en-US" sz="1400" b="1" u="sng" dirty="0">
                <a:solidFill>
                  <a:srgbClr val="FF0000"/>
                </a:solidFill>
                <a:latin typeface="Times New Roman" pitchFamily="18" charset="0"/>
                <a:cs typeface="Times New Roman" pitchFamily="18" charset="0"/>
              </a:rPr>
              <a:t>AIDS, </a:t>
            </a:r>
            <a:r>
              <a:rPr lang="en-US" sz="1400" b="1" u="sng" dirty="0">
                <a:solidFill>
                  <a:srgbClr val="FF0000"/>
                </a:solidFill>
                <a:latin typeface="Times New Roman" pitchFamily="18" charset="0"/>
                <a:cs typeface="Times New Roman" pitchFamily="18" charset="0"/>
                <a:hlinkClick r:id="rId25" tooltip="Human papillomavirus infection"/>
              </a:rPr>
              <a:t>HPV infection</a:t>
            </a:r>
            <a:r>
              <a:rPr lang="en-US" sz="1400" b="1" u="sng" dirty="0">
                <a:solidFill>
                  <a:srgbClr val="FF0000"/>
                </a:solidFill>
                <a:latin typeface="Times New Roman" pitchFamily="18" charset="0"/>
                <a:cs typeface="Times New Roman" pitchFamily="18" charset="0"/>
              </a:rPr>
              <a:t>, and </a:t>
            </a:r>
            <a:r>
              <a:rPr lang="en-US" sz="1400" b="1" u="sng" dirty="0">
                <a:solidFill>
                  <a:srgbClr val="FF0000"/>
                </a:solidFill>
                <a:latin typeface="Times New Roman" pitchFamily="18" charset="0"/>
                <a:cs typeface="Times New Roman" pitchFamily="18" charset="0"/>
                <a:hlinkClick r:id="rId26" tooltip="Viral hepatitis"/>
              </a:rPr>
              <a:t>viral hepatitis</a:t>
            </a:r>
            <a:r>
              <a:rPr lang="en-US" sz="1400" b="1" u="sng" dirty="0">
                <a:solidFill>
                  <a:srgbClr val="FF0000"/>
                </a:solidFill>
                <a:latin typeface="Times New Roman" pitchFamily="18" charset="0"/>
                <a:cs typeface="Times New Roman" pitchFamily="18" charset="0"/>
              </a:rPr>
              <a:t>, evade these immune responses and result in </a:t>
            </a:r>
            <a:r>
              <a:rPr lang="en-US" sz="1400" b="1" u="sng" dirty="0">
                <a:solidFill>
                  <a:srgbClr val="FF0000"/>
                </a:solidFill>
                <a:latin typeface="Times New Roman" pitchFamily="18" charset="0"/>
                <a:cs typeface="Times New Roman" pitchFamily="18" charset="0"/>
                <a:hlinkClick r:id="rId27" tooltip="Chronic (medical)"/>
              </a:rPr>
              <a:t>chronic</a:t>
            </a:r>
            <a:r>
              <a:rPr lang="en-US" sz="1400" b="1" u="sng" dirty="0">
                <a:solidFill>
                  <a:srgbClr val="FF0000"/>
                </a:solidFill>
                <a:latin typeface="Times New Roman" pitchFamily="18" charset="0"/>
                <a:cs typeface="Times New Roman" pitchFamily="18" charset="0"/>
              </a:rPr>
              <a:t> infections</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buFont typeface="Wingdings" pitchFamily="2" charset="2"/>
              <a:buChar char="§"/>
            </a:pPr>
            <a:r>
              <a:rPr lang="en-US" sz="1400" dirty="0" smtClean="0">
                <a:latin typeface="Times New Roman" pitchFamily="18" charset="0"/>
                <a:cs typeface="Times New Roman" pitchFamily="18" charset="0"/>
              </a:rPr>
              <a:t>Several</a:t>
            </a:r>
            <a:r>
              <a:rPr lang="en-US" sz="1400" dirty="0">
                <a:latin typeface="Times New Roman" pitchFamily="18" charset="0"/>
                <a:cs typeface="Times New Roman" pitchFamily="18" charset="0"/>
              </a:rPr>
              <a:t> </a:t>
            </a:r>
            <a:r>
              <a:rPr lang="en-US" sz="1400" dirty="0">
                <a:latin typeface="Times New Roman" pitchFamily="18" charset="0"/>
                <a:cs typeface="Times New Roman" pitchFamily="18" charset="0"/>
                <a:hlinkClick r:id="rId28" tooltip="Antiviral drug"/>
              </a:rPr>
              <a:t>antiviral drugs</a:t>
            </a:r>
            <a:r>
              <a:rPr lang="en-US" sz="1400" dirty="0">
                <a:latin typeface="Times New Roman" pitchFamily="18" charset="0"/>
                <a:cs typeface="Times New Roman" pitchFamily="18" charset="0"/>
              </a:rPr>
              <a:t> have been </a:t>
            </a:r>
            <a:r>
              <a:rPr lang="en-US" sz="1400" dirty="0" smtClean="0">
                <a:latin typeface="Times New Roman" pitchFamily="18" charset="0"/>
                <a:cs typeface="Times New Roman" pitchFamily="18" charset="0"/>
              </a:rPr>
              <a:t>developed to cure viral infections.</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2201757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181600" cy="1143000"/>
          </a:xfrm>
        </p:spPr>
        <p:txBody>
          <a:bodyPr/>
          <a:lstStyle/>
          <a:p>
            <a:r>
              <a:rPr lang="en-US" b="1" dirty="0" smtClean="0">
                <a:latin typeface="Times New Roman" pitchFamily="18" charset="0"/>
                <a:cs typeface="Times New Roman" pitchFamily="18" charset="0"/>
              </a:rPr>
              <a:t>Polysaccharides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114800" cy="4830763"/>
          </a:xfrm>
        </p:spPr>
        <p:txBody>
          <a:bodyPr>
            <a:noAutofit/>
          </a:bodyPr>
          <a:lstStyle/>
          <a:p>
            <a:pPr algn="just">
              <a:buFont typeface="Wingdings" pitchFamily="2" charset="2"/>
              <a:buChar char="Ø"/>
            </a:pPr>
            <a:r>
              <a:rPr lang="en-US" sz="1900" dirty="0" smtClean="0">
                <a:latin typeface="Times New Roman" pitchFamily="18" charset="0"/>
                <a:cs typeface="Times New Roman" pitchFamily="18" charset="0"/>
              </a:rPr>
              <a:t>Most carbohydrates found in nature occur as </a:t>
            </a:r>
            <a:r>
              <a:rPr lang="en-US" sz="1900" b="1" dirty="0" smtClean="0">
                <a:latin typeface="Times New Roman" pitchFamily="18" charset="0"/>
                <a:cs typeface="Times New Roman" pitchFamily="18" charset="0"/>
              </a:rPr>
              <a:t>polysaccharides</a:t>
            </a:r>
            <a:r>
              <a:rPr lang="en-US" sz="1900" dirty="0" smtClean="0">
                <a:latin typeface="Times New Roman" pitchFamily="18" charset="0"/>
                <a:cs typeface="Times New Roman" pitchFamily="18" charset="0"/>
              </a:rPr>
              <a:t>.</a:t>
            </a:r>
          </a:p>
          <a:p>
            <a:pPr algn="just">
              <a:buNone/>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dirty="0" smtClean="0">
                <a:latin typeface="Times New Roman" pitchFamily="18" charset="0"/>
                <a:cs typeface="Times New Roman" pitchFamily="18" charset="0"/>
              </a:rPr>
              <a:t>Polysaccharides, also called </a:t>
            </a:r>
            <a:r>
              <a:rPr lang="en-US" sz="1900" b="1" dirty="0" err="1" smtClean="0">
                <a:latin typeface="Times New Roman" pitchFamily="18" charset="0"/>
                <a:cs typeface="Times New Roman" pitchFamily="18" charset="0"/>
              </a:rPr>
              <a:t>glycans</a:t>
            </a:r>
            <a:r>
              <a:rPr lang="en-US" sz="1900" b="1" dirty="0" smtClean="0">
                <a:latin typeface="Times New Roman" pitchFamily="18" charset="0"/>
                <a:cs typeface="Times New Roman" pitchFamily="18" charset="0"/>
              </a:rPr>
              <a:t>, differ from each </a:t>
            </a:r>
            <a:r>
              <a:rPr lang="en-US" sz="1900" dirty="0" smtClean="0">
                <a:latin typeface="Times New Roman" pitchFamily="18" charset="0"/>
                <a:cs typeface="Times New Roman" pitchFamily="18" charset="0"/>
              </a:rPr>
              <a:t>other; </a:t>
            </a:r>
          </a:p>
          <a:p>
            <a:pPr algn="just"/>
            <a:r>
              <a:rPr lang="en-US" sz="1900" dirty="0" smtClean="0">
                <a:latin typeface="Times New Roman" pitchFamily="18" charset="0"/>
                <a:cs typeface="Times New Roman" pitchFamily="18" charset="0"/>
              </a:rPr>
              <a:t>In the identity of their recurring monosaccharide units, </a:t>
            </a:r>
          </a:p>
          <a:p>
            <a:pPr algn="just"/>
            <a:r>
              <a:rPr lang="en-US" sz="1900" dirty="0" smtClean="0">
                <a:latin typeface="Times New Roman" pitchFamily="18" charset="0"/>
                <a:cs typeface="Times New Roman" pitchFamily="18" charset="0"/>
              </a:rPr>
              <a:t>In the length of their chains, </a:t>
            </a:r>
          </a:p>
          <a:p>
            <a:pPr algn="just"/>
            <a:r>
              <a:rPr lang="en-US" sz="1900" dirty="0" smtClean="0">
                <a:latin typeface="Times New Roman" pitchFamily="18" charset="0"/>
                <a:cs typeface="Times New Roman" pitchFamily="18" charset="0"/>
              </a:rPr>
              <a:t>In the types of bonds linking the units, and </a:t>
            </a:r>
          </a:p>
          <a:p>
            <a:pPr algn="just"/>
            <a:r>
              <a:rPr lang="en-US" sz="1900" dirty="0" smtClean="0">
                <a:latin typeface="Times New Roman" pitchFamily="18" charset="0"/>
                <a:cs typeface="Times New Roman" pitchFamily="18" charset="0"/>
              </a:rPr>
              <a:t>In the degree of branching.</a:t>
            </a:r>
          </a:p>
          <a:p>
            <a:pPr algn="just">
              <a:buFont typeface="Wingdings" pitchFamily="2" charset="2"/>
              <a:buChar char="Ø"/>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dirty="0" smtClean="0">
                <a:latin typeface="Times New Roman" pitchFamily="18" charset="0"/>
                <a:cs typeface="Times New Roman" pitchFamily="18" charset="0"/>
              </a:rPr>
              <a:t> </a:t>
            </a:r>
            <a:r>
              <a:rPr lang="en-US" sz="1900" b="1" dirty="0" smtClean="0">
                <a:latin typeface="Times New Roman" pitchFamily="18" charset="0"/>
                <a:cs typeface="Times New Roman" pitchFamily="18" charset="0"/>
              </a:rPr>
              <a:t>Homopolysaccharides </a:t>
            </a:r>
            <a:r>
              <a:rPr lang="en-US" sz="1900" dirty="0" smtClean="0">
                <a:latin typeface="Times New Roman" pitchFamily="18" charset="0"/>
                <a:cs typeface="Times New Roman" pitchFamily="18" charset="0"/>
              </a:rPr>
              <a:t>contain only a single type of monomer.</a:t>
            </a:r>
          </a:p>
          <a:p>
            <a:pPr algn="just">
              <a:buNone/>
            </a:pPr>
            <a:endParaRPr lang="en-US" sz="1900" dirty="0" smtClean="0">
              <a:latin typeface="Times New Roman" pitchFamily="18" charset="0"/>
              <a:cs typeface="Times New Roman" pitchFamily="18" charset="0"/>
            </a:endParaRPr>
          </a:p>
          <a:p>
            <a:pPr algn="just">
              <a:buFont typeface="Wingdings" pitchFamily="2" charset="2"/>
              <a:buChar char="Ø"/>
            </a:pPr>
            <a:r>
              <a:rPr lang="en-US" sz="1900" b="1" dirty="0" err="1" smtClean="0">
                <a:latin typeface="Times New Roman" pitchFamily="18" charset="0"/>
                <a:cs typeface="Times New Roman" pitchFamily="18" charset="0"/>
              </a:rPr>
              <a:t>Heteropolysaccharides</a:t>
            </a:r>
            <a:r>
              <a:rPr lang="en-US" sz="1900" dirty="0" smtClean="0">
                <a:latin typeface="Times New Roman" pitchFamily="18" charset="0"/>
                <a:cs typeface="Times New Roman" pitchFamily="18" charset="0"/>
              </a:rPr>
              <a:t> contain</a:t>
            </a:r>
            <a:r>
              <a:rPr lang="en-US" sz="1900" b="1" dirty="0" smtClean="0">
                <a:latin typeface="Times New Roman" pitchFamily="18" charset="0"/>
                <a:cs typeface="Times New Roman" pitchFamily="18" charset="0"/>
              </a:rPr>
              <a:t> two or more different kinds</a:t>
            </a:r>
            <a:r>
              <a:rPr lang="en-US" sz="1900" dirty="0" smtClean="0">
                <a:latin typeface="Times New Roman" pitchFamily="18" charset="0"/>
                <a:cs typeface="Times New Roman" pitchFamily="18" charset="0"/>
              </a:rPr>
              <a:t> (Fig.).</a:t>
            </a:r>
            <a:endParaRPr lang="en-US" sz="19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70</a:t>
            </a:fld>
            <a:endParaRPr lang="en-US"/>
          </a:p>
        </p:txBody>
      </p:sp>
      <p:pic>
        <p:nvPicPr>
          <p:cNvPr id="1028" name="Picture 4"/>
          <p:cNvPicPr>
            <a:picLocks noChangeAspect="1" noChangeArrowheads="1"/>
          </p:cNvPicPr>
          <p:nvPr/>
        </p:nvPicPr>
        <p:blipFill>
          <a:blip r:embed="rId2"/>
          <a:srcRect l="1754"/>
          <a:stretch>
            <a:fillRect/>
          </a:stretch>
        </p:blipFill>
        <p:spPr bwMode="auto">
          <a:xfrm>
            <a:off x="4648200" y="1143000"/>
            <a:ext cx="4267200" cy="4895850"/>
          </a:xfrm>
          <a:prstGeom prst="rect">
            <a:avLst/>
          </a:prstGeom>
          <a:noFill/>
          <a:ln w="9525">
            <a:noFill/>
            <a:miter lim="800000"/>
            <a:headEnd/>
            <a:tailEnd/>
          </a:ln>
          <a:effectLst/>
        </p:spPr>
      </p:pic>
    </p:spTree>
    <p:extLst>
      <p:ext uri="{BB962C8B-B14F-4D97-AF65-F5344CB8AC3E}">
        <p14:creationId xmlns:p14="http://schemas.microsoft.com/office/powerpoint/2010/main" val="5395177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700" b="1" dirty="0" smtClean="0">
                <a:latin typeface="Times New Roman" pitchFamily="18" charset="0"/>
                <a:cs typeface="Times New Roman" pitchFamily="18" charset="0"/>
              </a:rPr>
              <a:t>Some Homopolysaccharides Are Stored Forms of Fuel</a:t>
            </a: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4754563"/>
          </a:xfrm>
        </p:spPr>
        <p:txBody>
          <a:bodyPr>
            <a:noAutofit/>
          </a:bodyPr>
          <a:lstStyle/>
          <a:p>
            <a:pPr algn="just">
              <a:buFont typeface="Wingdings" pitchFamily="2" charset="2"/>
              <a:buChar char="Ø"/>
            </a:pPr>
            <a:r>
              <a:rPr lang="en-US" sz="1800" dirty="0" smtClean="0">
                <a:latin typeface="Times New Roman" pitchFamily="18" charset="0"/>
                <a:cs typeface="Times New Roman" pitchFamily="18" charset="0"/>
              </a:rPr>
              <a:t>The most important storage polysaccharides are;</a:t>
            </a:r>
          </a:p>
          <a:p>
            <a:pPr algn="just"/>
            <a:r>
              <a:rPr lang="en-US" sz="1800" b="1" dirty="0" smtClean="0">
                <a:latin typeface="Times New Roman" pitchFamily="18" charset="0"/>
                <a:cs typeface="Times New Roman" pitchFamily="18" charset="0"/>
              </a:rPr>
              <a:t>Starch in plant cells</a:t>
            </a:r>
            <a:r>
              <a:rPr lang="en-US" sz="1800" dirty="0" smtClean="0">
                <a:latin typeface="Times New Roman" pitchFamily="18" charset="0"/>
                <a:cs typeface="Times New Roman" pitchFamily="18" charset="0"/>
              </a:rPr>
              <a:t> and </a:t>
            </a:r>
          </a:p>
          <a:p>
            <a:pPr algn="just"/>
            <a:r>
              <a:rPr lang="en-US" sz="1800" b="1" dirty="0" smtClean="0">
                <a:latin typeface="Times New Roman" pitchFamily="18" charset="0"/>
                <a:cs typeface="Times New Roman" pitchFamily="18" charset="0"/>
              </a:rPr>
              <a:t>Glycogen in animal cells</a:t>
            </a:r>
            <a:r>
              <a:rPr lang="en-US" sz="1800" dirty="0" smtClean="0">
                <a:latin typeface="Times New Roman" pitchFamily="18" charset="0"/>
                <a:cs typeface="Times New Roman" pitchFamily="18" charset="0"/>
              </a:rPr>
              <a:t>. </a:t>
            </a:r>
          </a:p>
          <a:p>
            <a:pPr algn="just"/>
            <a:endParaRPr lang="en-US"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Both polysaccharides occur </a:t>
            </a:r>
            <a:r>
              <a:rPr lang="en-US" sz="1800" b="1" dirty="0" err="1" smtClean="0">
                <a:latin typeface="Times New Roman" pitchFamily="18" charset="0"/>
                <a:cs typeface="Times New Roman" pitchFamily="18" charset="0"/>
              </a:rPr>
              <a:t>intracellularly</a:t>
            </a:r>
            <a:r>
              <a:rPr lang="en-US" sz="1800" b="1" dirty="0" smtClean="0">
                <a:latin typeface="Times New Roman" pitchFamily="18" charset="0"/>
                <a:cs typeface="Times New Roman" pitchFamily="18" charset="0"/>
              </a:rPr>
              <a:t> as large clusters or granules </a:t>
            </a:r>
            <a:r>
              <a:rPr lang="en-US" sz="1800" dirty="0" smtClean="0">
                <a:latin typeface="Times New Roman" pitchFamily="18" charset="0"/>
                <a:cs typeface="Times New Roman" pitchFamily="18" charset="0"/>
              </a:rPr>
              <a:t>(Fig.).</a:t>
            </a:r>
            <a:r>
              <a:rPr lang="en-US" sz="1800" b="1" dirty="0" smtClean="0">
                <a:latin typeface="Times New Roman" pitchFamily="18" charset="0"/>
                <a:cs typeface="Times New Roman" pitchFamily="18" charset="0"/>
              </a:rPr>
              <a:t> </a:t>
            </a:r>
          </a:p>
          <a:p>
            <a:pPr algn="just">
              <a:buFont typeface="Wingdings" pitchFamily="2" charset="2"/>
              <a:buChar char="Ø"/>
            </a:pPr>
            <a:endParaRPr lang="en-US" sz="1800" b="1" dirty="0" smtClean="0">
              <a:latin typeface="Times New Roman" pitchFamily="18" charset="0"/>
              <a:cs typeface="Times New Roman" pitchFamily="18" charset="0"/>
            </a:endParaRPr>
          </a:p>
          <a:p>
            <a:pPr algn="just">
              <a:buFont typeface="Wingdings" pitchFamily="2" charset="2"/>
              <a:buChar char="Ø"/>
            </a:pPr>
            <a:r>
              <a:rPr lang="en-US" sz="1800" b="1" dirty="0" smtClean="0">
                <a:latin typeface="Times New Roman" pitchFamily="18" charset="0"/>
                <a:cs typeface="Times New Roman" pitchFamily="18" charset="0"/>
              </a:rPr>
              <a:t>Starch </a:t>
            </a:r>
            <a:r>
              <a:rPr lang="en-US" sz="1800" dirty="0" smtClean="0">
                <a:latin typeface="Times New Roman" pitchFamily="18" charset="0"/>
                <a:cs typeface="Times New Roman" pitchFamily="18" charset="0"/>
              </a:rPr>
              <a:t>contains two types of glucose polymer,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amylose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and </a:t>
            </a:r>
            <a:r>
              <a:rPr lang="en-US" sz="1800" b="1" dirty="0" err="1" smtClean="0">
                <a:latin typeface="Times New Roman" pitchFamily="18" charset="0"/>
                <a:cs typeface="Times New Roman" pitchFamily="18" charset="0"/>
              </a:rPr>
              <a:t>amylopectin</a:t>
            </a:r>
            <a:r>
              <a:rPr lang="en-US" sz="1800" dirty="0" smtClean="0">
                <a:latin typeface="Times New Roman" pitchFamily="18" charset="0"/>
                <a:cs typeface="Times New Roman" pitchFamily="18" charset="0"/>
              </a:rPr>
              <a:t> (Fig. ). </a:t>
            </a:r>
          </a:p>
          <a:p>
            <a:pPr algn="just">
              <a:buFont typeface="Wingdings" pitchFamily="2" charset="2"/>
              <a:buChar char="§"/>
            </a:pPr>
            <a:endParaRPr lang="en-US" sz="1800" b="1" dirty="0" smtClean="0">
              <a:latin typeface="Times New Roman" pitchFamily="18" charset="0"/>
              <a:cs typeface="Times New Roman" pitchFamily="18" charset="0"/>
            </a:endParaRPr>
          </a:p>
          <a:p>
            <a:pPr algn="just">
              <a:buFont typeface="Wingdings" pitchFamily="2" charset="2"/>
              <a:buChar char="§"/>
            </a:pPr>
            <a:r>
              <a:rPr lang="en-US" sz="1800" b="1" dirty="0" err="1" smtClean="0">
                <a:latin typeface="Times New Roman" pitchFamily="18" charset="0"/>
                <a:cs typeface="Times New Roman" pitchFamily="18" charset="0"/>
              </a:rPr>
              <a:t>Amylose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consists of long, </a:t>
            </a:r>
            <a:r>
              <a:rPr lang="en-US" sz="1800" dirty="0" err="1" smtClean="0">
                <a:latin typeface="Times New Roman" pitchFamily="18" charset="0"/>
                <a:cs typeface="Times New Roman" pitchFamily="18" charset="0"/>
              </a:rPr>
              <a:t>unbranched</a:t>
            </a:r>
            <a:r>
              <a:rPr lang="en-US" sz="1800" dirty="0" smtClean="0">
                <a:latin typeface="Times New Roman" pitchFamily="18" charset="0"/>
                <a:cs typeface="Times New Roman" pitchFamily="18" charset="0"/>
              </a:rPr>
              <a:t> chains of D-glucose residues connected by (1→4) linkages.</a:t>
            </a:r>
          </a:p>
          <a:p>
            <a:pPr algn="just">
              <a:buFont typeface="Wingdings" pitchFamily="2" charset="2"/>
              <a:buChar char="§"/>
            </a:pPr>
            <a:endParaRPr lang="en-US" sz="1800" b="1" dirty="0" smtClean="0">
              <a:latin typeface="Times New Roman" pitchFamily="18" charset="0"/>
              <a:cs typeface="Times New Roman" pitchFamily="18" charset="0"/>
            </a:endParaRPr>
          </a:p>
          <a:p>
            <a:pPr algn="just">
              <a:buFont typeface="Wingdings" pitchFamily="2" charset="2"/>
              <a:buChar char="§"/>
            </a:pPr>
            <a:r>
              <a:rPr lang="en-US" sz="1800" b="1" dirty="0" err="1" smtClean="0">
                <a:latin typeface="Times New Roman" pitchFamily="18" charset="0"/>
                <a:cs typeface="Times New Roman" pitchFamily="18" charset="0"/>
              </a:rPr>
              <a:t>Amylopectin</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also has a structure similar to </a:t>
            </a:r>
            <a:r>
              <a:rPr lang="en-US" sz="1800" dirty="0" err="1" smtClean="0">
                <a:latin typeface="Times New Roman" pitchFamily="18" charset="0"/>
                <a:cs typeface="Times New Roman" pitchFamily="18" charset="0"/>
              </a:rPr>
              <a:t>amylose</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but unlike </a:t>
            </a:r>
            <a:r>
              <a:rPr lang="en-US" sz="1800" dirty="0" err="1" smtClean="0">
                <a:latin typeface="Times New Roman" pitchFamily="18" charset="0"/>
                <a:cs typeface="Times New Roman" pitchFamily="18" charset="0"/>
              </a:rPr>
              <a:t>amylose</a:t>
            </a:r>
            <a:r>
              <a:rPr lang="en-US" sz="1800" dirty="0" smtClean="0">
                <a:latin typeface="Times New Roman" pitchFamily="18" charset="0"/>
                <a:cs typeface="Times New Roman" pitchFamily="18" charset="0"/>
              </a:rPr>
              <a:t> is </a:t>
            </a:r>
            <a:r>
              <a:rPr lang="en-US" sz="1800" i="1" dirty="0" smtClean="0">
                <a:latin typeface="Times New Roman" pitchFamily="18" charset="0"/>
                <a:cs typeface="Times New Roman" pitchFamily="18" charset="0"/>
              </a:rPr>
              <a:t>highly branched</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glycosidic linkages joining successive glucose residues in </a:t>
            </a:r>
            <a:r>
              <a:rPr lang="en-US" sz="1800" dirty="0" err="1" smtClean="0">
                <a:latin typeface="Times New Roman" pitchFamily="18" charset="0"/>
                <a:cs typeface="Times New Roman" pitchFamily="18" charset="0"/>
              </a:rPr>
              <a:t>amylopectin</a:t>
            </a:r>
            <a:r>
              <a:rPr lang="en-US" sz="1800" dirty="0" smtClean="0">
                <a:latin typeface="Times New Roman" pitchFamily="18" charset="0"/>
                <a:cs typeface="Times New Roman" pitchFamily="18" charset="0"/>
              </a:rPr>
              <a:t> chains are </a:t>
            </a:r>
            <a:r>
              <a:rPr lang="en-US" sz="1800" b="1" dirty="0" smtClean="0">
                <a:latin typeface="Times New Roman" pitchFamily="18" charset="0"/>
                <a:cs typeface="Times New Roman" pitchFamily="18" charset="0"/>
              </a:rPr>
              <a:t>(</a:t>
            </a:r>
            <a:r>
              <a:rPr lang="el-GR" sz="1800" b="1" dirty="0" smtClean="0">
                <a:latin typeface="Times New Roman" pitchFamily="18" charset="0"/>
                <a:cs typeface="Times New Roman" pitchFamily="18" charset="0"/>
              </a:rPr>
              <a:t>α</a:t>
            </a:r>
            <a:r>
              <a:rPr lang="en-US" sz="1800" b="1" dirty="0" smtClean="0">
                <a:latin typeface="Times New Roman" pitchFamily="18" charset="0"/>
                <a:cs typeface="Times New Roman" pitchFamily="18" charset="0"/>
              </a:rPr>
              <a:t>1→ 4)</a:t>
            </a:r>
            <a:r>
              <a:rPr lang="en-US" sz="1800" dirty="0" smtClean="0">
                <a:latin typeface="Times New Roman" pitchFamily="18" charset="0"/>
                <a:cs typeface="Times New Roman" pitchFamily="18" charset="0"/>
              </a:rPr>
              <a:t>; the branch points (occurring every 24 to 30 residues) are </a:t>
            </a:r>
            <a:r>
              <a:rPr lang="en-US" sz="1800" b="1" dirty="0" smtClean="0">
                <a:latin typeface="Times New Roman" pitchFamily="18" charset="0"/>
                <a:cs typeface="Times New Roman" pitchFamily="18" charset="0"/>
              </a:rPr>
              <a:t>(</a:t>
            </a:r>
            <a:r>
              <a:rPr lang="el-GR" sz="1800" b="1" dirty="0" smtClean="0">
                <a:latin typeface="Times New Roman" pitchFamily="18" charset="0"/>
                <a:cs typeface="Times New Roman" pitchFamily="18" charset="0"/>
              </a:rPr>
              <a:t>α </a:t>
            </a:r>
            <a:r>
              <a:rPr lang="en-US" sz="1800" b="1" dirty="0" smtClean="0">
                <a:latin typeface="Times New Roman" pitchFamily="18" charset="0"/>
                <a:cs typeface="Times New Roman" pitchFamily="18" charset="0"/>
              </a:rPr>
              <a:t>1→ 6)</a:t>
            </a:r>
            <a:r>
              <a:rPr lang="en-US" sz="1800" dirty="0" smtClean="0">
                <a:latin typeface="Times New Roman" pitchFamily="18" charset="0"/>
                <a:cs typeface="Times New Roman" pitchFamily="18" charset="0"/>
              </a:rPr>
              <a:t> linkages.</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71</a:t>
            </a:fld>
            <a:endParaRPr lang="en-US"/>
          </a:p>
        </p:txBody>
      </p:sp>
    </p:spTree>
    <p:extLst>
      <p:ext uri="{BB962C8B-B14F-4D97-AF65-F5344CB8AC3E}">
        <p14:creationId xmlns:p14="http://schemas.microsoft.com/office/powerpoint/2010/main" val="17597466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E4230EB-B9FC-4BC2-AAA3-5C9E29A20EF1}" type="slidenum">
              <a:rPr lang="en-US" smtClean="0"/>
              <a:pPr/>
              <a:t>72</a:t>
            </a:fld>
            <a:endParaRPr lang="en-US"/>
          </a:p>
        </p:txBody>
      </p:sp>
    </p:spTree>
    <p:extLst>
      <p:ext uri="{BB962C8B-B14F-4D97-AF65-F5344CB8AC3E}">
        <p14:creationId xmlns:p14="http://schemas.microsoft.com/office/powerpoint/2010/main" val="15929230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876800" cy="1143000"/>
          </a:xfrm>
        </p:spPr>
        <p:txBody>
          <a:bodyPr/>
          <a:lstStyle/>
          <a:p>
            <a:r>
              <a:rPr lang="en-US" b="1" dirty="0" smtClean="0">
                <a:latin typeface="Times New Roman" pitchFamily="18" charset="0"/>
                <a:cs typeface="Times New Roman" pitchFamily="18" charset="0"/>
              </a:rPr>
              <a:t>Glycogen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4572000" cy="4602163"/>
          </a:xfrm>
        </p:spPr>
        <p:txBody>
          <a:bodyPr>
            <a:noAutofit/>
          </a:bodyPr>
          <a:lstStyle/>
          <a:p>
            <a:pPr algn="just">
              <a:buFont typeface="Wingdings" pitchFamily="2" charset="2"/>
              <a:buChar char="v"/>
            </a:pPr>
            <a:r>
              <a:rPr lang="en-US" sz="1600" b="1" dirty="0" smtClean="0">
                <a:latin typeface="Times New Roman" pitchFamily="18" charset="0"/>
                <a:cs typeface="Times New Roman" pitchFamily="18" charset="0"/>
              </a:rPr>
              <a:t>Glycogen: </a:t>
            </a:r>
            <a:r>
              <a:rPr lang="en-US" sz="1600" dirty="0" smtClean="0">
                <a:latin typeface="Times New Roman" pitchFamily="18" charset="0"/>
                <a:cs typeface="Times New Roman" pitchFamily="18" charset="0"/>
              </a:rPr>
              <a:t>the main storage polysaccharide of </a:t>
            </a:r>
            <a:r>
              <a:rPr lang="en-US" sz="1600" b="1" dirty="0" smtClean="0">
                <a:latin typeface="Times New Roman" pitchFamily="18" charset="0"/>
                <a:cs typeface="Times New Roman" pitchFamily="18" charset="0"/>
              </a:rPr>
              <a:t>animal</a:t>
            </a:r>
            <a:r>
              <a:rPr lang="en-US" sz="1600" dirty="0" smtClean="0">
                <a:latin typeface="Times New Roman" pitchFamily="18" charset="0"/>
                <a:cs typeface="Times New Roman" pitchFamily="18" charset="0"/>
              </a:rPr>
              <a:t> cells. </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Like </a:t>
            </a:r>
            <a:r>
              <a:rPr lang="en-US" sz="1600" dirty="0" err="1" smtClean="0">
                <a:latin typeface="Times New Roman" pitchFamily="18" charset="0"/>
                <a:cs typeface="Times New Roman" pitchFamily="18" charset="0"/>
              </a:rPr>
              <a:t>amylopectin</a:t>
            </a:r>
            <a:r>
              <a:rPr lang="en-US" sz="1600" dirty="0" smtClean="0">
                <a:latin typeface="Times New Roman" pitchFamily="18" charset="0"/>
                <a:cs typeface="Times New Roman" pitchFamily="18" charset="0"/>
              </a:rPr>
              <a:t>, glycogen is a polymer of (</a:t>
            </a:r>
            <a:r>
              <a:rPr lang="el-GR" sz="1600" b="1" dirty="0" smtClean="0">
                <a:latin typeface="Times New Roman" pitchFamily="18" charset="0"/>
                <a:cs typeface="Times New Roman" pitchFamily="18" charset="0"/>
              </a:rPr>
              <a:t>α</a:t>
            </a:r>
            <a:r>
              <a:rPr lang="en-US" sz="1600" b="1" dirty="0" smtClean="0">
                <a:latin typeface="Times New Roman" pitchFamily="18" charset="0"/>
                <a:cs typeface="Times New Roman" pitchFamily="18" charset="0"/>
              </a:rPr>
              <a:t>1→4)</a:t>
            </a:r>
            <a:r>
              <a:rPr lang="en-US" sz="1600" dirty="0" smtClean="0">
                <a:latin typeface="Times New Roman" pitchFamily="18" charset="0"/>
                <a:cs typeface="Times New Roman" pitchFamily="18" charset="0"/>
              </a:rPr>
              <a:t>-linked subunits of glucose.</a:t>
            </a:r>
          </a:p>
          <a:p>
            <a:pPr algn="just">
              <a:buNone/>
            </a:pPr>
            <a:endParaRPr lang="en-US" sz="1600" dirty="0" smtClean="0">
              <a:latin typeface="Times New Roman" pitchFamily="18" charset="0"/>
              <a:cs typeface="Times New Roman" pitchFamily="18" charset="0"/>
            </a:endParaRPr>
          </a:p>
          <a:p>
            <a:pPr algn="just">
              <a:buFont typeface="Wingdings" pitchFamily="2" charset="2"/>
              <a:buChar char="Ø"/>
            </a:pPr>
            <a:r>
              <a:rPr lang="en-US" sz="1600" dirty="0" smtClean="0">
                <a:latin typeface="Times New Roman" pitchFamily="18" charset="0"/>
                <a:cs typeface="Times New Roman" pitchFamily="18" charset="0"/>
              </a:rPr>
              <a:t>Extensively branched, with (</a:t>
            </a:r>
            <a:r>
              <a:rPr lang="el-GR" sz="1600" b="1" dirty="0" smtClean="0">
                <a:latin typeface="Times New Roman" pitchFamily="18" charset="0"/>
                <a:cs typeface="Times New Roman" pitchFamily="18" charset="0"/>
              </a:rPr>
              <a:t>α</a:t>
            </a:r>
            <a:r>
              <a:rPr lang="en-US" sz="1600" b="1" dirty="0" smtClean="0">
                <a:latin typeface="Times New Roman" pitchFamily="18" charset="0"/>
                <a:cs typeface="Times New Roman" pitchFamily="18" charset="0"/>
              </a:rPr>
              <a:t>1→6)-linked branches </a:t>
            </a:r>
            <a:r>
              <a:rPr lang="en-US" sz="1600" dirty="0" smtClean="0">
                <a:latin typeface="Times New Roman" pitchFamily="18" charset="0"/>
                <a:cs typeface="Times New Roman" pitchFamily="18" charset="0"/>
              </a:rPr>
              <a:t>(branched on average, every 8 to 12 residues) and</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More compact than starch. </a:t>
            </a:r>
          </a:p>
          <a:p>
            <a:pPr algn="just"/>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Glycogen is especially abundant in the liver,</a:t>
            </a:r>
            <a:r>
              <a:rPr lang="en-US" sz="1600" dirty="0" smtClean="0">
                <a:latin typeface="Times New Roman" pitchFamily="18" charset="0"/>
                <a:cs typeface="Times New Roman" pitchFamily="18" charset="0"/>
              </a:rPr>
              <a:t> where it may constitute as much as 7% of the wet weight; it is also present in skeletal muscle. </a:t>
            </a:r>
          </a:p>
          <a:p>
            <a:pPr algn="just"/>
            <a:endParaRPr lang="en-US" sz="1600" b="1" dirty="0" smtClean="0">
              <a:latin typeface="Times New Roman" pitchFamily="18" charset="0"/>
              <a:cs typeface="Times New Roman" pitchFamily="18" charset="0"/>
            </a:endParaRPr>
          </a:p>
          <a:p>
            <a:pPr algn="just"/>
            <a:r>
              <a:rPr lang="en-US" sz="1600" b="1" dirty="0" smtClean="0">
                <a:latin typeface="Times New Roman" pitchFamily="18" charset="0"/>
                <a:cs typeface="Times New Roman" pitchFamily="18" charset="0"/>
              </a:rPr>
              <a:t>In </a:t>
            </a:r>
            <a:r>
              <a:rPr lang="en-US" sz="1600" b="1" dirty="0" err="1" smtClean="0">
                <a:latin typeface="Times New Roman" pitchFamily="18" charset="0"/>
                <a:cs typeface="Times New Roman" pitchFamily="18" charset="0"/>
              </a:rPr>
              <a:t>hepatocytes</a:t>
            </a:r>
            <a:r>
              <a:rPr lang="en-US" sz="1600" b="1" dirty="0" smtClean="0">
                <a:latin typeface="Times New Roman" pitchFamily="18" charset="0"/>
                <a:cs typeface="Times New Roman" pitchFamily="18" charset="0"/>
              </a:rPr>
              <a:t> glycogen is found in large granules</a:t>
            </a:r>
            <a:r>
              <a:rPr lang="en-US" sz="1600" dirty="0" smtClean="0">
                <a:latin typeface="Times New Roman" pitchFamily="18" charset="0"/>
                <a:cs typeface="Times New Roman" pitchFamily="18" charset="0"/>
              </a:rPr>
              <a:t> (Fig.)</a:t>
            </a:r>
            <a:endParaRPr lang="en-US" sz="16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8E4230EB-B9FC-4BC2-AAA3-5C9E29A20EF1}" type="slidenum">
              <a:rPr lang="en-US" smtClean="0"/>
              <a:pPr/>
              <a:t>73</a:t>
            </a:fld>
            <a:endParaRPr lang="en-US"/>
          </a:p>
        </p:txBody>
      </p:sp>
      <p:pic>
        <p:nvPicPr>
          <p:cNvPr id="2053" name="Picture 5"/>
          <p:cNvPicPr>
            <a:picLocks noChangeAspect="1" noChangeArrowheads="1"/>
          </p:cNvPicPr>
          <p:nvPr/>
        </p:nvPicPr>
        <p:blipFill>
          <a:blip r:embed="rId2"/>
          <a:srcRect/>
          <a:stretch>
            <a:fillRect/>
          </a:stretch>
        </p:blipFill>
        <p:spPr bwMode="auto">
          <a:xfrm>
            <a:off x="5334000" y="6038850"/>
            <a:ext cx="3590925" cy="819150"/>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5048250" y="0"/>
            <a:ext cx="4095750" cy="5953125"/>
          </a:xfrm>
          <a:prstGeom prst="rect">
            <a:avLst/>
          </a:prstGeom>
          <a:noFill/>
          <a:ln w="9525">
            <a:noFill/>
            <a:miter lim="800000"/>
            <a:headEnd/>
            <a:tailEnd/>
          </a:ln>
          <a:effectLst/>
        </p:spPr>
      </p:pic>
    </p:spTree>
    <p:extLst>
      <p:ext uri="{BB962C8B-B14F-4D97-AF65-F5344CB8AC3E}">
        <p14:creationId xmlns:p14="http://schemas.microsoft.com/office/powerpoint/2010/main" val="18902916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Times New Roman" pitchFamily="18" charset="0"/>
                <a:cs typeface="Times New Roman" pitchFamily="18" charset="0"/>
              </a:rPr>
              <a:t>Some Homopolysaccharides Serve Structural Roles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algn="just"/>
            <a:endParaRPr lang="en-US" b="1" dirty="0" smtClean="0">
              <a:latin typeface="Times New Roman" pitchFamily="18" charset="0"/>
              <a:cs typeface="Times New Roman" pitchFamily="18" charset="0"/>
            </a:endParaRPr>
          </a:p>
          <a:p>
            <a:pPr algn="just">
              <a:buFont typeface="Wingdings" pitchFamily="2" charset="2"/>
              <a:buChar char="v"/>
            </a:pPr>
            <a:r>
              <a:rPr lang="en-US" b="1" dirty="0" smtClean="0">
                <a:latin typeface="Times New Roman" pitchFamily="18" charset="0"/>
                <a:cs typeface="Times New Roman" pitchFamily="18" charset="0"/>
              </a:rPr>
              <a:t>Cellulose: </a:t>
            </a:r>
            <a:r>
              <a:rPr lang="en-US" dirty="0" smtClean="0">
                <a:latin typeface="Times New Roman" pitchFamily="18" charset="0"/>
                <a:cs typeface="Times New Roman" pitchFamily="18" charset="0"/>
              </a:rPr>
              <a:t>is a fibrous, tough, </a:t>
            </a:r>
            <a:r>
              <a:rPr lang="en-US" i="1" dirty="0" smtClean="0">
                <a:latin typeface="Times New Roman" pitchFamily="18" charset="0"/>
                <a:cs typeface="Times New Roman" pitchFamily="18" charset="0"/>
              </a:rPr>
              <a:t>water-insoluble</a:t>
            </a:r>
            <a:r>
              <a:rPr lang="en-US" dirty="0" smtClean="0">
                <a:latin typeface="Times New Roman" pitchFamily="18" charset="0"/>
                <a:cs typeface="Times New Roman" pitchFamily="18" charset="0"/>
              </a:rPr>
              <a:t> substance, is found in the </a:t>
            </a:r>
            <a:r>
              <a:rPr lang="en-US" i="1" dirty="0" smtClean="0">
                <a:latin typeface="Times New Roman" pitchFamily="18" charset="0"/>
                <a:cs typeface="Times New Roman" pitchFamily="18" charset="0"/>
              </a:rPr>
              <a:t>cell walls of plants</a:t>
            </a:r>
            <a:r>
              <a:rPr lang="en-US" dirty="0" smtClean="0">
                <a:latin typeface="Times New Roman" pitchFamily="18" charset="0"/>
                <a:cs typeface="Times New Roman" pitchFamily="18" charset="0"/>
              </a:rPr>
              <a:t>, particularly in stalks, stems, trunks, and all the woody portions of the plant body. </a:t>
            </a:r>
          </a:p>
          <a:p>
            <a:pPr algn="just">
              <a:buNone/>
            </a:pP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Cellulose</a:t>
            </a:r>
            <a:r>
              <a:rPr lang="en-US" dirty="0" smtClean="0">
                <a:latin typeface="Times New Roman" pitchFamily="18" charset="0"/>
                <a:cs typeface="Times New Roman" pitchFamily="18" charset="0"/>
              </a:rPr>
              <a:t> constitutes much of the mass of wood, and </a:t>
            </a:r>
            <a:r>
              <a:rPr lang="en-US" i="1" dirty="0" smtClean="0">
                <a:latin typeface="Times New Roman" pitchFamily="18" charset="0"/>
                <a:cs typeface="Times New Roman" pitchFamily="18" charset="0"/>
              </a:rPr>
              <a:t>cotton</a:t>
            </a:r>
            <a:r>
              <a:rPr lang="en-US" dirty="0" smtClean="0">
                <a:latin typeface="Times New Roman" pitchFamily="18" charset="0"/>
                <a:cs typeface="Times New Roman" pitchFamily="18" charset="0"/>
              </a:rPr>
              <a:t> is almost pure cellulose.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cellulose molecule is a </a:t>
            </a:r>
            <a:r>
              <a:rPr lang="en-US" i="1" dirty="0" smtClean="0">
                <a:latin typeface="Times New Roman" pitchFamily="18" charset="0"/>
                <a:cs typeface="Times New Roman" pitchFamily="18" charset="0"/>
              </a:rPr>
              <a:t>linear</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unbranched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homopolysaccharide</a:t>
            </a:r>
            <a:r>
              <a:rPr lang="en-US" dirty="0" smtClean="0">
                <a:latin typeface="Times New Roman" pitchFamily="18" charset="0"/>
                <a:cs typeface="Times New Roman" pitchFamily="18" charset="0"/>
              </a:rPr>
              <a:t>, consisting of 10,000 to 15,000 D-glucose units.</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Unlike from glycogen:</a:t>
            </a:r>
            <a:r>
              <a:rPr lang="en-US" dirty="0" smtClean="0">
                <a:latin typeface="Times New Roman" pitchFamily="18" charset="0"/>
                <a:cs typeface="Times New Roman" pitchFamily="18" charset="0"/>
              </a:rPr>
              <a:t> in cellulose the glucose residues have the</a:t>
            </a:r>
            <a:r>
              <a:rPr lang="en-US" b="1"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configuration (Fig.)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74</a:t>
            </a:fld>
            <a:endParaRPr lang="en-US"/>
          </a:p>
        </p:txBody>
      </p:sp>
    </p:spTree>
    <p:extLst>
      <p:ext uri="{BB962C8B-B14F-4D97-AF65-F5344CB8AC3E}">
        <p14:creationId xmlns:p14="http://schemas.microsoft.com/office/powerpoint/2010/main" val="522618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latin typeface="Times New Roman" pitchFamily="18" charset="0"/>
                <a:ea typeface="+mn-ea"/>
                <a:cs typeface="Times New Roman" pitchFamily="18" charset="0"/>
              </a:rPr>
              <a:t>The structure of cellulose </a:t>
            </a:r>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5334000" y="1295400"/>
            <a:ext cx="3514725" cy="5257800"/>
          </a:xfrm>
          <a:prstGeom prst="rect">
            <a:avLst/>
          </a:prstGeom>
          <a:noFill/>
          <a:ln w="9525">
            <a:noFill/>
            <a:miter lim="800000"/>
            <a:headEnd/>
            <a:tailEnd/>
          </a:ln>
          <a:effectLst/>
        </p:spPr>
      </p:pic>
      <p:sp>
        <p:nvSpPr>
          <p:cNvPr id="5" name="Content Placeholder 2"/>
          <p:cNvSpPr txBox="1">
            <a:spLocks/>
          </p:cNvSpPr>
          <p:nvPr/>
        </p:nvSpPr>
        <p:spPr>
          <a:xfrm>
            <a:off x="457200" y="1600200"/>
            <a:ext cx="4495800" cy="4525963"/>
          </a:xfrm>
          <a:prstGeom prst="rect">
            <a:avLst/>
          </a:prstGeom>
        </p:spPr>
        <p:txBody>
          <a:bodyPr vert="horz" lIns="91440" tIns="45720" rIns="91440" bIns="45720" rtlCol="0">
            <a:normAutofit fontScale="92500" lnSpcReduction="10000"/>
          </a:bodyPr>
          <a:lstStyle/>
          <a:p>
            <a:pPr marL="457200" lvl="0" indent="-457200" algn="just">
              <a:spcBef>
                <a:spcPct val="20000"/>
              </a:spcBef>
              <a:buAutoNum type="alphaLcParenBoth"/>
              <a:defRPr/>
            </a:pPr>
            <a:r>
              <a:rPr lang="en-US" sz="2400" b="1" dirty="0" smtClean="0">
                <a:latin typeface="Times New Roman" pitchFamily="18" charset="0"/>
                <a:cs typeface="Times New Roman" pitchFamily="18" charset="0"/>
              </a:rPr>
              <a:t>Two units of a cellulose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chain</a:t>
            </a:r>
            <a:r>
              <a:rPr kumimoji="0" lang="en-US" sz="24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D-glucose residues are in (</a:t>
            </a:r>
            <a:r>
              <a:rPr kumimoji="0" lang="el-GR"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β</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1→4) linkage. </a:t>
            </a:r>
          </a:p>
          <a:p>
            <a:pPr marL="457200" lvl="0" indent="-457200" algn="just">
              <a:spcBef>
                <a:spcPct val="20000"/>
              </a:spcBef>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lvl="0" indent="-342900" algn="just">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rigid chair structures can rotate relative to one another.</a:t>
            </a:r>
          </a:p>
          <a:p>
            <a:pPr marL="342900" lvl="0" indent="-342900" algn="just">
              <a:spcBef>
                <a:spcPct val="20000"/>
              </a:spcBef>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342900" lvl="0" indent="-342900" algn="just">
              <a:spcBef>
                <a:spcPct val="20000"/>
              </a:spcBef>
              <a:defRPr/>
            </a:pP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(b) Scale drawing </a:t>
            </a:r>
            <a:r>
              <a:rPr kumimoji="0" lang="en-US" sz="24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of segments of two parallel cellulose </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chains, showing the conformation of</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D-glucose residues and the hydrogen-bond cross-links. </a:t>
            </a:r>
          </a:p>
        </p:txBody>
      </p:sp>
      <p:sp>
        <p:nvSpPr>
          <p:cNvPr id="6" name="Slide Number Placeholder 5"/>
          <p:cNvSpPr>
            <a:spLocks noGrp="1"/>
          </p:cNvSpPr>
          <p:nvPr>
            <p:ph type="sldNum" sz="quarter" idx="12"/>
          </p:nvPr>
        </p:nvSpPr>
        <p:spPr/>
        <p:txBody>
          <a:bodyPr/>
          <a:lstStyle/>
          <a:p>
            <a:fld id="{8E4230EB-B9FC-4BC2-AAA3-5C9E29A20EF1}" type="slidenum">
              <a:rPr lang="en-US" smtClean="0"/>
              <a:pPr/>
              <a:t>75</a:t>
            </a:fld>
            <a:endParaRPr lang="en-US"/>
          </a:p>
        </p:txBody>
      </p:sp>
    </p:spTree>
    <p:extLst>
      <p:ext uri="{BB962C8B-B14F-4D97-AF65-F5344CB8AC3E}">
        <p14:creationId xmlns:p14="http://schemas.microsoft.com/office/powerpoint/2010/main" val="20271777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pPr algn="just">
              <a:buFont typeface="Wingdings" pitchFamily="2" charset="2"/>
              <a:buChar char="q"/>
            </a:pPr>
            <a:r>
              <a:rPr lang="en-US" sz="1800" b="1" dirty="0" smtClean="0">
                <a:latin typeface="Times New Roman" pitchFamily="18" charset="0"/>
                <a:cs typeface="Times New Roman" pitchFamily="18" charset="0"/>
              </a:rPr>
              <a:t>Glycogen and starch </a:t>
            </a:r>
            <a:r>
              <a:rPr lang="en-US" sz="1800" dirty="0" smtClean="0">
                <a:latin typeface="Times New Roman" pitchFamily="18" charset="0"/>
                <a:cs typeface="Times New Roman" pitchFamily="18" charset="0"/>
              </a:rPr>
              <a:t>ingested in the </a:t>
            </a:r>
            <a:r>
              <a:rPr lang="en-US" sz="1800" i="1" dirty="0" smtClean="0">
                <a:latin typeface="Times New Roman" pitchFamily="18" charset="0"/>
                <a:cs typeface="Times New Roman" pitchFamily="18" charset="0"/>
              </a:rPr>
              <a:t>diet</a:t>
            </a:r>
            <a:r>
              <a:rPr lang="en-US" sz="1800" dirty="0" smtClean="0">
                <a:latin typeface="Times New Roman" pitchFamily="18" charset="0"/>
                <a:cs typeface="Times New Roman" pitchFamily="18" charset="0"/>
              </a:rPr>
              <a:t> are hydrolyzed by </a:t>
            </a:r>
            <a:r>
              <a:rPr lang="el-GR" sz="1800" b="1" i="1" dirty="0" smtClean="0">
                <a:latin typeface="Times New Roman" pitchFamily="18" charset="0"/>
                <a:cs typeface="Times New Roman" pitchFamily="18" charset="0"/>
              </a:rPr>
              <a:t>α</a:t>
            </a:r>
            <a:r>
              <a:rPr lang="en-US" sz="1800" b="1" i="1" dirty="0" smtClean="0">
                <a:latin typeface="Times New Roman" pitchFamily="18" charset="0"/>
                <a:cs typeface="Times New Roman" pitchFamily="18" charset="0"/>
              </a:rPr>
              <a:t>-amylases</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enzymes in saliva and intestinal secretions that break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1→4) glycosidic bonds between glucose units. </a:t>
            </a:r>
          </a:p>
          <a:p>
            <a:pPr algn="just"/>
            <a:endParaRPr lang="en-US" sz="1800" dirty="0" smtClean="0">
              <a:latin typeface="Times New Roman" pitchFamily="18" charset="0"/>
              <a:cs typeface="Times New Roman" pitchFamily="18" charset="0"/>
            </a:endParaRPr>
          </a:p>
          <a:p>
            <a:pPr algn="just">
              <a:buFont typeface="Wingdings" pitchFamily="2" charset="2"/>
              <a:buChar char="§"/>
            </a:pPr>
            <a:r>
              <a:rPr lang="en-US" sz="1800" dirty="0" smtClean="0">
                <a:latin typeface="Times New Roman" pitchFamily="18" charset="0"/>
                <a:cs typeface="Times New Roman" pitchFamily="18" charset="0"/>
              </a:rPr>
              <a:t>Most </a:t>
            </a:r>
            <a:r>
              <a:rPr lang="en-US" sz="1800" b="1" dirty="0" smtClean="0">
                <a:latin typeface="Times New Roman" pitchFamily="18" charset="0"/>
                <a:cs typeface="Times New Roman" pitchFamily="18" charset="0"/>
              </a:rPr>
              <a:t>animals cannot use cellulose as a fuel source</a:t>
            </a:r>
            <a:r>
              <a:rPr lang="en-US" sz="1800" dirty="0" smtClean="0">
                <a:latin typeface="Times New Roman" pitchFamily="18" charset="0"/>
                <a:cs typeface="Times New Roman" pitchFamily="18" charset="0"/>
              </a:rPr>
              <a:t>, because they </a:t>
            </a:r>
            <a:r>
              <a:rPr lang="en-US" sz="1800" i="1" dirty="0" smtClean="0">
                <a:latin typeface="Times New Roman" pitchFamily="18" charset="0"/>
                <a:cs typeface="Times New Roman" pitchFamily="18" charset="0"/>
              </a:rPr>
              <a:t>lack</a:t>
            </a:r>
            <a:r>
              <a:rPr lang="en-US" sz="1800" dirty="0" smtClean="0">
                <a:latin typeface="Times New Roman" pitchFamily="18" charset="0"/>
                <a:cs typeface="Times New Roman" pitchFamily="18" charset="0"/>
              </a:rPr>
              <a:t> an enzyme to hydrolyze the (</a:t>
            </a:r>
            <a:r>
              <a:rPr lang="el-GR" sz="1800" dirty="0" smtClean="0">
                <a:latin typeface="Times New Roman" pitchFamily="18" charset="0"/>
                <a:cs typeface="Times New Roman" pitchFamily="18" charset="0"/>
              </a:rPr>
              <a:t>β</a:t>
            </a:r>
            <a:r>
              <a:rPr lang="en-US" sz="1800" dirty="0" smtClean="0">
                <a:latin typeface="Times New Roman" pitchFamily="18" charset="0"/>
                <a:cs typeface="Times New Roman" pitchFamily="18" charset="0"/>
              </a:rPr>
              <a:t>1 → 4) linkages. </a:t>
            </a:r>
          </a:p>
          <a:p>
            <a:pPr algn="just"/>
            <a:endParaRPr lang="en-US" sz="1800" dirty="0" smtClean="0">
              <a:latin typeface="Times New Roman" pitchFamily="18" charset="0"/>
              <a:cs typeface="Times New Roman" pitchFamily="18" charset="0"/>
            </a:endParaRPr>
          </a:p>
          <a:p>
            <a:pPr algn="just"/>
            <a:r>
              <a:rPr lang="en-US" sz="1800" b="1" dirty="0" smtClean="0">
                <a:latin typeface="Times New Roman" pitchFamily="18" charset="0"/>
                <a:cs typeface="Times New Roman" pitchFamily="18" charset="0"/>
              </a:rPr>
              <a:t>Termites</a:t>
            </a:r>
            <a:r>
              <a:rPr lang="en-US" sz="1800" dirty="0" smtClean="0">
                <a:latin typeface="Times New Roman" pitchFamily="18" charset="0"/>
                <a:cs typeface="Times New Roman" pitchFamily="18" charset="0"/>
              </a:rPr>
              <a:t> readily digest cellulose(and therefore wood), but only because their intestinal tract harbors a symbiotic microorganism, </a:t>
            </a:r>
            <a:r>
              <a:rPr lang="en-US" sz="1800" b="1" i="1" dirty="0" err="1" smtClean="0">
                <a:latin typeface="Times New Roman" pitchFamily="18" charset="0"/>
                <a:cs typeface="Times New Roman" pitchFamily="18" charset="0"/>
              </a:rPr>
              <a:t>Trichonympha</a:t>
            </a:r>
            <a:r>
              <a:rPr lang="en-US" sz="1800" i="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that secretes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 which hydrolyzes the (</a:t>
            </a:r>
            <a:r>
              <a:rPr lang="el-GR" sz="1800" dirty="0" smtClean="0">
                <a:latin typeface="Times New Roman" pitchFamily="18" charset="0"/>
                <a:cs typeface="Times New Roman" pitchFamily="18" charset="0"/>
              </a:rPr>
              <a:t>β </a:t>
            </a:r>
            <a:r>
              <a:rPr lang="en-US" sz="1800" dirty="0" smtClean="0">
                <a:latin typeface="Times New Roman" pitchFamily="18" charset="0"/>
                <a:cs typeface="Times New Roman" pitchFamily="18" charset="0"/>
              </a:rPr>
              <a:t>1 → 4) linkages.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Wood-rot fungi and bacteria also produce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a:t>
            </a:r>
          </a:p>
          <a:p>
            <a:pPr algn="just"/>
            <a:endParaRPr lang="en-US" sz="1800" dirty="0" smtClean="0">
              <a:latin typeface="Times New Roman" pitchFamily="18" charset="0"/>
              <a:cs typeface="Times New Roman" pitchFamily="18" charset="0"/>
            </a:endParaRPr>
          </a:p>
          <a:p>
            <a:pPr algn="just">
              <a:buFont typeface="Wingdings" pitchFamily="2" charset="2"/>
              <a:buChar char="Ø"/>
            </a:pPr>
            <a:r>
              <a:rPr lang="en-US" sz="1800" b="1" dirty="0" smtClean="0">
                <a:latin typeface="Times New Roman" pitchFamily="18" charset="0"/>
                <a:cs typeface="Times New Roman" pitchFamily="18" charset="0"/>
              </a:rPr>
              <a:t>The only vertebrates able to use cellulose as food are cattle and other ruminants </a:t>
            </a:r>
            <a:r>
              <a:rPr lang="en-US" sz="1800" dirty="0" smtClean="0">
                <a:latin typeface="Times New Roman" pitchFamily="18" charset="0"/>
                <a:cs typeface="Times New Roman" pitchFamily="18" charset="0"/>
              </a:rPr>
              <a:t>(sheep, goats, camels, giraffes). </a:t>
            </a:r>
          </a:p>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extra stomach compartment (rumen) of a ruminant teems with bacteria and </a:t>
            </a:r>
            <a:r>
              <a:rPr lang="en-US" sz="1800" dirty="0" err="1" smtClean="0">
                <a:latin typeface="Times New Roman" pitchFamily="18" charset="0"/>
                <a:cs typeface="Times New Roman" pitchFamily="18" charset="0"/>
              </a:rPr>
              <a:t>protists</a:t>
            </a:r>
            <a:r>
              <a:rPr lang="en-US" sz="1800" dirty="0" smtClean="0">
                <a:latin typeface="Times New Roman" pitchFamily="18" charset="0"/>
                <a:cs typeface="Times New Roman" pitchFamily="18" charset="0"/>
              </a:rPr>
              <a:t> that secrete </a:t>
            </a:r>
            <a:r>
              <a:rPr lang="en-US" sz="1800" dirty="0" err="1" smtClean="0">
                <a:latin typeface="Times New Roman" pitchFamily="18" charset="0"/>
                <a:cs typeface="Times New Roman" pitchFamily="18" charset="0"/>
              </a:rPr>
              <a:t>cellulase</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76</a:t>
            </a:fld>
            <a:endParaRPr lang="en-US"/>
          </a:p>
        </p:txBody>
      </p:sp>
    </p:spTree>
    <p:extLst>
      <p:ext uri="{BB962C8B-B14F-4D97-AF65-F5344CB8AC3E}">
        <p14:creationId xmlns:p14="http://schemas.microsoft.com/office/powerpoint/2010/main" val="6260111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Chitin, a </a:t>
            </a:r>
            <a:r>
              <a:rPr lang="en-US" b="1" dirty="0" err="1" smtClean="0">
                <a:latin typeface="Times New Roman" pitchFamily="18" charset="0"/>
                <a:cs typeface="Times New Roman" pitchFamily="18" charset="0"/>
              </a:rPr>
              <a:t>homopolysaccharide</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1800" b="1" dirty="0" smtClean="0">
                <a:latin typeface="Times New Roman" pitchFamily="18" charset="0"/>
                <a:cs typeface="Times New Roman" pitchFamily="18" charset="0"/>
              </a:rPr>
              <a:t>Chitin: </a:t>
            </a:r>
            <a:r>
              <a:rPr lang="en-US" sz="1800" dirty="0" smtClean="0">
                <a:latin typeface="Times New Roman" pitchFamily="18" charset="0"/>
                <a:cs typeface="Times New Roman" pitchFamily="18" charset="0"/>
              </a:rPr>
              <a:t>is a</a:t>
            </a:r>
            <a:r>
              <a:rPr lang="en-US" sz="1800" b="1" dirty="0" smtClean="0">
                <a:latin typeface="Times New Roman" pitchFamily="18" charset="0"/>
                <a:cs typeface="Times New Roman" pitchFamily="18" charset="0"/>
              </a:rPr>
              <a:t> </a:t>
            </a:r>
            <a:r>
              <a:rPr lang="en-US" sz="1800" b="1" i="1" dirty="0" smtClean="0">
                <a:latin typeface="Times New Roman" pitchFamily="18" charset="0"/>
                <a:cs typeface="Times New Roman" pitchFamily="18" charset="0"/>
              </a:rPr>
              <a:t>linear </a:t>
            </a:r>
            <a:r>
              <a:rPr lang="en-US" sz="1800" dirty="0" err="1" smtClean="0">
                <a:latin typeface="Times New Roman" pitchFamily="18" charset="0"/>
                <a:cs typeface="Times New Roman" pitchFamily="18" charset="0"/>
              </a:rPr>
              <a:t>homopolysaccharide</a:t>
            </a:r>
            <a:r>
              <a:rPr lang="en-US" sz="1800" dirty="0" smtClean="0">
                <a:latin typeface="Times New Roman" pitchFamily="18" charset="0"/>
                <a:cs typeface="Times New Roman" pitchFamily="18" charset="0"/>
              </a:rPr>
              <a:t> composed of </a:t>
            </a:r>
            <a:r>
              <a:rPr lang="en-US" sz="1800" i="1" dirty="0" smtClean="0">
                <a:latin typeface="Times New Roman" pitchFamily="18" charset="0"/>
                <a:cs typeface="Times New Roman" pitchFamily="18" charset="0"/>
              </a:rPr>
              <a:t>N-</a:t>
            </a:r>
            <a:r>
              <a:rPr lang="en-US" sz="1800" i="1" dirty="0" err="1" smtClean="0">
                <a:latin typeface="Times New Roman" pitchFamily="18" charset="0"/>
                <a:cs typeface="Times New Roman" pitchFamily="18" charset="0"/>
              </a:rPr>
              <a:t>acetylglucosamine</a:t>
            </a:r>
            <a:r>
              <a:rPr lang="en-US" sz="1800" i="1" dirty="0" smtClean="0">
                <a:latin typeface="Times New Roman" pitchFamily="18" charset="0"/>
                <a:cs typeface="Times New Roman" pitchFamily="18" charset="0"/>
              </a:rPr>
              <a:t> residues in  linkage (Fig.).</a:t>
            </a:r>
          </a:p>
          <a:p>
            <a:pPr>
              <a:buNone/>
            </a:pPr>
            <a:endParaRPr lang="en-US" sz="1800" i="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Difference from cellulose: </a:t>
            </a:r>
            <a:r>
              <a:rPr lang="en-US" sz="1800" dirty="0" smtClean="0">
                <a:latin typeface="Times New Roman" pitchFamily="18" charset="0"/>
                <a:cs typeface="Times New Roman" pitchFamily="18" charset="0"/>
              </a:rPr>
              <a:t>The only chemical difference from cellulose is the </a:t>
            </a:r>
            <a:r>
              <a:rPr lang="en-US" sz="1800" u="sng" dirty="0" smtClean="0">
                <a:latin typeface="Times New Roman" pitchFamily="18" charset="0"/>
                <a:cs typeface="Times New Roman" pitchFamily="18" charset="0"/>
              </a:rPr>
              <a:t>replacement of the</a:t>
            </a:r>
            <a:r>
              <a:rPr lang="en-US" sz="1800" b="1" u="sng" dirty="0" smtClean="0">
                <a:latin typeface="Times New Roman" pitchFamily="18" charset="0"/>
                <a:cs typeface="Times New Roman" pitchFamily="18" charset="0"/>
              </a:rPr>
              <a:t> </a:t>
            </a:r>
            <a:r>
              <a:rPr lang="en-US" sz="1800" u="sng" dirty="0" smtClean="0">
                <a:latin typeface="Times New Roman" pitchFamily="18" charset="0"/>
                <a:cs typeface="Times New Roman" pitchFamily="18" charset="0"/>
              </a:rPr>
              <a:t>hydroxyl group at C-2 with an acetylated amino group.</a:t>
            </a:r>
          </a:p>
          <a:p>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Like cellulose:</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cannot be digested by vertebrates</a:t>
            </a:r>
            <a:r>
              <a:rPr lang="en-US" sz="1800" dirty="0" smtClean="0">
                <a:latin typeface="Times New Roman" pitchFamily="18" charset="0"/>
                <a:cs typeface="Times New Roman" pitchFamily="18" charset="0"/>
              </a:rPr>
              <a:t>.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Chitin is the principal component of the hard exoskeletons of nearly a million species of arthropods—insects, lobsters, and crabs, for example.</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and is probably the second most abundant polysaccharide next to cellulose, in nature.</a:t>
            </a:r>
            <a:endParaRPr lang="en-US" sz="1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77</a:t>
            </a:fld>
            <a:endParaRPr lang="en-US"/>
          </a:p>
        </p:txBody>
      </p:sp>
    </p:spTree>
    <p:extLst>
      <p:ext uri="{BB962C8B-B14F-4D97-AF65-F5344CB8AC3E}">
        <p14:creationId xmlns:p14="http://schemas.microsoft.com/office/powerpoint/2010/main" val="27656572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3636"/>
          <a:stretch>
            <a:fillRect/>
          </a:stretch>
        </p:blipFill>
        <p:spPr bwMode="auto">
          <a:xfrm>
            <a:off x="533400" y="304800"/>
            <a:ext cx="8229600" cy="59436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78</a:t>
            </a:fld>
            <a:endParaRPr lang="en-US"/>
          </a:p>
        </p:txBody>
      </p:sp>
    </p:spTree>
    <p:extLst>
      <p:ext uri="{BB962C8B-B14F-4D97-AF65-F5344CB8AC3E}">
        <p14:creationId xmlns:p14="http://schemas.microsoft.com/office/powerpoint/2010/main" val="40457895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Bacterial and Algal Cell Walls Contain Structural </a:t>
            </a:r>
            <a:r>
              <a:rPr lang="en-US" sz="2800" b="1" dirty="0" err="1" smtClean="0">
                <a:latin typeface="Times New Roman" pitchFamily="18" charset="0"/>
                <a:cs typeface="Times New Roman" pitchFamily="18" charset="0"/>
              </a:rPr>
              <a:t>Heteropolysaccharides</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981200"/>
            <a:ext cx="8229600" cy="4525963"/>
          </a:xfrm>
        </p:spPr>
        <p:txBody>
          <a:bodyPr>
            <a:normAutofit/>
          </a:bodyPr>
          <a:lstStyle/>
          <a:p>
            <a:pPr algn="just">
              <a:buFont typeface="Wingdings" pitchFamily="2" charset="2"/>
              <a:buChar char="Ø"/>
            </a:pPr>
            <a:r>
              <a:rPr lang="en-US" sz="2000" dirty="0" smtClean="0">
                <a:latin typeface="Times New Roman" pitchFamily="18" charset="0"/>
                <a:cs typeface="Times New Roman" pitchFamily="18" charset="0"/>
              </a:rPr>
              <a:t>The rigid component of </a:t>
            </a:r>
            <a:r>
              <a:rPr lang="en-US" sz="2000" b="1" dirty="0" smtClean="0">
                <a:latin typeface="Times New Roman" pitchFamily="18" charset="0"/>
                <a:cs typeface="Times New Roman" pitchFamily="18" charset="0"/>
              </a:rPr>
              <a:t>bacterial cell walls </a:t>
            </a:r>
            <a:r>
              <a:rPr lang="en-US" sz="2000" dirty="0" smtClean="0">
                <a:latin typeface="Times New Roman" pitchFamily="18" charset="0"/>
                <a:cs typeface="Times New Roman" pitchFamily="18" charset="0"/>
              </a:rPr>
              <a:t>is a </a:t>
            </a:r>
            <a:r>
              <a:rPr lang="en-US" sz="2000" dirty="0" err="1" smtClean="0">
                <a:latin typeface="Times New Roman" pitchFamily="18" charset="0"/>
                <a:cs typeface="Times New Roman" pitchFamily="18" charset="0"/>
              </a:rPr>
              <a:t>heteropolymer</a:t>
            </a:r>
            <a:r>
              <a:rPr lang="en-US" sz="2000" dirty="0" smtClean="0">
                <a:latin typeface="Times New Roman" pitchFamily="18" charset="0"/>
                <a:cs typeface="Times New Roman" pitchFamily="18" charset="0"/>
              </a:rPr>
              <a:t> of </a:t>
            </a:r>
            <a:r>
              <a:rPr lang="en-US" sz="2000" b="1" dirty="0" smtClean="0">
                <a:latin typeface="Times New Roman" pitchFamily="18" charset="0"/>
                <a:cs typeface="Times New Roman" pitchFamily="18" charset="0"/>
              </a:rPr>
              <a:t>alternating (</a:t>
            </a:r>
            <a:r>
              <a:rPr lang="el-GR" sz="2000" b="1" dirty="0" smtClean="0">
                <a:latin typeface="Times New Roman" pitchFamily="18" charset="0"/>
                <a:cs typeface="Times New Roman" pitchFamily="18" charset="0"/>
              </a:rPr>
              <a:t>β</a:t>
            </a:r>
            <a:r>
              <a:rPr lang="en-US" sz="2000" b="1" dirty="0" smtClean="0">
                <a:latin typeface="Times New Roman" pitchFamily="18" charset="0"/>
                <a:cs typeface="Times New Roman" pitchFamily="18" charset="0"/>
              </a:rPr>
              <a:t>1→4)-linked </a:t>
            </a:r>
            <a:r>
              <a:rPr lang="en-US" sz="2000" b="1" i="1" dirty="0" smtClean="0">
                <a:latin typeface="Times New Roman" pitchFamily="18" charset="0"/>
                <a:cs typeface="Times New Roman" pitchFamily="18" charset="0"/>
              </a:rPr>
              <a:t>N-</a:t>
            </a:r>
            <a:r>
              <a:rPr lang="en-US" sz="2000" b="1" i="1" dirty="0" err="1" smtClean="0">
                <a:latin typeface="Times New Roman" pitchFamily="18" charset="0"/>
                <a:cs typeface="Times New Roman" pitchFamily="18" charset="0"/>
              </a:rPr>
              <a:t>acetylglucosamine</a:t>
            </a:r>
            <a:r>
              <a:rPr lang="en-US" sz="2000" b="1"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b="1" i="1" dirty="0" smtClean="0">
                <a:latin typeface="Times New Roman" pitchFamily="18" charset="0"/>
                <a:cs typeface="Times New Roman" pitchFamily="18" charset="0"/>
              </a:rPr>
              <a:t>N-</a:t>
            </a:r>
            <a:r>
              <a:rPr lang="en-US" sz="2000" b="1" i="1" dirty="0" err="1" smtClean="0">
                <a:latin typeface="Times New Roman" pitchFamily="18" charset="0"/>
                <a:cs typeface="Times New Roman" pitchFamily="18" charset="0"/>
              </a:rPr>
              <a:t>acetylmuramic</a:t>
            </a:r>
            <a:r>
              <a:rPr lang="en-US" sz="2000" b="1" i="1" dirty="0" smtClean="0">
                <a:latin typeface="Times New Roman" pitchFamily="18" charset="0"/>
                <a:cs typeface="Times New Roman" pitchFamily="18" charset="0"/>
              </a:rPr>
              <a:t> acid </a:t>
            </a:r>
            <a:r>
              <a:rPr lang="en-US" sz="2000" i="1" dirty="0" smtClean="0">
                <a:latin typeface="Times New Roman" pitchFamily="18" charset="0"/>
                <a:cs typeface="Times New Roman" pitchFamily="18" charset="0"/>
              </a:rPr>
              <a:t>residues (Fig.).</a:t>
            </a:r>
          </a:p>
          <a:p>
            <a:pPr algn="just"/>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 enzyme </a:t>
            </a:r>
            <a:r>
              <a:rPr lang="en-US" sz="2000" dirty="0" err="1" smtClean="0">
                <a:latin typeface="Times New Roman" pitchFamily="18" charset="0"/>
                <a:cs typeface="Times New Roman" pitchFamily="18" charset="0"/>
              </a:rPr>
              <a:t>lysozyme</a:t>
            </a:r>
            <a:r>
              <a:rPr lang="en-US" sz="2000" dirty="0" smtClean="0">
                <a:latin typeface="Times New Roman" pitchFamily="18" charset="0"/>
                <a:cs typeface="Times New Roman" pitchFamily="18" charset="0"/>
              </a:rPr>
              <a:t> kills bacteria by hydrolyzing the (</a:t>
            </a:r>
            <a:r>
              <a:rPr lang="el-GR" sz="20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1→4) glycosidic bond between </a:t>
            </a:r>
            <a:r>
              <a:rPr lang="en-US" sz="2000" i="1" dirty="0" smtClean="0">
                <a:latin typeface="Times New Roman" pitchFamily="18" charset="0"/>
                <a:cs typeface="Times New Roman" pitchFamily="18" charset="0"/>
              </a:rPr>
              <a:t>N-</a:t>
            </a:r>
            <a:r>
              <a:rPr lang="en-US" sz="2000" i="1" dirty="0" err="1" smtClean="0">
                <a:latin typeface="Times New Roman" pitchFamily="18" charset="0"/>
                <a:cs typeface="Times New Roman" pitchFamily="18" charset="0"/>
              </a:rPr>
              <a:t>acetylglucosamine</a:t>
            </a:r>
            <a:r>
              <a:rPr lang="en-US" sz="2000" i="1" dirty="0" smtClean="0">
                <a:latin typeface="Times New Roman" pitchFamily="18" charset="0"/>
                <a:cs typeface="Times New Roman" pitchFamily="18" charset="0"/>
              </a:rPr>
              <a:t> and </a:t>
            </a:r>
            <a:r>
              <a:rPr lang="en-US" sz="2000" i="1" dirty="0" err="1" smtClean="0">
                <a:latin typeface="Times New Roman" pitchFamily="18" charset="0"/>
                <a:cs typeface="Times New Roman" pitchFamily="18" charset="0"/>
              </a:rPr>
              <a:t>Nacetylmuramic</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acid. </a:t>
            </a:r>
          </a:p>
          <a:p>
            <a:pPr algn="just"/>
            <a:endParaRPr lang="en-US" sz="2000" dirty="0" smtClean="0">
              <a:latin typeface="Times New Roman" pitchFamily="18" charset="0"/>
              <a:cs typeface="Times New Roman" pitchFamily="18" charset="0"/>
            </a:endParaRPr>
          </a:p>
          <a:p>
            <a:pPr algn="just"/>
            <a:r>
              <a:rPr lang="en-US" sz="2000" b="1" dirty="0" err="1" smtClean="0">
                <a:latin typeface="Times New Roman" pitchFamily="18" charset="0"/>
                <a:cs typeface="Times New Roman" pitchFamily="18" charset="0"/>
              </a:rPr>
              <a:t>Lysozyme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notably present in tears, presumably as a defense against bacterial infections of the eye.</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79</a:t>
            </a:fld>
            <a:endParaRPr lang="en-US"/>
          </a:p>
        </p:txBody>
      </p:sp>
    </p:spTree>
    <p:extLst>
      <p:ext uri="{BB962C8B-B14F-4D97-AF65-F5344CB8AC3E}">
        <p14:creationId xmlns:p14="http://schemas.microsoft.com/office/powerpoint/2010/main" val="2717641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3914"/>
            <a:ext cx="4648200" cy="1143000"/>
          </a:xfrm>
        </p:spPr>
        <p:txBody>
          <a:bodyPr/>
          <a:lstStyle/>
          <a:p>
            <a:r>
              <a:rPr lang="en-US" b="1" dirty="0" smtClean="0">
                <a:latin typeface="Times New Roman" pitchFamily="18" charset="0"/>
                <a:cs typeface="Times New Roman" pitchFamily="18" charset="0"/>
              </a:rPr>
              <a:t>How Virus works</a:t>
            </a:r>
            <a:endParaRPr lang="en-US"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406908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ntro to viruses (article) | Khan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101" y="206394"/>
            <a:ext cx="4164199" cy="32226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about Viruses: Virus-host Inter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428998"/>
            <a:ext cx="4343400" cy="331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551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80</a:t>
            </a:fld>
            <a:endParaRPr lang="en-US"/>
          </a:p>
        </p:txBody>
      </p:sp>
      <p:sp>
        <p:nvSpPr>
          <p:cNvPr id="4" name="Content Placeholder 3"/>
          <p:cNvSpPr>
            <a:spLocks noGrp="1"/>
          </p:cNvSpPr>
          <p:nvPr>
            <p:ph idx="1"/>
          </p:nvPr>
        </p:nvSpPr>
        <p:spPr>
          <a:xfrm>
            <a:off x="457200" y="228600"/>
            <a:ext cx="4343400" cy="6400800"/>
          </a:xfrm>
        </p:spPr>
        <p:txBody>
          <a:bodyPr>
            <a:normAutofit fontScale="62500" lnSpcReduction="20000"/>
          </a:bodyPr>
          <a:lstStyle/>
          <a:p>
            <a:pPr algn="just"/>
            <a:r>
              <a:rPr lang="en-US" b="1" dirty="0" smtClean="0">
                <a:latin typeface="Times New Roman" pitchFamily="18" charset="0"/>
                <a:cs typeface="Times New Roman" pitchFamily="18" charset="0"/>
              </a:rPr>
              <a:t>FIGURE 7–22 </a:t>
            </a:r>
            <a:r>
              <a:rPr lang="en-US" b="1" dirty="0" err="1" smtClean="0">
                <a:latin typeface="Times New Roman" pitchFamily="18" charset="0"/>
                <a:cs typeface="Times New Roman" pitchFamily="18" charset="0"/>
              </a:rPr>
              <a:t>Peptidoglycan</a:t>
            </a:r>
            <a:r>
              <a:rPr lang="en-US" b="1" dirty="0" smtClean="0">
                <a:latin typeface="Times New Roman" pitchFamily="18" charset="0"/>
                <a:cs typeface="Times New Roman" pitchFamily="18" charset="0"/>
              </a:rPr>
              <a:t>. Shown here is the </a:t>
            </a:r>
            <a:r>
              <a:rPr lang="en-US" b="1" dirty="0" err="1" smtClean="0">
                <a:latin typeface="Times New Roman" pitchFamily="18" charset="0"/>
                <a:cs typeface="Times New Roman" pitchFamily="18" charset="0"/>
              </a:rPr>
              <a:t>peptidoglycan</a:t>
            </a:r>
            <a:r>
              <a:rPr lang="en-US" b="1" dirty="0" smtClean="0">
                <a:latin typeface="Times New Roman" pitchFamily="18" charset="0"/>
                <a:cs typeface="Times New Roman" pitchFamily="18" charset="0"/>
              </a:rPr>
              <a:t> of the cell wall of </a:t>
            </a:r>
            <a:r>
              <a:rPr lang="en-US" b="1" i="1" dirty="0" smtClean="0">
                <a:latin typeface="Times New Roman" pitchFamily="18" charset="0"/>
                <a:cs typeface="Times New Roman" pitchFamily="18" charset="0"/>
              </a:rPr>
              <a:t>Staphylococcus </a:t>
            </a:r>
            <a:r>
              <a:rPr lang="en-US" b="1" i="1" dirty="0" err="1" smtClean="0">
                <a:latin typeface="Times New Roman" pitchFamily="18" charset="0"/>
                <a:cs typeface="Times New Roman" pitchFamily="18" charset="0"/>
              </a:rPr>
              <a:t>aureus</a:t>
            </a:r>
            <a:r>
              <a:rPr lang="en-US" b="1" i="1" dirty="0" smtClean="0">
                <a:latin typeface="Times New Roman" pitchFamily="18" charset="0"/>
                <a:cs typeface="Times New Roman" pitchFamily="18" charset="0"/>
              </a:rPr>
              <a:t>, a gram-positive bacterium. </a:t>
            </a:r>
          </a:p>
          <a:p>
            <a:pPr algn="just"/>
            <a:endParaRPr lang="en-US" i="1" dirty="0" smtClean="0">
              <a:latin typeface="Times New Roman" pitchFamily="18" charset="0"/>
              <a:cs typeface="Times New Roman" pitchFamily="18" charset="0"/>
            </a:endParaRPr>
          </a:p>
          <a:p>
            <a:pPr algn="just"/>
            <a:r>
              <a:rPr lang="en-US" i="1" dirty="0" smtClean="0">
                <a:latin typeface="Times New Roman" pitchFamily="18" charset="0"/>
                <a:cs typeface="Times New Roman" pitchFamily="18" charset="0"/>
              </a:rPr>
              <a:t>Peptides </a:t>
            </a:r>
            <a:r>
              <a:rPr lang="en-US" dirty="0" smtClean="0">
                <a:latin typeface="Times New Roman" pitchFamily="18" charset="0"/>
                <a:cs typeface="Times New Roman" pitchFamily="18" charset="0"/>
              </a:rPr>
              <a:t>(strings of colored spheres) covalently link </a:t>
            </a:r>
            <a:r>
              <a:rPr lang="en-US" i="1" dirty="0" smtClean="0">
                <a:latin typeface="Times New Roman" pitchFamily="18" charset="0"/>
                <a:cs typeface="Times New Roman" pitchFamily="18" charset="0"/>
              </a:rPr>
              <a:t>N-</a:t>
            </a:r>
            <a:r>
              <a:rPr lang="en-US" i="1" dirty="0" err="1" smtClean="0">
                <a:latin typeface="Times New Roman" pitchFamily="18" charset="0"/>
                <a:cs typeface="Times New Roman" pitchFamily="18" charset="0"/>
              </a:rPr>
              <a:t>acetylmuramic</a:t>
            </a:r>
            <a:r>
              <a:rPr lang="en-US" i="1" dirty="0" smtClean="0">
                <a:latin typeface="Times New Roman" pitchFamily="18" charset="0"/>
                <a:cs typeface="Times New Roman" pitchFamily="18" charset="0"/>
              </a:rPr>
              <a:t> acid </a:t>
            </a:r>
            <a:r>
              <a:rPr lang="en-US" dirty="0" smtClean="0">
                <a:latin typeface="Times New Roman" pitchFamily="18" charset="0"/>
                <a:cs typeface="Times New Roman" pitchFamily="18" charset="0"/>
              </a:rPr>
              <a:t>residues in neighboring polysaccharide chains.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Note the mixture of L and D amino acids in the peptides.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Gram-positive bacteria have a </a:t>
            </a:r>
            <a:r>
              <a:rPr lang="en-US" dirty="0" err="1" smtClean="0">
                <a:latin typeface="Times New Roman" pitchFamily="18" charset="0"/>
                <a:cs typeface="Times New Roman" pitchFamily="18" charset="0"/>
              </a:rPr>
              <a:t>pentaglycine</a:t>
            </a:r>
            <a:r>
              <a:rPr lang="en-US" dirty="0" smtClean="0">
                <a:latin typeface="Times New Roman" pitchFamily="18" charset="0"/>
                <a:cs typeface="Times New Roman" pitchFamily="18" charset="0"/>
              </a:rPr>
              <a:t> chain in the cross-link.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Gram-negative bacteria, such as </a:t>
            </a:r>
            <a:r>
              <a:rPr lang="en-US" i="1" dirty="0" smtClean="0">
                <a:latin typeface="Times New Roman" pitchFamily="18" charset="0"/>
                <a:cs typeface="Times New Roman" pitchFamily="18" charset="0"/>
              </a:rPr>
              <a:t>E. coli, lack the </a:t>
            </a:r>
            <a:r>
              <a:rPr lang="en-US" i="1" dirty="0" err="1" smtClean="0">
                <a:latin typeface="Times New Roman" pitchFamily="18" charset="0"/>
                <a:cs typeface="Times New Roman" pitchFamily="18" charset="0"/>
              </a:rPr>
              <a:t>pentaglycine</a:t>
            </a:r>
            <a:r>
              <a:rPr lang="en-US" i="1" dirty="0" smtClean="0">
                <a:latin typeface="Times New Roman" pitchFamily="18" charset="0"/>
                <a:cs typeface="Times New Roman" pitchFamily="18" charset="0"/>
              </a:rPr>
              <a:t>; instead, the terminal D-Ala residue of </a:t>
            </a:r>
            <a:r>
              <a:rPr lang="en-US" dirty="0" smtClean="0">
                <a:latin typeface="Times New Roman" pitchFamily="18" charset="0"/>
                <a:cs typeface="Times New Roman" pitchFamily="18" charset="0"/>
              </a:rPr>
              <a:t>one </a:t>
            </a:r>
            <a:r>
              <a:rPr lang="en-US" dirty="0" err="1" smtClean="0">
                <a:latin typeface="Times New Roman" pitchFamily="18" charset="0"/>
                <a:cs typeface="Times New Roman" pitchFamily="18" charset="0"/>
              </a:rPr>
              <a:t>tetrapeptide</a:t>
            </a:r>
            <a:r>
              <a:rPr lang="en-US" dirty="0" smtClean="0">
                <a:latin typeface="Times New Roman" pitchFamily="18" charset="0"/>
                <a:cs typeface="Times New Roman" pitchFamily="18" charset="0"/>
              </a:rPr>
              <a:t> is attached directly to a neighboring </a:t>
            </a:r>
            <a:r>
              <a:rPr lang="en-US" dirty="0" err="1" smtClean="0">
                <a:latin typeface="Times New Roman" pitchFamily="18" charset="0"/>
                <a:cs typeface="Times New Roman" pitchFamily="18" charset="0"/>
              </a:rPr>
              <a:t>tetrapeptide</a:t>
            </a:r>
            <a:r>
              <a:rPr lang="en-US" dirty="0" smtClean="0">
                <a:latin typeface="Times New Roman" pitchFamily="18" charset="0"/>
                <a:cs typeface="Times New Roman" pitchFamily="18" charset="0"/>
              </a:rPr>
              <a:t> through either L-Lys or a lysine-like amino acid, </a:t>
            </a:r>
            <a:r>
              <a:rPr lang="en-US" dirty="0" err="1" smtClean="0">
                <a:latin typeface="Times New Roman" pitchFamily="18" charset="0"/>
                <a:cs typeface="Times New Roman" pitchFamily="18" charset="0"/>
              </a:rPr>
              <a:t>diaminopimelic</a:t>
            </a:r>
            <a:r>
              <a:rPr lang="en-US" dirty="0" smtClean="0">
                <a:latin typeface="Times New Roman" pitchFamily="18" charset="0"/>
                <a:cs typeface="Times New Roman" pitchFamily="18" charset="0"/>
              </a:rPr>
              <a:t> acid.</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4876800" y="533400"/>
            <a:ext cx="4086225" cy="5800725"/>
          </a:xfrm>
          <a:prstGeom prst="rect">
            <a:avLst/>
          </a:prstGeom>
          <a:noFill/>
          <a:ln w="9525">
            <a:noFill/>
            <a:miter lim="800000"/>
            <a:headEnd/>
            <a:tailEnd/>
          </a:ln>
          <a:effectLst/>
        </p:spPr>
      </p:pic>
    </p:spTree>
    <p:extLst>
      <p:ext uri="{BB962C8B-B14F-4D97-AF65-F5344CB8AC3E}">
        <p14:creationId xmlns:p14="http://schemas.microsoft.com/office/powerpoint/2010/main" val="16008889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latin typeface="Times New Roman" pitchFamily="18" charset="0"/>
                <a:cs typeface="Times New Roman" pitchFamily="18" charset="0"/>
              </a:rPr>
              <a:t>AGAR</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257800"/>
          </a:xfrm>
        </p:spPr>
        <p:txBody>
          <a:bodyPr>
            <a:normAutofit fontScale="47500" lnSpcReduction="20000"/>
          </a:bodyPr>
          <a:lstStyle/>
          <a:p>
            <a:pPr algn="just">
              <a:buFont typeface="Wingdings" pitchFamily="2" charset="2"/>
              <a:buChar char="Ø"/>
            </a:pPr>
            <a:r>
              <a:rPr lang="en-US" b="1" dirty="0" smtClean="0">
                <a:latin typeface="Times New Roman" pitchFamily="18" charset="0"/>
                <a:cs typeface="Times New Roman" pitchFamily="18" charset="0"/>
              </a:rPr>
              <a:t>Agar: is a mixture of sulfated </a:t>
            </a:r>
            <a:r>
              <a:rPr lang="en-US" b="1" dirty="0" err="1" smtClean="0">
                <a:latin typeface="Times New Roman" pitchFamily="18" charset="0"/>
                <a:cs typeface="Times New Roman" pitchFamily="18" charset="0"/>
              </a:rPr>
              <a:t>heteropolysaccharides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made up of D-</a:t>
            </a:r>
            <a:r>
              <a:rPr lang="en-US" dirty="0" err="1" smtClean="0">
                <a:latin typeface="Times New Roman" pitchFamily="18" charset="0"/>
                <a:cs typeface="Times New Roman" pitchFamily="18" charset="0"/>
              </a:rPr>
              <a:t>galactose</a:t>
            </a:r>
            <a:r>
              <a:rPr lang="en-US" dirty="0" smtClean="0">
                <a:latin typeface="Times New Roman" pitchFamily="18" charset="0"/>
                <a:cs typeface="Times New Roman" pitchFamily="18" charset="0"/>
              </a:rPr>
              <a:t> and an L-</a:t>
            </a:r>
            <a:r>
              <a:rPr lang="en-US" dirty="0" err="1" smtClean="0">
                <a:latin typeface="Times New Roman" pitchFamily="18" charset="0"/>
                <a:cs typeface="Times New Roman" pitchFamily="18" charset="0"/>
              </a:rPr>
              <a:t>galactose</a:t>
            </a:r>
            <a:r>
              <a:rPr lang="en-US" dirty="0" smtClean="0">
                <a:latin typeface="Times New Roman" pitchFamily="18" charset="0"/>
                <a:cs typeface="Times New Roman" pitchFamily="18" charset="0"/>
              </a:rPr>
              <a:t> derivative ether-linked between C-3 and C-6 (Fig.). </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
            </a:pPr>
            <a:r>
              <a:rPr lang="en-US" u="sng" dirty="0" smtClean="0">
                <a:latin typeface="Times New Roman" pitchFamily="18" charset="0"/>
                <a:cs typeface="Times New Roman" pitchFamily="18" charset="0"/>
              </a:rPr>
              <a:t>Certain marine red algae</a:t>
            </a:r>
            <a:r>
              <a:rPr lang="en-US" dirty="0" smtClean="0">
                <a:latin typeface="Times New Roman" pitchFamily="18" charset="0"/>
                <a:cs typeface="Times New Roman" pitchFamily="18" charset="0"/>
              </a:rPr>
              <a:t>, including </a:t>
            </a:r>
            <a:r>
              <a:rPr lang="en-US" u="sng" dirty="0" smtClean="0">
                <a:latin typeface="Times New Roman" pitchFamily="18" charset="0"/>
                <a:cs typeface="Times New Roman" pitchFamily="18" charset="0"/>
              </a:rPr>
              <a:t>some of the seaweeds</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have cell walls that contain agar</a:t>
            </a:r>
            <a:r>
              <a:rPr lang="en-US" b="1" dirty="0" smtClean="0">
                <a:latin typeface="Times New Roman" pitchFamily="18" charset="0"/>
                <a:cs typeface="Times New Roman" pitchFamily="18" charset="0"/>
              </a:rPr>
              <a:t>.</a:t>
            </a:r>
          </a:p>
          <a:p>
            <a:pPr algn="just">
              <a:buFont typeface="Wingdings" pitchFamily="2" charset="2"/>
              <a:buChar char="Ø"/>
            </a:pPr>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The two major components of agar </a:t>
            </a:r>
            <a:r>
              <a:rPr lang="en-US" dirty="0" smtClean="0">
                <a:latin typeface="Times New Roman" pitchFamily="18" charset="0"/>
                <a:cs typeface="Times New Roman" pitchFamily="18" charset="0"/>
              </a:rPr>
              <a:t>are;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unbranched</a:t>
            </a:r>
            <a:r>
              <a:rPr lang="en-US" dirty="0" smtClean="0">
                <a:latin typeface="Times New Roman" pitchFamily="18" charset="0"/>
                <a:cs typeface="Times New Roman" pitchFamily="18" charset="0"/>
              </a:rPr>
              <a:t> polymer </a:t>
            </a:r>
            <a:r>
              <a:rPr lang="en-US" b="1" dirty="0" err="1" smtClean="0">
                <a:latin typeface="Times New Roman" pitchFamily="18" charset="0"/>
                <a:cs typeface="Times New Roman" pitchFamily="18" charset="0"/>
              </a:rPr>
              <a:t>agarose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Mr</a:t>
            </a:r>
            <a:r>
              <a:rPr lang="en-US" dirty="0" smtClean="0">
                <a:latin typeface="Times New Roman" pitchFamily="18" charset="0"/>
                <a:cs typeface="Times New Roman" pitchFamily="18" charset="0"/>
              </a:rPr>
              <a:t> ~120,000) and </a:t>
            </a:r>
          </a:p>
          <a:p>
            <a:pPr algn="just">
              <a:buNone/>
            </a:pPr>
            <a:r>
              <a:rPr lang="en-US" dirty="0" smtClean="0">
                <a:latin typeface="Times New Roman" pitchFamily="18" charset="0"/>
                <a:cs typeface="Times New Roman" pitchFamily="18" charset="0"/>
              </a:rPr>
              <a:t>	(ii) a branched component, </a:t>
            </a:r>
            <a:r>
              <a:rPr lang="en-US" b="1" dirty="0" err="1" smtClean="0">
                <a:latin typeface="Times New Roman" pitchFamily="18" charset="0"/>
                <a:cs typeface="Times New Roman" pitchFamily="18" charset="0"/>
              </a:rPr>
              <a:t>agaropectin</a:t>
            </a:r>
            <a:r>
              <a:rPr lang="en-US"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Property: </a:t>
            </a:r>
            <a:r>
              <a:rPr lang="en-US" dirty="0" smtClean="0">
                <a:latin typeface="Times New Roman" pitchFamily="18" charset="0"/>
                <a:cs typeface="Times New Roman" pitchFamily="18" charset="0"/>
              </a:rPr>
              <a:t>The remarkable gel-forming property of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makes it useful in the biochemistry laboratory.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Agar form a gel— a three-dimensional matrix that traps large amounts of water. </a:t>
            </a:r>
          </a:p>
          <a:p>
            <a:pPr algn="just"/>
            <a:endParaRPr lang="en-US" dirty="0" smtClean="0">
              <a:latin typeface="Times New Roman" pitchFamily="18" charset="0"/>
              <a:cs typeface="Times New Roman" pitchFamily="18" charset="0"/>
            </a:endParaRPr>
          </a:p>
          <a:p>
            <a:pPr algn="just">
              <a:buFont typeface="Wingdings" pitchFamily="2" charset="2"/>
              <a:buChar char="Ø"/>
            </a:pPr>
            <a:r>
              <a:rPr lang="en-US" b="1" dirty="0" smtClean="0">
                <a:latin typeface="Times New Roman" pitchFamily="18" charset="0"/>
                <a:cs typeface="Times New Roman" pitchFamily="18" charset="0"/>
              </a:rPr>
              <a:t>Uses:</a:t>
            </a:r>
          </a:p>
          <a:p>
            <a:pPr algn="just">
              <a:buFont typeface="Wingdings" pitchFamily="2" charset="2"/>
              <a:buChar char="Ø"/>
            </a:pPr>
            <a:endParaRPr lang="en-US" b="1" dirty="0" smtClean="0">
              <a:latin typeface="Times New Roman" pitchFamily="18" charset="0"/>
              <a:cs typeface="Times New Roman" pitchFamily="18" charset="0"/>
            </a:endParaRPr>
          </a:p>
          <a:p>
            <a:pPr algn="just">
              <a:buFont typeface="Wingdings" pitchFamily="2" charset="2"/>
              <a:buChar char="§"/>
            </a:pP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gels are used as </a:t>
            </a:r>
            <a:r>
              <a:rPr lang="en-US" u="sng" dirty="0" smtClean="0">
                <a:latin typeface="Times New Roman" pitchFamily="18" charset="0"/>
                <a:cs typeface="Times New Roman" pitchFamily="18" charset="0"/>
              </a:rPr>
              <a:t>inert supports for the electrophoretic separation of nucleic acids</a:t>
            </a:r>
            <a:r>
              <a:rPr lang="en-US" dirty="0" smtClean="0">
                <a:latin typeface="Times New Roman" pitchFamily="18" charset="0"/>
                <a:cs typeface="Times New Roman" pitchFamily="18" charset="0"/>
              </a:rPr>
              <a:t>, an essential part of the DNA sequencing process .</a:t>
            </a:r>
          </a:p>
          <a:p>
            <a:pPr algn="just">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Agar is also used to form a </a:t>
            </a:r>
            <a:r>
              <a:rPr lang="en-US" u="sng" dirty="0" smtClean="0">
                <a:latin typeface="Times New Roman" pitchFamily="18" charset="0"/>
                <a:cs typeface="Times New Roman" pitchFamily="18" charset="0"/>
              </a:rPr>
              <a:t>surface</a:t>
            </a:r>
            <a:r>
              <a:rPr lang="en-US" dirty="0" smtClean="0">
                <a:latin typeface="Times New Roman" pitchFamily="18" charset="0"/>
                <a:cs typeface="Times New Roman" pitchFamily="18" charset="0"/>
              </a:rPr>
              <a:t> for the growth of bacterial colonies. </a:t>
            </a:r>
          </a:p>
          <a:p>
            <a:pPr algn="just">
              <a:buFont typeface="Wingdings" pitchFamily="2" charset="2"/>
              <a:buChar char="§"/>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Another commercial use of agar is for </a:t>
            </a:r>
            <a:r>
              <a:rPr lang="en-US" u="sng" dirty="0" smtClean="0">
                <a:latin typeface="Times New Roman" pitchFamily="18" charset="0"/>
                <a:cs typeface="Times New Roman" pitchFamily="18" charset="0"/>
              </a:rPr>
              <a:t>the capsules </a:t>
            </a:r>
            <a:r>
              <a:rPr lang="en-US" dirty="0" smtClean="0">
                <a:latin typeface="Times New Roman" pitchFamily="18" charset="0"/>
                <a:cs typeface="Times New Roman" pitchFamily="18" charset="0"/>
              </a:rPr>
              <a:t>in which some vitamins and drugs are packaged; the dried agar material dissolves readily in the stomach and is metabolically inert.</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81</a:t>
            </a:fld>
            <a:endParaRPr lang="en-US"/>
          </a:p>
        </p:txBody>
      </p:sp>
    </p:spTree>
    <p:extLst>
      <p:ext uri="{BB962C8B-B14F-4D97-AF65-F5344CB8AC3E}">
        <p14:creationId xmlns:p14="http://schemas.microsoft.com/office/powerpoint/2010/main" val="24981864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100" b="1" dirty="0" err="1" smtClean="0">
                <a:latin typeface="Times New Roman" pitchFamily="18" charset="0"/>
                <a:cs typeface="Times New Roman" pitchFamily="18" charset="0"/>
              </a:rPr>
              <a:t>Glycosaminoglycans</a:t>
            </a:r>
            <a:r>
              <a:rPr lang="en-US" sz="3100" b="1" dirty="0" smtClean="0">
                <a:latin typeface="Times New Roman" pitchFamily="18" charset="0"/>
                <a:cs typeface="Times New Roman" pitchFamily="18" charset="0"/>
              </a:rPr>
              <a:t> are </a:t>
            </a:r>
            <a:r>
              <a:rPr lang="en-US" sz="3100" b="1" dirty="0" err="1" smtClean="0">
                <a:latin typeface="Times New Roman" pitchFamily="18" charset="0"/>
                <a:cs typeface="Times New Roman" pitchFamily="18" charset="0"/>
              </a:rPr>
              <a:t>Heteropolysaccharides</a:t>
            </a:r>
            <a:r>
              <a:rPr lang="en-US" sz="3100" b="1" dirty="0" smtClean="0">
                <a:latin typeface="Times New Roman" pitchFamily="18" charset="0"/>
                <a:cs typeface="Times New Roman" pitchFamily="18" charset="0"/>
              </a:rPr>
              <a:t> of the Extracellular Matrix</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pPr algn="just">
              <a:buFont typeface="Wingdings" pitchFamily="2" charset="2"/>
              <a:buChar char="Ø"/>
            </a:pPr>
            <a:r>
              <a:rPr lang="en-US" b="1" dirty="0" smtClean="0">
                <a:latin typeface="Times New Roman" pitchFamily="18" charset="0"/>
                <a:cs typeface="Times New Roman" pitchFamily="18" charset="0"/>
              </a:rPr>
              <a:t>The extracellular matrix: </a:t>
            </a:r>
            <a:r>
              <a:rPr lang="en-US" dirty="0" smtClean="0">
                <a:latin typeface="Times New Roman" pitchFamily="18" charset="0"/>
                <a:cs typeface="Times New Roman" pitchFamily="18" charset="0"/>
              </a:rPr>
              <a:t>is a </a:t>
            </a:r>
            <a:r>
              <a:rPr lang="en-US" u="sng" dirty="0" smtClean="0">
                <a:latin typeface="Times New Roman" pitchFamily="18" charset="0"/>
                <a:cs typeface="Times New Roman" pitchFamily="18" charset="0"/>
              </a:rPr>
              <a:t>gel-like material filled in the </a:t>
            </a:r>
            <a:r>
              <a:rPr lang="en-US" u="sng" dirty="0" err="1" smtClean="0">
                <a:latin typeface="Times New Roman" pitchFamily="18" charset="0"/>
                <a:cs typeface="Times New Roman" pitchFamily="18" charset="0"/>
              </a:rPr>
              <a:t>the</a:t>
            </a:r>
            <a:r>
              <a:rPr lang="en-US" u="sng" dirty="0" smtClean="0">
                <a:latin typeface="Times New Roman" pitchFamily="18" charset="0"/>
                <a:cs typeface="Times New Roman" pitchFamily="18" charset="0"/>
              </a:rPr>
              <a:t> extracellular spaces</a:t>
            </a:r>
            <a:r>
              <a:rPr lang="en-US" dirty="0" smtClean="0">
                <a:latin typeface="Times New Roman" pitchFamily="18" charset="0"/>
                <a:cs typeface="Times New Roman" pitchFamily="18" charset="0"/>
              </a:rPr>
              <a:t> in the tissues of </a:t>
            </a:r>
            <a:r>
              <a:rPr lang="en-US" dirty="0" err="1" smtClean="0">
                <a:latin typeface="Times New Roman" pitchFamily="18" charset="0"/>
                <a:cs typeface="Times New Roman" pitchFamily="18" charset="0"/>
              </a:rPr>
              <a:t>multicellular</a:t>
            </a:r>
            <a:r>
              <a:rPr lang="en-US" dirty="0" smtClean="0">
                <a:latin typeface="Times New Roman" pitchFamily="18" charset="0"/>
                <a:cs typeface="Times New Roman" pitchFamily="18" charset="0"/>
              </a:rPr>
              <a:t> animals.</a:t>
            </a:r>
          </a:p>
          <a:p>
            <a:pPr algn="just">
              <a:buNone/>
            </a:pPr>
            <a:endParaRPr lang="en-US" b="1" dirty="0" smtClean="0">
              <a:latin typeface="Times New Roman" pitchFamily="18" charset="0"/>
              <a:cs typeface="Times New Roman" pitchFamily="18" charset="0"/>
            </a:endParaRPr>
          </a:p>
          <a:p>
            <a:pPr algn="just"/>
            <a:r>
              <a:rPr lang="en-US" u="sng" dirty="0" smtClean="0">
                <a:latin typeface="Times New Roman" pitchFamily="18" charset="0"/>
                <a:cs typeface="Times New Roman" pitchFamily="18" charset="0"/>
              </a:rPr>
              <a:t>Also called </a:t>
            </a:r>
            <a:r>
              <a:rPr lang="en-US" i="1" u="sng" dirty="0" smtClean="0">
                <a:latin typeface="Times New Roman" pitchFamily="18" charset="0"/>
                <a:cs typeface="Times New Roman" pitchFamily="18" charset="0"/>
              </a:rPr>
              <a:t>ground substance</a:t>
            </a:r>
            <a:r>
              <a:rPr lang="en-US" dirty="0" smtClean="0">
                <a:latin typeface="Times New Roman" pitchFamily="18" charset="0"/>
                <a:cs typeface="Times New Roman" pitchFamily="18" charset="0"/>
              </a:rPr>
              <a:t>, as it holds the cells together and provides a </a:t>
            </a:r>
            <a:r>
              <a:rPr lang="en-US" i="1" dirty="0" smtClean="0">
                <a:latin typeface="Times New Roman" pitchFamily="18" charset="0"/>
                <a:cs typeface="Times New Roman" pitchFamily="18" charset="0"/>
              </a:rPr>
              <a:t>porous pathway </a:t>
            </a:r>
            <a:r>
              <a:rPr lang="en-US" dirty="0" smtClean="0">
                <a:latin typeface="Times New Roman" pitchFamily="18" charset="0"/>
                <a:cs typeface="Times New Roman" pitchFamily="18" charset="0"/>
              </a:rPr>
              <a:t>for the diffusion of nutrients and oxygen to individual cells. </a:t>
            </a:r>
          </a:p>
          <a:p>
            <a:pPr algn="just"/>
            <a:endParaRPr lang="en-US" dirty="0" smtClean="0">
              <a:latin typeface="Times New Roman" pitchFamily="18" charset="0"/>
              <a:cs typeface="Times New Roman" pitchFamily="18" charset="0"/>
            </a:endParaRPr>
          </a:p>
          <a:p>
            <a:pPr algn="just">
              <a:buFont typeface="Courier New" pitchFamily="49" charset="0"/>
              <a:buChar char="o"/>
            </a:pPr>
            <a:r>
              <a:rPr lang="en-US" dirty="0" smtClean="0">
                <a:latin typeface="Times New Roman" pitchFamily="18" charset="0"/>
                <a:cs typeface="Times New Roman" pitchFamily="18" charset="0"/>
              </a:rPr>
              <a:t>The extracellular matrix is composed of an interlocking meshwork of</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heteropolysaccharides</a:t>
            </a:r>
            <a:r>
              <a:rPr lang="en-US" b="1" dirty="0" smtClean="0">
                <a:latin typeface="Times New Roman" pitchFamily="18" charset="0"/>
                <a:cs typeface="Times New Roman" pitchFamily="18" charset="0"/>
              </a:rPr>
              <a:t> and fibrous proteins</a:t>
            </a:r>
            <a:r>
              <a:rPr lang="en-US" dirty="0" smtClean="0">
                <a:latin typeface="Times New Roman" pitchFamily="18" charset="0"/>
                <a:cs typeface="Times New Roman" pitchFamily="18" charset="0"/>
              </a:rPr>
              <a:t> such as collagen, </a:t>
            </a:r>
            <a:r>
              <a:rPr lang="en-US" dirty="0" err="1" smtClean="0">
                <a:latin typeface="Times New Roman" pitchFamily="18" charset="0"/>
                <a:cs typeface="Times New Roman" pitchFamily="18" charset="0"/>
              </a:rPr>
              <a:t>elastin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fibronectin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laminin</a:t>
            </a:r>
            <a:r>
              <a:rPr lang="en-US" dirty="0" smtClean="0">
                <a:latin typeface="Times New Roman" pitchFamily="18" charset="0"/>
                <a:cs typeface="Times New Roman" pitchFamily="18" charset="0"/>
              </a:rPr>
              <a:t>.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These </a:t>
            </a:r>
            <a:r>
              <a:rPr lang="en-US" dirty="0" err="1" smtClean="0">
                <a:latin typeface="Times New Roman" pitchFamily="18" charset="0"/>
                <a:cs typeface="Times New Roman" pitchFamily="18" charset="0"/>
              </a:rPr>
              <a:t>heteropolysaccharides</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glycosaminoglycans</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a family of linear polymers composed of repeating disaccharide units (Fig. 7–24).</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E4230EB-B9FC-4BC2-AAA3-5C9E29A20EF1}" type="slidenum">
              <a:rPr lang="en-US" smtClean="0"/>
              <a:pPr/>
              <a:t>82</a:t>
            </a:fld>
            <a:endParaRPr lang="en-US"/>
          </a:p>
        </p:txBody>
      </p:sp>
    </p:spTree>
    <p:extLst>
      <p:ext uri="{BB962C8B-B14F-4D97-AF65-F5344CB8AC3E}">
        <p14:creationId xmlns:p14="http://schemas.microsoft.com/office/powerpoint/2010/main" val="21642304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4230EB-B9FC-4BC2-AAA3-5C9E29A20EF1}" type="slidenum">
              <a:rPr lang="en-US" smtClean="0"/>
              <a:pPr/>
              <a:t>83</a:t>
            </a:fld>
            <a:endParaRPr lang="en-US"/>
          </a:p>
        </p:txBody>
      </p:sp>
      <p:pic>
        <p:nvPicPr>
          <p:cNvPr id="1030" name="Picture 6"/>
          <p:cNvPicPr>
            <a:picLocks noChangeAspect="1" noChangeArrowheads="1"/>
          </p:cNvPicPr>
          <p:nvPr/>
        </p:nvPicPr>
        <p:blipFill>
          <a:blip r:embed="rId2"/>
          <a:srcRect/>
          <a:stretch>
            <a:fillRect/>
          </a:stretch>
        </p:blipFill>
        <p:spPr bwMode="auto">
          <a:xfrm>
            <a:off x="3028950" y="4763"/>
            <a:ext cx="3086100" cy="6848475"/>
          </a:xfrm>
          <a:prstGeom prst="rect">
            <a:avLst/>
          </a:prstGeom>
          <a:noFill/>
          <a:ln w="9525">
            <a:noFill/>
            <a:miter lim="800000"/>
            <a:headEnd/>
            <a:tailEnd/>
          </a:ln>
          <a:effectLst/>
        </p:spPr>
      </p:pic>
    </p:spTree>
    <p:extLst>
      <p:ext uri="{BB962C8B-B14F-4D97-AF65-F5344CB8AC3E}">
        <p14:creationId xmlns:p14="http://schemas.microsoft.com/office/powerpoint/2010/main" val="21978664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228600" y="228600"/>
            <a:ext cx="8610600" cy="6629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8E4230EB-B9FC-4BC2-AAA3-5C9E29A20EF1}" type="slidenum">
              <a:rPr lang="en-US" smtClean="0"/>
              <a:pPr/>
              <a:t>84</a:t>
            </a:fld>
            <a:endParaRPr lang="en-US"/>
          </a:p>
        </p:txBody>
      </p:sp>
    </p:spTree>
    <p:extLst>
      <p:ext uri="{BB962C8B-B14F-4D97-AF65-F5344CB8AC3E}">
        <p14:creationId xmlns:p14="http://schemas.microsoft.com/office/powerpoint/2010/main" val="20458419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85</a:t>
            </a:fld>
            <a:endParaRPr lang="en-US"/>
          </a:p>
        </p:txBody>
      </p:sp>
      <p:pic>
        <p:nvPicPr>
          <p:cNvPr id="2052" name="Picture 4"/>
          <p:cNvPicPr>
            <a:picLocks noChangeAspect="1" noChangeArrowheads="1"/>
          </p:cNvPicPr>
          <p:nvPr/>
        </p:nvPicPr>
        <p:blipFill>
          <a:blip r:embed="rId2"/>
          <a:srcRect/>
          <a:stretch>
            <a:fillRect/>
          </a:stretch>
        </p:blipFill>
        <p:spPr bwMode="auto">
          <a:xfrm>
            <a:off x="-4763" y="952500"/>
            <a:ext cx="9153526" cy="4953000"/>
          </a:xfrm>
          <a:prstGeom prst="rect">
            <a:avLst/>
          </a:prstGeom>
          <a:noFill/>
          <a:ln w="9525">
            <a:noFill/>
            <a:miter lim="800000"/>
            <a:headEnd/>
            <a:tailEnd/>
          </a:ln>
          <a:effectLst/>
        </p:spPr>
      </p:pic>
    </p:spTree>
    <p:extLst>
      <p:ext uri="{BB962C8B-B14F-4D97-AF65-F5344CB8AC3E}">
        <p14:creationId xmlns:p14="http://schemas.microsoft.com/office/powerpoint/2010/main" val="15692278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4230EB-B9FC-4BC2-AAA3-5C9E29A20EF1}" type="slidenum">
              <a:rPr lang="en-US" smtClean="0"/>
              <a:pPr/>
              <a:t>86</a:t>
            </a:fld>
            <a:endParaRPr lang="en-US"/>
          </a:p>
        </p:txBody>
      </p:sp>
      <p:pic>
        <p:nvPicPr>
          <p:cNvPr id="3083" name="Picture 11"/>
          <p:cNvPicPr>
            <a:picLocks noChangeAspect="1" noChangeArrowheads="1"/>
          </p:cNvPicPr>
          <p:nvPr/>
        </p:nvPicPr>
        <p:blipFill>
          <a:blip r:embed="rId2"/>
          <a:srcRect/>
          <a:stretch>
            <a:fillRect/>
          </a:stretch>
        </p:blipFill>
        <p:spPr bwMode="auto">
          <a:xfrm>
            <a:off x="228600" y="4876800"/>
            <a:ext cx="8915400" cy="1781175"/>
          </a:xfrm>
          <a:prstGeom prst="rect">
            <a:avLst/>
          </a:prstGeom>
          <a:noFill/>
          <a:ln w="9525">
            <a:noFill/>
            <a:miter lim="800000"/>
            <a:headEnd/>
            <a:tailEnd/>
          </a:ln>
          <a:effectLst/>
        </p:spPr>
      </p:pic>
      <p:pic>
        <p:nvPicPr>
          <p:cNvPr id="3084" name="Picture 12"/>
          <p:cNvPicPr>
            <a:picLocks noChangeAspect="1" noChangeArrowheads="1"/>
          </p:cNvPicPr>
          <p:nvPr/>
        </p:nvPicPr>
        <p:blipFill>
          <a:blip r:embed="rId3"/>
          <a:srcRect/>
          <a:stretch>
            <a:fillRect/>
          </a:stretch>
        </p:blipFill>
        <p:spPr bwMode="auto">
          <a:xfrm>
            <a:off x="609600" y="152400"/>
            <a:ext cx="8001000" cy="4419600"/>
          </a:xfrm>
          <a:prstGeom prst="rect">
            <a:avLst/>
          </a:prstGeom>
          <a:noFill/>
          <a:ln w="9525">
            <a:noFill/>
            <a:miter lim="800000"/>
            <a:headEnd/>
            <a:tailEnd/>
          </a:ln>
          <a:effectLst/>
        </p:spPr>
      </p:pic>
    </p:spTree>
    <p:extLst>
      <p:ext uri="{BB962C8B-B14F-4D97-AF65-F5344CB8AC3E}">
        <p14:creationId xmlns:p14="http://schemas.microsoft.com/office/powerpoint/2010/main" val="59415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60338"/>
            <a:ext cx="8229600" cy="830262"/>
          </a:xfrm>
        </p:spPr>
        <p:txBody>
          <a:bodyPr/>
          <a:lstStyle/>
          <a:p>
            <a:r>
              <a:rPr lang="en-US" b="1" dirty="0" smtClean="0">
                <a:latin typeface="Times New Roman" pitchFamily="18" charset="0"/>
                <a:cs typeface="Times New Roman" pitchFamily="18" charset="0"/>
              </a:rPr>
              <a:t>Nucleus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60375" y="838200"/>
            <a:ext cx="8369300" cy="3581400"/>
          </a:xfrm>
        </p:spPr>
        <p:txBody>
          <a:bodyPr>
            <a:noAutofit/>
          </a:bodyPr>
          <a:lstStyle/>
          <a:p>
            <a:pPr algn="just"/>
            <a:r>
              <a:rPr lang="en-US" sz="1400" b="1" dirty="0">
                <a:latin typeface="Times New Roman" pitchFamily="18" charset="0"/>
                <a:cs typeface="Times New Roman" pitchFamily="18" charset="0"/>
              </a:rPr>
              <a:t>The nucleus is a membrane-bound organelle that contains genetic material (DNA) of eukaryotic organisms</a:t>
            </a:r>
            <a:r>
              <a:rPr lang="en-US" sz="1400" dirty="0">
                <a:latin typeface="Times New Roman" pitchFamily="18" charset="0"/>
                <a:cs typeface="Times New Roman" pitchFamily="18" charset="0"/>
              </a:rPr>
              <a:t>. As such, it serves to maintain the integrity of the cell by facilitating transcription and replication processes</a:t>
            </a:r>
            <a:r>
              <a:rPr lang="en-US" sz="1400" dirty="0" smtClean="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It's the largest organelle inside the cell taking up about a tenth of the entire cell volume. This makes it one of the easiest organelles to identify under the microscope</a:t>
            </a:r>
            <a:r>
              <a:rPr lang="en-US" sz="1400" dirty="0" smtClean="0">
                <a:latin typeface="Times New Roman" pitchFamily="18" charset="0"/>
                <a:cs typeface="Times New Roman" pitchFamily="18" charset="0"/>
              </a:rPr>
              <a:t>.</a:t>
            </a:r>
          </a:p>
          <a:p>
            <a:pPr algn="just">
              <a:buFont typeface="Wingdings" pitchFamily="2" charset="2"/>
              <a:buChar char="Ø"/>
            </a:pPr>
            <a:r>
              <a:rPr lang="en-US" sz="1400" b="1" dirty="0">
                <a:latin typeface="Times New Roman" pitchFamily="18" charset="0"/>
                <a:cs typeface="Times New Roman" pitchFamily="18" charset="0"/>
              </a:rPr>
              <a:t>Some of the other main components of a nucleus include:</a:t>
            </a:r>
            <a:endParaRPr lang="en-US" sz="1400" dirty="0">
              <a:latin typeface="Times New Roman" pitchFamily="18" charset="0"/>
              <a:cs typeface="Times New Roman" pitchFamily="18" charset="0"/>
            </a:endParaRPr>
          </a:p>
          <a:p>
            <a:pPr algn="just"/>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 </a:t>
            </a:r>
            <a:r>
              <a:rPr lang="en-US" sz="1400" dirty="0">
                <a:latin typeface="Times New Roman" pitchFamily="18" charset="0"/>
                <a:cs typeface="Times New Roman" pitchFamily="18" charset="0"/>
              </a:rPr>
              <a:t>phospholipid bilayer </a:t>
            </a:r>
            <a:r>
              <a:rPr lang="en-US" sz="1400" dirty="0" smtClean="0">
                <a:latin typeface="Times New Roman" pitchFamily="18" charset="0"/>
                <a:cs typeface="Times New Roman" pitchFamily="18" charset="0"/>
              </a:rPr>
              <a:t>membrane, Nucleoplasm , Nucleolus and Chromatic</a:t>
            </a:r>
            <a:endParaRPr lang="en-US" sz="1400" dirty="0">
              <a:latin typeface="Times New Roman" pitchFamily="18" charset="0"/>
              <a:cs typeface="Times New Roman" pitchFamily="18" charset="0"/>
            </a:endParaRPr>
          </a:p>
          <a:p>
            <a:pPr algn="just"/>
            <a:r>
              <a:rPr lang="en-US" sz="1400" dirty="0" smtClean="0">
                <a:latin typeface="Times New Roman" pitchFamily="18" charset="0"/>
                <a:cs typeface="Times New Roman" pitchFamily="18" charset="0"/>
              </a:rPr>
              <a:t>Some </a:t>
            </a:r>
            <a:r>
              <a:rPr lang="en-US" sz="1400" dirty="0">
                <a:latin typeface="Times New Roman" pitchFamily="18" charset="0"/>
                <a:cs typeface="Times New Roman" pitchFamily="18" charset="0"/>
              </a:rPr>
              <a:t>eukaryotic cells lack a nucleus and are referred to as enucleate cells (e.g. erythrocytes) while others may have more than one nucleus (e.g. slime molds).</a:t>
            </a:r>
          </a:p>
          <a:p>
            <a:pPr algn="just"/>
            <a:r>
              <a:rPr lang="en-US" sz="1400" dirty="0">
                <a:latin typeface="Times New Roman" pitchFamily="18" charset="0"/>
                <a:cs typeface="Times New Roman" pitchFamily="18" charset="0"/>
              </a:rPr>
              <a:t>The nuclear membrane is one of the aspects that distinguish eukaryotic cells from </a:t>
            </a:r>
            <a:r>
              <a:rPr lang="en-US" sz="1400" dirty="0">
                <a:latin typeface="Times New Roman" pitchFamily="18" charset="0"/>
                <a:cs typeface="Times New Roman" pitchFamily="18" charset="0"/>
                <a:hlinkClick r:id="rId2"/>
              </a:rPr>
              <a:t>prokaryotic cells</a:t>
            </a:r>
            <a:r>
              <a:rPr lang="en-US" sz="1400" dirty="0">
                <a:latin typeface="Times New Roman" pitchFamily="18" charset="0"/>
                <a:cs typeface="Times New Roman" pitchFamily="18" charset="0"/>
              </a:rPr>
              <a:t>. Whereas eukaryotic cells have a nucleus bound membrane, this is not the case with prokaryotes (e.g. </a:t>
            </a:r>
            <a:r>
              <a:rPr lang="en-US" sz="1400" dirty="0">
                <a:latin typeface="Times New Roman" pitchFamily="18" charset="0"/>
                <a:cs typeface="Times New Roman" pitchFamily="18" charset="0"/>
                <a:hlinkClick r:id="rId3"/>
              </a:rPr>
              <a:t>bacteria</a:t>
            </a:r>
            <a:r>
              <a:rPr lang="en-US" sz="1400" dirty="0">
                <a:latin typeface="Times New Roman" pitchFamily="18" charset="0"/>
                <a:cs typeface="Times New Roman" pitchFamily="18" charset="0"/>
              </a:rPr>
              <a:t>) that lack membrane-bound organelles</a:t>
            </a:r>
            <a:r>
              <a:rPr lang="en-US" sz="1400" dirty="0" smtClean="0">
                <a:latin typeface="Times New Roman" pitchFamily="18" charset="0"/>
                <a:cs typeface="Times New Roman" pitchFamily="18" charset="0"/>
              </a:rPr>
              <a:t>.</a:t>
            </a:r>
          </a:p>
          <a:p>
            <a:pPr algn="just"/>
            <a:r>
              <a:rPr lang="en-US" sz="1400" dirty="0">
                <a:latin typeface="Times New Roman" pitchFamily="18" charset="0"/>
                <a:cs typeface="Times New Roman" pitchFamily="18" charset="0"/>
              </a:rPr>
              <a:t>Present on the nuclear membrane are nuclear pores (made up of proteins) through which substances enter or leave the cell (RNA, proteins, </a:t>
            </a:r>
            <a:r>
              <a:rPr lang="en-US" sz="1400" dirty="0" err="1">
                <a:latin typeface="Times New Roman" pitchFamily="18" charset="0"/>
                <a:cs typeface="Times New Roman" pitchFamily="18" charset="0"/>
              </a:rPr>
              <a:t>etc</a:t>
            </a:r>
            <a:r>
              <a:rPr lang="en-US" sz="1400" dirty="0">
                <a:latin typeface="Times New Roman" pitchFamily="18" charset="0"/>
                <a:cs typeface="Times New Roman" pitchFamily="18" charset="0"/>
              </a:rPr>
              <a:t>). While the lipid bi-layers are separated by a thin space between them (</a:t>
            </a:r>
            <a:r>
              <a:rPr lang="en-US" sz="1400" dirty="0" err="1">
                <a:latin typeface="Times New Roman" pitchFamily="18" charset="0"/>
                <a:cs typeface="Times New Roman" pitchFamily="18" charset="0"/>
              </a:rPr>
              <a:t>perinuclear</a:t>
            </a:r>
            <a:r>
              <a:rPr lang="en-US" sz="1400" dirty="0">
                <a:latin typeface="Times New Roman" pitchFamily="18" charset="0"/>
                <a:cs typeface="Times New Roman" pitchFamily="18" charset="0"/>
              </a:rPr>
              <a:t> cisterna), studies have shown them to be fused at the pores.</a:t>
            </a:r>
          </a:p>
        </p:txBody>
      </p:sp>
      <p:sp>
        <p:nvSpPr>
          <p:cNvPr id="4" name="Slide Number Placeholder 3"/>
          <p:cNvSpPr>
            <a:spLocks noGrp="1"/>
          </p:cNvSpPr>
          <p:nvPr>
            <p:ph type="sldNum" sz="quarter" idx="12"/>
          </p:nvPr>
        </p:nvSpPr>
        <p:spPr/>
        <p:txBody>
          <a:bodyPr/>
          <a:lstStyle/>
          <a:p>
            <a:fld id="{8E4230EB-B9FC-4BC2-AAA3-5C9E29A20EF1}" type="slidenum">
              <a:rPr lang="en-US" smtClean="0"/>
              <a:pPr/>
              <a:t>9</a:t>
            </a:fld>
            <a:endParaRPr lang="en-US"/>
          </a:p>
        </p:txBody>
      </p:sp>
      <p:pic>
        <p:nvPicPr>
          <p:cNvPr id="7170" name="Picture 2" descr="Image result for Nucleus"/>
          <p:cNvPicPr>
            <a:picLocks noChangeAspect="1" noChangeArrowheads="1"/>
          </p:cNvPicPr>
          <p:nvPr/>
        </p:nvPicPr>
        <p:blipFill rotWithShape="1">
          <a:blip r:embed="rId4">
            <a:extLst>
              <a:ext uri="{28A0092B-C50C-407E-A947-70E740481C1C}">
                <a14:useLocalDpi xmlns:a14="http://schemas.microsoft.com/office/drawing/2010/main" val="0"/>
              </a:ext>
            </a:extLst>
          </a:blip>
          <a:srcRect l="18398" r="19264"/>
          <a:stretch/>
        </p:blipFill>
        <p:spPr bwMode="auto">
          <a:xfrm>
            <a:off x="3124200" y="4568109"/>
            <a:ext cx="2090058" cy="18859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Nucle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Nucle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4611597"/>
            <a:ext cx="2511425" cy="2017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descr="Image result for Nucle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1" y="4406583"/>
            <a:ext cx="3200399" cy="237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373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3833</Words>
  <Application>Microsoft Office PowerPoint</Application>
  <PresentationFormat>On-screen Show (4:3)</PresentationFormat>
  <Paragraphs>621</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Biochemistry (CHEM 322/ 521)</vt:lpstr>
      <vt:lpstr>PowerPoint Presentation</vt:lpstr>
      <vt:lpstr>PowerPoint Presentation</vt:lpstr>
      <vt:lpstr>PowerPoint Presentation</vt:lpstr>
      <vt:lpstr>The cell</vt:lpstr>
      <vt:lpstr>Virus</vt:lpstr>
      <vt:lpstr>PowerPoint Presentation</vt:lpstr>
      <vt:lpstr>How Virus works</vt:lpstr>
      <vt:lpstr>Nucleus</vt:lpstr>
      <vt:lpstr>Endoplasmic reticulum</vt:lpstr>
      <vt:lpstr>Ribosomes and Protein synthesis</vt:lpstr>
      <vt:lpstr>PowerPoint Presentation</vt:lpstr>
      <vt:lpstr>Protein synthesis at ribosomes</vt:lpstr>
      <vt:lpstr>Protein synthesis</vt:lpstr>
      <vt:lpstr>Protein synthesis in prokaryotic and Eukaryotic cells </vt:lpstr>
      <vt:lpstr>Golgi Apparatus</vt:lpstr>
      <vt:lpstr>Energy production in a cell from food (biomolecules)</vt:lpstr>
      <vt:lpstr>Mitochondria</vt:lpstr>
      <vt:lpstr>Oxidative Phosphorylation: The major energy provider of the cell </vt:lpstr>
      <vt:lpstr>PowerPoint Presentation</vt:lpstr>
      <vt:lpstr>Components of ETC</vt:lpstr>
      <vt:lpstr>Aerobic respiration</vt:lpstr>
      <vt:lpstr>Chloroplast</vt:lpstr>
      <vt:lpstr>Endosymbiosis Hypothesis</vt:lpstr>
      <vt:lpstr>PowerPoint Presentation</vt:lpstr>
      <vt:lpstr>Introduction (Chloroplast)</vt:lpstr>
      <vt:lpstr> Overview of the light-dependent reactions </vt:lpstr>
      <vt:lpstr>PowerPoint Presentation</vt:lpstr>
      <vt:lpstr>PowerPoint Presentation</vt:lpstr>
      <vt:lpstr>PowerPoint Presentation</vt:lpstr>
      <vt:lpstr> Electron transport chains (PSII→PSI and PSI→NADP)  and formation of ATP </vt:lpstr>
      <vt:lpstr> The Calvin Cycle Synthesizes Hexoses from Carbon Dioxide and Water (Second stage of Photosynthesis)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Membrane vesicle trafficking (cell trafficking) </vt:lpstr>
      <vt:lpstr>PowerPoint Presentation</vt:lpstr>
      <vt:lpstr>PowerPoint Presentation</vt:lpstr>
      <vt:lpstr>Carbohydrates</vt:lpstr>
      <vt:lpstr>PowerPoint Presentation</vt:lpstr>
      <vt:lpstr>PowerPoint Presentation</vt:lpstr>
      <vt:lpstr>Monosaccharides Have Asymmetric Centers</vt:lpstr>
      <vt:lpstr>The Two Families of Monosaccharides Are Aldoses and Ketoses</vt:lpstr>
      <vt:lpstr>Aldoses and ketoses </vt:lpstr>
      <vt:lpstr>Aldoses and ketoses </vt:lpstr>
      <vt:lpstr>Chiral carbons in structure of glucose</vt:lpstr>
      <vt:lpstr>PowerPoint Presentation</vt:lpstr>
      <vt:lpstr>Formation of hemiacetals and hemiketals</vt:lpstr>
      <vt:lpstr>PowerPoint Presentation</vt:lpstr>
      <vt:lpstr>Relationship between the acyclic and the cyclic (hemiketal) isomers of fructose</vt:lpstr>
      <vt:lpstr>Pyranoses and furanoses</vt:lpstr>
      <vt:lpstr>Some hexose derivatives important in biology</vt:lpstr>
      <vt:lpstr>Sugars as reducing agents</vt:lpstr>
      <vt:lpstr>Reducing Sugars: Sugars With A Hemiacetal Functional Group Give Positive Tests </vt:lpstr>
      <vt:lpstr>Significance in Diabetes </vt:lpstr>
      <vt:lpstr>PowerPoint Presentation</vt:lpstr>
      <vt:lpstr>Test with ketones</vt:lpstr>
      <vt:lpstr>Non reducing sugars</vt:lpstr>
      <vt:lpstr>Reducing end</vt:lpstr>
      <vt:lpstr> Disaccharides Contain a Glycosidic Bond</vt:lpstr>
      <vt:lpstr>Formation of Maltose (Disaccharide)</vt:lpstr>
      <vt:lpstr>LACTOSE</vt:lpstr>
      <vt:lpstr>PowerPoint Presentation</vt:lpstr>
      <vt:lpstr>Polysaccharides</vt:lpstr>
      <vt:lpstr>Some Homopolysaccharides Are Stored Forms of Fuel</vt:lpstr>
      <vt:lpstr>PowerPoint Presentation</vt:lpstr>
      <vt:lpstr>Glycogen</vt:lpstr>
      <vt:lpstr>Some Homopolysaccharides Serve Structural Roles</vt:lpstr>
      <vt:lpstr>The structure of cellulose </vt:lpstr>
      <vt:lpstr>PowerPoint Presentation</vt:lpstr>
      <vt:lpstr>Chitin, a homopolysaccharide </vt:lpstr>
      <vt:lpstr>PowerPoint Presentation</vt:lpstr>
      <vt:lpstr> Bacterial and Algal Cell Walls Contain Structural Heteropolysaccharides </vt:lpstr>
      <vt:lpstr>PowerPoint Presentation</vt:lpstr>
      <vt:lpstr>AGAR</vt:lpstr>
      <vt:lpstr>Glycosaminoglycans are Heteropolysaccharides of the Extracellular Matrix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 (CHEM 322)</dc:title>
  <dc:creator>DELL</dc:creator>
  <cp:lastModifiedBy>DELL</cp:lastModifiedBy>
  <cp:revision>180</cp:revision>
  <dcterms:created xsi:type="dcterms:W3CDTF">2020-03-27T08:29:05Z</dcterms:created>
  <dcterms:modified xsi:type="dcterms:W3CDTF">2021-01-25T06:40:20Z</dcterms:modified>
</cp:coreProperties>
</file>