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8"/>
  </p:notesMasterIdLst>
  <p:sldIdLst>
    <p:sldId id="256" r:id="rId2"/>
    <p:sldId id="266" r:id="rId3"/>
    <p:sldId id="268" r:id="rId4"/>
    <p:sldId id="291" r:id="rId5"/>
    <p:sldId id="292" r:id="rId6"/>
    <p:sldId id="280" r:id="rId7"/>
    <p:sldId id="297" r:id="rId8"/>
    <p:sldId id="298" r:id="rId9"/>
    <p:sldId id="299" r:id="rId10"/>
    <p:sldId id="300" r:id="rId11"/>
    <p:sldId id="301" r:id="rId12"/>
    <p:sldId id="293" r:id="rId13"/>
    <p:sldId id="294" r:id="rId14"/>
    <p:sldId id="295" r:id="rId15"/>
    <p:sldId id="29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7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1FFA-2752-46F3-8058-333CBED62F2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63AEF-E46F-4079-BD36-04EB13E85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4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A01F25CF-FF7D-432D-AEB3-6710154153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72593EA-83E9-49DF-9A69-061BE7580B7A}" type="slidenum">
              <a:rPr lang="en-US" altLang="en-US" smtClean="0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7EBD862C-4A3E-4654-8B80-448A34563F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5E9679F-2A37-45A8-BEFD-99A556044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31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4449CF17-6DE0-42A8-AF6D-65582A8B77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1DD403B-DC2E-496B-BDE4-8AC536A45743}" type="slidenum">
              <a:rPr lang="en-US" altLang="en-US" smtClean="0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1D3904E-C473-48EE-9DE3-D37AD52B1B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6B73BA7-C0AE-4B26-9EE2-89053DF39E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91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>
            <a:extLst>
              <a:ext uri="{FF2B5EF4-FFF2-40B4-BE49-F238E27FC236}">
                <a16:creationId xmlns:a16="http://schemas.microsoft.com/office/drawing/2014/main" id="{A3BC90D9-5B90-4947-BD85-211E37DDE9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8111378-CDE2-4578-A4A0-6AE31376CE67}" type="slidenum">
              <a:rPr lang="en-US" altLang="en-US" smtClean="0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1CE51187-1D2B-4F17-B25B-73ADED5E0B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AD6887A-FF32-4633-84E8-661557184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55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>
            <a:extLst>
              <a:ext uri="{FF2B5EF4-FFF2-40B4-BE49-F238E27FC236}">
                <a16:creationId xmlns:a16="http://schemas.microsoft.com/office/drawing/2014/main" id="{0C285082-FC5A-4524-9220-A291758CFB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F0E056A-E87D-4C53-83CF-B2CDD3330A52}" type="slidenum">
              <a:rPr lang="en-US" altLang="en-US" smtClean="0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08CE5910-3320-44A3-88ED-D22B8CE029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3E335E27-02F0-4EF2-ADC1-CFAB027A3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285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>
            <a:extLst>
              <a:ext uri="{FF2B5EF4-FFF2-40B4-BE49-F238E27FC236}">
                <a16:creationId xmlns:a16="http://schemas.microsoft.com/office/drawing/2014/main" id="{4AC5CF01-D722-4A54-87E2-5ACC8F7C95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014E645-70B9-4D60-95A0-CCC1F65E091F}" type="slidenum">
              <a:rPr lang="en-US" altLang="en-US" smtClean="0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4260DBA0-67A3-4083-8D43-2641C27B52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813C787B-5ED3-489E-A585-F3FD4B97B7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028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>
            <a:extLst>
              <a:ext uri="{FF2B5EF4-FFF2-40B4-BE49-F238E27FC236}">
                <a16:creationId xmlns:a16="http://schemas.microsoft.com/office/drawing/2014/main" id="{D45BD6AA-AA62-40DB-8F69-01F08437FC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58947FA-5160-4BA9-85D0-928B39E24C9E}" type="slidenum">
              <a:rPr lang="en-US" altLang="en-US" smtClean="0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499FCC36-49F5-4AC9-B366-1E5304ED06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86675AAA-4A00-4B97-B2FA-3C42BBC865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598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>
            <a:extLst>
              <a:ext uri="{FF2B5EF4-FFF2-40B4-BE49-F238E27FC236}">
                <a16:creationId xmlns:a16="http://schemas.microsoft.com/office/drawing/2014/main" id="{E0397353-417D-41B7-9952-5281074BA3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>
            <a:extLst>
              <a:ext uri="{FF2B5EF4-FFF2-40B4-BE49-F238E27FC236}">
                <a16:creationId xmlns:a16="http://schemas.microsoft.com/office/drawing/2014/main" id="{C82FBBC2-631F-44E5-A9AF-36CCDAF3F1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251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>
            <a:extLst>
              <a:ext uri="{FF2B5EF4-FFF2-40B4-BE49-F238E27FC236}">
                <a16:creationId xmlns:a16="http://schemas.microsoft.com/office/drawing/2014/main" id="{B15668DC-5037-408F-A18B-C49D8F3C4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1FFB914-7B67-4023-B91D-BDAED6184615}" type="slidenum">
              <a:rPr lang="en-US" altLang="en-US" smtClean="0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D01442BD-7C9F-4C09-95EC-24ABEFC4AF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542FF4BC-BEAF-4FA5-A3D8-E000D2F815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741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37BB01D-B0D0-4671-8FE7-094A3CF41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7600" cy="348615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49927E-475C-4CE6-A5F7-A2AEC03D2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 anchor="t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9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45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7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72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1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3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9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1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2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1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x.cs.yale.edu/avi/os-book/OS10/slide-dir/index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755665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>
            <a:extLst>
              <a:ext uri="{FF2B5EF4-FFF2-40B4-BE49-F238E27FC236}">
                <a16:creationId xmlns:a16="http://schemas.microsoft.com/office/drawing/2014/main" id="{4CCD566E-DD44-408E-84CD-E9F177C954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62138" y="42179"/>
            <a:ext cx="8186349" cy="6794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Example of Multilevel Feedback Queue</a:t>
            </a:r>
          </a:p>
        </p:txBody>
      </p:sp>
      <p:sp>
        <p:nvSpPr>
          <p:cNvPr id="59394" name="Rectangle 3">
            <a:extLst>
              <a:ext uri="{FF2B5EF4-FFF2-40B4-BE49-F238E27FC236}">
                <a16:creationId xmlns:a16="http://schemas.microsoft.com/office/drawing/2014/main" id="{613E5F61-646B-48FF-83DC-0216A8F01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30450" y="1101013"/>
            <a:ext cx="7517638" cy="2364563"/>
          </a:xfrm>
        </p:spPr>
        <p:txBody>
          <a:bodyPr>
            <a:normAutofit/>
          </a:bodyPr>
          <a:lstStyle/>
          <a:p>
            <a:r>
              <a:rPr lang="en-US" altLang="en-US" dirty="0"/>
              <a:t>Three queues: </a:t>
            </a:r>
          </a:p>
          <a:p>
            <a:pPr lvl="1"/>
            <a:r>
              <a:rPr lang="en-US" altLang="en-US" sz="1600" i="1" dirty="0"/>
              <a:t>Q</a:t>
            </a:r>
            <a:r>
              <a:rPr lang="en-US" altLang="en-US" sz="1600" baseline="-25000" dirty="0"/>
              <a:t>0</a:t>
            </a:r>
            <a:r>
              <a:rPr lang="en-US" altLang="en-US" sz="1600" dirty="0"/>
              <a:t> – RR with time quantum 8 milliseconds</a:t>
            </a:r>
          </a:p>
          <a:p>
            <a:pPr lvl="1"/>
            <a:r>
              <a:rPr lang="en-US" altLang="en-US" sz="1600" i="1" dirty="0"/>
              <a:t>Q</a:t>
            </a:r>
            <a:r>
              <a:rPr lang="en-US" altLang="en-US" sz="1600" baseline="-25000" dirty="0"/>
              <a:t>1</a:t>
            </a:r>
            <a:r>
              <a:rPr lang="en-US" altLang="en-US" sz="1600" dirty="0"/>
              <a:t> – RR time quantum 16 milliseconds</a:t>
            </a:r>
          </a:p>
          <a:p>
            <a:pPr lvl="1"/>
            <a:r>
              <a:rPr lang="en-US" altLang="en-US" sz="1600" i="1" dirty="0"/>
              <a:t>Q</a:t>
            </a:r>
            <a:r>
              <a:rPr lang="en-US" altLang="en-US" sz="1600" baseline="-25000" dirty="0"/>
              <a:t>2</a:t>
            </a:r>
            <a:r>
              <a:rPr lang="en-US" altLang="en-US" sz="1600" dirty="0"/>
              <a:t> – </a:t>
            </a:r>
            <a:r>
              <a:rPr lang="en-US" altLang="en-US" sz="1600" dirty="0" smtClean="0"/>
              <a:t>FCFS</a:t>
            </a:r>
            <a:endParaRPr lang="en-US" altLang="en-US" sz="1400" dirty="0"/>
          </a:p>
        </p:txBody>
      </p:sp>
      <p:pic>
        <p:nvPicPr>
          <p:cNvPr id="59395" name="Picture 1">
            <a:extLst>
              <a:ext uri="{FF2B5EF4-FFF2-40B4-BE49-F238E27FC236}">
                <a16:creationId xmlns:a16="http://schemas.microsoft.com/office/drawing/2014/main" id="{BE9B9DB7-2D01-4469-B225-66245C9CC0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529" y="3880760"/>
            <a:ext cx="3344406" cy="2031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640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>
            <a:extLst>
              <a:ext uri="{FF2B5EF4-FFF2-40B4-BE49-F238E27FC236}">
                <a16:creationId xmlns:a16="http://schemas.microsoft.com/office/drawing/2014/main" id="{5E530708-9C89-4AD9-BB13-73771C0F0A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11760"/>
            <a:ext cx="8229600" cy="6229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Thread Scheduling</a:t>
            </a:r>
          </a:p>
        </p:txBody>
      </p:sp>
      <p:sp>
        <p:nvSpPr>
          <p:cNvPr id="61442" name="Rectangle 3">
            <a:extLst>
              <a:ext uri="{FF2B5EF4-FFF2-40B4-BE49-F238E27FC236}">
                <a16:creationId xmlns:a16="http://schemas.microsoft.com/office/drawing/2014/main" id="{4EB10D59-818F-4E4B-B4C9-ED90EEB4FF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8551" y="1087121"/>
            <a:ext cx="7661275" cy="2451607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rgbClr val="006699"/>
                </a:solidFill>
              </a:rPr>
              <a:t>Process-contention</a:t>
            </a:r>
            <a:r>
              <a:rPr lang="en-US" altLang="en-US" b="1" dirty="0" smtClean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</a:rPr>
              <a:t>scope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(</a:t>
            </a:r>
            <a:r>
              <a:rPr lang="en-US" altLang="en-US" b="1" dirty="0">
                <a:solidFill>
                  <a:srgbClr val="006699"/>
                </a:solidFill>
              </a:rPr>
              <a:t>PCS</a:t>
            </a:r>
            <a:r>
              <a:rPr lang="en-US" altLang="en-US" dirty="0"/>
              <a:t>) </a:t>
            </a:r>
            <a:endParaRPr lang="en-US" altLang="en-US" dirty="0" smtClean="0"/>
          </a:p>
          <a:p>
            <a:r>
              <a:rPr lang="en-US" altLang="en-US" b="1" dirty="0" smtClean="0">
                <a:solidFill>
                  <a:srgbClr val="006699"/>
                </a:solidFill>
                <a:latin typeface="+mj-lt"/>
              </a:rPr>
              <a:t>System-contention</a:t>
            </a:r>
            <a:r>
              <a:rPr lang="en-US" altLang="en-US" b="1" dirty="0" smtClean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scope</a:t>
            </a:r>
            <a:r>
              <a:rPr lang="en-US" altLang="en-US" b="1" dirty="0"/>
              <a:t> </a:t>
            </a:r>
            <a:r>
              <a:rPr lang="en-US" altLang="en-US" dirty="0"/>
              <a:t>(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SCS</a:t>
            </a:r>
            <a:r>
              <a:rPr lang="en-US" altLang="en-US" dirty="0"/>
              <a:t>) – competition among all threads in system</a:t>
            </a:r>
          </a:p>
        </p:txBody>
      </p:sp>
    </p:spTree>
    <p:extLst>
      <p:ext uri="{BB962C8B-B14F-4D97-AF65-F5344CB8AC3E}">
        <p14:creationId xmlns:p14="http://schemas.microsoft.com/office/powerpoint/2010/main" val="3924025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>
            <a:extLst>
              <a:ext uri="{FF2B5EF4-FFF2-40B4-BE49-F238E27FC236}">
                <a16:creationId xmlns:a16="http://schemas.microsoft.com/office/drawing/2014/main" id="{4EE83DAD-0182-4281-9CC2-965A55B66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188" y="121920"/>
            <a:ext cx="7821612" cy="57561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Multicore Processors</a:t>
            </a:r>
          </a:p>
        </p:txBody>
      </p:sp>
      <p:sp>
        <p:nvSpPr>
          <p:cNvPr id="72706" name="Content Placeholder 2">
            <a:extLst>
              <a:ext uri="{FF2B5EF4-FFF2-40B4-BE49-F238E27FC236}">
                <a16:creationId xmlns:a16="http://schemas.microsoft.com/office/drawing/2014/main" id="{AEEE112F-E1F9-4A4D-91F5-E4A039580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6434" y="1020129"/>
            <a:ext cx="7669762" cy="4530725"/>
          </a:xfrm>
        </p:spPr>
        <p:txBody>
          <a:bodyPr/>
          <a:lstStyle/>
          <a:p>
            <a:r>
              <a:rPr lang="en-US" altLang="en-US" dirty="0"/>
              <a:t>Recent trend to place multiple processor cores on same physical chip</a:t>
            </a:r>
          </a:p>
          <a:p>
            <a:r>
              <a:rPr lang="en-US" altLang="en-US" dirty="0"/>
              <a:t>Faster and consumes less power</a:t>
            </a:r>
          </a:p>
          <a:p>
            <a:r>
              <a:rPr lang="en-US" altLang="en-US" dirty="0"/>
              <a:t>Multiple threads per core also growing</a:t>
            </a:r>
          </a:p>
          <a:p>
            <a:pPr lvl="1"/>
            <a:r>
              <a:rPr lang="en-US" altLang="en-US" dirty="0"/>
              <a:t>Takes advantage of memory stall to make progress on another thread while memory retrieve happens</a:t>
            </a:r>
          </a:p>
          <a:p>
            <a:r>
              <a:rPr lang="en-US" altLang="en-US" dirty="0"/>
              <a:t>Figure</a:t>
            </a:r>
          </a:p>
          <a:p>
            <a:pPr lvl="1"/>
            <a:endParaRPr lang="en-US" altLang="en-US" dirty="0"/>
          </a:p>
          <a:p>
            <a:pPr lvl="1">
              <a:buFont typeface="Monotype Sorts" pitchFamily="-84" charset="2"/>
              <a:buNone/>
            </a:pPr>
            <a:r>
              <a:rPr lang="en-US" altLang="en-US" dirty="0"/>
              <a:t> </a:t>
            </a:r>
          </a:p>
        </p:txBody>
      </p:sp>
      <p:pic>
        <p:nvPicPr>
          <p:cNvPr id="72707" name="Picture 1">
            <a:extLst>
              <a:ext uri="{FF2B5EF4-FFF2-40B4-BE49-F238E27FC236}">
                <a16:creationId xmlns:a16="http://schemas.microsoft.com/office/drawing/2014/main" id="{0F6CBE17-826B-42D1-8128-EDC6A8A708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532" y="4640073"/>
            <a:ext cx="5733565" cy="1408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679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>
            <a:extLst>
              <a:ext uri="{FF2B5EF4-FFF2-40B4-BE49-F238E27FC236}">
                <a16:creationId xmlns:a16="http://schemas.microsoft.com/office/drawing/2014/main" id="{BF0D8640-FCB0-4988-9C40-1D8E1028F2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7614" y="121920"/>
            <a:ext cx="7723187" cy="60189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Multithreaded Multicore System</a:t>
            </a:r>
          </a:p>
        </p:txBody>
      </p:sp>
      <p:sp>
        <p:nvSpPr>
          <p:cNvPr id="69634" name="Rectangle 3">
            <a:extLst>
              <a:ext uri="{FF2B5EF4-FFF2-40B4-BE49-F238E27FC236}">
                <a16:creationId xmlns:a16="http://schemas.microsoft.com/office/drawing/2014/main" id="{2B71E613-2379-4021-8ED5-E283592561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98442" y="1122364"/>
            <a:ext cx="7788501" cy="4808537"/>
          </a:xfrm>
        </p:spPr>
        <p:txBody>
          <a:bodyPr/>
          <a:lstStyle/>
          <a:p>
            <a:r>
              <a:rPr kumimoji="0" lang="en-US" altLang="en-US" dirty="0"/>
              <a:t>Each core has &gt; 1 hardware threads. </a:t>
            </a:r>
          </a:p>
          <a:p>
            <a:r>
              <a:rPr kumimoji="0" lang="en-US" altLang="en-US" dirty="0"/>
              <a:t>If one thread has a memory stall, switch to another thread!</a:t>
            </a:r>
          </a:p>
          <a:p>
            <a:r>
              <a:rPr kumimoji="0" lang="en-US" altLang="en-US" dirty="0"/>
              <a:t>Figure</a:t>
            </a:r>
          </a:p>
          <a:p>
            <a:endParaRPr kumimoji="0" lang="en-US" altLang="en-US" dirty="0"/>
          </a:p>
          <a:p>
            <a:endParaRPr kumimoji="0" lang="en-US" altLang="en-US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dirty="0"/>
          </a:p>
          <a:p>
            <a:endParaRPr lang="en-US" alt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E06ED42-4179-4AE5-A555-4A87568625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80" y="3843667"/>
            <a:ext cx="5927090" cy="144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2442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 dirty="0" smtClean="0"/>
              <a:t>Processor Affinity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1490471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endParaRPr lang="en-US" altLang="en-US" dirty="0" smtClean="0"/>
          </a:p>
          <a:p>
            <a:r>
              <a:rPr lang="en-US" altLang="en-US" dirty="0" smtClean="0"/>
              <a:t>Soft Affinity</a:t>
            </a:r>
          </a:p>
          <a:p>
            <a:r>
              <a:rPr lang="en-US" altLang="en-US" dirty="0" smtClean="0"/>
              <a:t>Hard Affinity</a:t>
            </a: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40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 dirty="0" smtClean="0"/>
              <a:t>Algorithm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280720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endParaRPr lang="en-US" altLang="en-US" dirty="0" smtClean="0"/>
          </a:p>
          <a:p>
            <a:r>
              <a:rPr lang="en-US" altLang="en-US" dirty="0" smtClean="0"/>
              <a:t>Deterministic Evaluation</a:t>
            </a:r>
          </a:p>
          <a:p>
            <a:r>
              <a:rPr lang="en-US" altLang="en-US" dirty="0" smtClean="0"/>
              <a:t>Simulations</a:t>
            </a:r>
          </a:p>
          <a:p>
            <a:r>
              <a:rPr lang="en-US" altLang="en-US" dirty="0" smtClean="0"/>
              <a:t>Queuing Theory</a:t>
            </a: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93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76E12C-0A8F-49FF-8988-D53352F14B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3200"/>
            <a:ext cx="8034338" cy="5762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Lecture Material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02EA22-F1BB-4F36-8EAD-4A3CBBBFD9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4248" y="1179576"/>
            <a:ext cx="8531352" cy="499738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Slides of chapter </a:t>
            </a:r>
            <a:r>
              <a:rPr lang="en-US" altLang="en-US" dirty="0"/>
              <a:t>5</a:t>
            </a:r>
            <a:r>
              <a:rPr lang="en-US" altLang="en-US" dirty="0" smtClean="0"/>
              <a:t> can be found from the given link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https://codex.cs.yale.edu/avi/os-book/OS10/slide-dir/index.html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7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/>
              <a:t>Lecture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280720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defRPr/>
            </a:pPr>
            <a:endParaRPr lang="en-US" altLang="en-US" dirty="0" smtClean="0"/>
          </a:p>
          <a:p>
            <a:r>
              <a:rPr lang="en-US" altLang="en-US" dirty="0"/>
              <a:t>Basic Concepts</a:t>
            </a:r>
          </a:p>
          <a:p>
            <a:r>
              <a:rPr lang="en-US" altLang="en-US" dirty="0"/>
              <a:t>Scheduling Criteria </a:t>
            </a:r>
          </a:p>
          <a:p>
            <a:r>
              <a:rPr lang="en-US" altLang="en-US" dirty="0"/>
              <a:t>Scheduling Algorithms</a:t>
            </a:r>
          </a:p>
          <a:p>
            <a:r>
              <a:rPr lang="en-US" altLang="en-US" dirty="0"/>
              <a:t>Thread Scheduling</a:t>
            </a:r>
          </a:p>
          <a:p>
            <a:r>
              <a:rPr lang="en-US" altLang="en-US" dirty="0"/>
              <a:t>Multi-Processor </a:t>
            </a:r>
            <a:r>
              <a:rPr lang="en-US" altLang="en-US" dirty="0" smtClean="0"/>
              <a:t>Scheduling</a:t>
            </a: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3474719"/>
          </a:xfrm>
        </p:spPr>
        <p:txBody>
          <a:bodyPr>
            <a:normAutofit/>
          </a:bodyPr>
          <a:lstStyle/>
          <a:p>
            <a:r>
              <a:rPr lang="en-US" altLang="en-US" dirty="0"/>
              <a:t>Describe various CPU scheduling algorithms</a:t>
            </a:r>
          </a:p>
          <a:p>
            <a:r>
              <a:rPr lang="en-US" altLang="en-US" dirty="0"/>
              <a:t>Assess CPU scheduling algorithms based on scheduling criteria</a:t>
            </a:r>
          </a:p>
          <a:p>
            <a:r>
              <a:rPr lang="en-US" altLang="en-US" dirty="0"/>
              <a:t>Explain the issues related to multiprocessor and multicore scheduling</a:t>
            </a:r>
          </a:p>
          <a:p>
            <a:r>
              <a:rPr lang="en-US" altLang="en-US" dirty="0"/>
              <a:t>Apply modeling and simulations to evaluate CPU scheduling algorithms</a:t>
            </a:r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3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C185CC1F-4F14-4AFD-8E13-6930EBB32C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17330"/>
            <a:ext cx="82296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Dispatcher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E113DAE6-D3A7-45EF-87B5-890976FCB8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73083" y="1119236"/>
            <a:ext cx="4754548" cy="4515661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Dispatcher module gives control of the CPU to the process selected by the CPU scheduler; this involves:</a:t>
            </a:r>
          </a:p>
          <a:p>
            <a:pPr lvl="1"/>
            <a:r>
              <a:rPr lang="en-US" altLang="en-US" dirty="0"/>
              <a:t>Switching context</a:t>
            </a:r>
          </a:p>
          <a:p>
            <a:pPr lvl="1"/>
            <a:r>
              <a:rPr lang="en-US" altLang="en-US" dirty="0"/>
              <a:t>Switching to user mode</a:t>
            </a:r>
          </a:p>
          <a:p>
            <a:pPr lvl="1"/>
            <a:r>
              <a:rPr lang="en-US" altLang="en-US" dirty="0"/>
              <a:t>Jumping to the proper location in the user program to restart that program</a:t>
            </a:r>
          </a:p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Dispatch latency </a:t>
            </a:r>
            <a:r>
              <a:rPr lang="en-US" altLang="en-US" dirty="0"/>
              <a:t>– time it takes for the dispatcher to stop one process and start another running</a:t>
            </a:r>
          </a:p>
        </p:txBody>
      </p:sp>
      <p:pic>
        <p:nvPicPr>
          <p:cNvPr id="17411" name="Picture 1">
            <a:extLst>
              <a:ext uri="{FF2B5EF4-FFF2-40B4-BE49-F238E27FC236}">
                <a16:creationId xmlns:a16="http://schemas.microsoft.com/office/drawing/2014/main" id="{4B24D036-ECCD-4EE8-9908-C3EEA54E5C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824" y="1109785"/>
            <a:ext cx="4532056" cy="364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8850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684BC100-CBCD-4FBD-A30F-9EBDD59CA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4600" y="214313"/>
            <a:ext cx="76962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Scheduling Criteria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4338C466-115B-47DE-A288-6C7152DF07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73086" y="1246189"/>
            <a:ext cx="6692761" cy="4904520"/>
          </a:xfrm>
        </p:spPr>
        <p:txBody>
          <a:bodyPr/>
          <a:lstStyle/>
          <a:p>
            <a:r>
              <a:rPr lang="en-US" altLang="en-US" b="1" dirty="0"/>
              <a:t>CPU utilization </a:t>
            </a:r>
            <a:r>
              <a:rPr lang="en-US" altLang="en-US" dirty="0"/>
              <a:t>– keep the CPU as busy as possible</a:t>
            </a:r>
          </a:p>
          <a:p>
            <a:r>
              <a:rPr lang="en-US" altLang="en-US" b="1" dirty="0"/>
              <a:t>Throughput</a:t>
            </a:r>
            <a:r>
              <a:rPr lang="en-US" altLang="en-US" dirty="0"/>
              <a:t> – # of processes that complete their execution per time unit</a:t>
            </a:r>
          </a:p>
          <a:p>
            <a:r>
              <a:rPr lang="en-US" altLang="en-US" b="1" dirty="0"/>
              <a:t>Turnaround time </a:t>
            </a:r>
            <a:r>
              <a:rPr lang="en-US" altLang="en-US" dirty="0"/>
              <a:t>– amount of time to execute a particular process</a:t>
            </a:r>
          </a:p>
          <a:p>
            <a:r>
              <a:rPr lang="en-US" altLang="en-US" b="1" dirty="0"/>
              <a:t>Waiting time </a:t>
            </a:r>
            <a:r>
              <a:rPr lang="en-US" altLang="en-US" dirty="0"/>
              <a:t>– amount of time a process has been waiting in the ready queue</a:t>
            </a:r>
          </a:p>
          <a:p>
            <a:r>
              <a:rPr lang="en-US" altLang="en-US" b="1" dirty="0"/>
              <a:t>Response time </a:t>
            </a:r>
            <a:r>
              <a:rPr lang="en-US" altLang="en-US" dirty="0"/>
              <a:t>– amount of time it takes from when a request was submitted until the first response is produced. </a:t>
            </a:r>
          </a:p>
        </p:txBody>
      </p:sp>
    </p:spTree>
    <p:extLst>
      <p:ext uri="{BB962C8B-B14F-4D97-AF65-F5344CB8AC3E}">
        <p14:creationId xmlns:p14="http://schemas.microsoft.com/office/powerpoint/2010/main" val="3964590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636776" y="274321"/>
            <a:ext cx="9464040" cy="850391"/>
          </a:xfrm>
          <a:prstGeom prst="rect">
            <a:avLst/>
          </a:prstGeom>
        </p:spPr>
        <p:txBody>
          <a:bodyPr wrap="square" lIns="0" tIns="27558" rIns="0" bIns="0" rtlCol="0">
            <a:noAutofit/>
          </a:bodyPr>
          <a:lstStyle/>
          <a:p>
            <a:pPr marL="11506" algn="ctr">
              <a:lnSpc>
                <a:spcPts val="4340"/>
              </a:lnSpc>
            </a:pPr>
            <a:r>
              <a:rPr lang="en-US" sz="4394" spc="-14" dirty="0" smtClean="0">
                <a:latin typeface="Times New Roman"/>
                <a:cs typeface="Times New Roman"/>
              </a:rPr>
              <a:t>Uniprocessor Scheduling Algorithms</a:t>
            </a:r>
            <a:endParaRPr sz="4394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5388" y="1389888"/>
            <a:ext cx="8029588" cy="3127248"/>
          </a:xfrm>
          <a:prstGeom prst="rect">
            <a:avLst/>
          </a:prstGeom>
        </p:spPr>
        <p:txBody>
          <a:bodyPr wrap="square" lIns="0" tIns="35843" rIns="0" bIns="0" rtlCol="0">
            <a:noAutofit/>
          </a:bodyPr>
          <a:lstStyle/>
          <a:p>
            <a:pPr marL="11506" marR="36125">
              <a:lnSpc>
                <a:spcPct val="95825"/>
              </a:lnSpc>
              <a:spcBef>
                <a:spcPts val="57"/>
              </a:spcBef>
            </a:pPr>
            <a:r>
              <a:rPr sz="2492" dirty="0" smtClean="0">
                <a:latin typeface="Arial"/>
                <a:cs typeface="Arial"/>
              </a:rPr>
              <a:t>•</a:t>
            </a:r>
            <a:r>
              <a:rPr lang="en-US" sz="2492" dirty="0" smtClean="0">
                <a:latin typeface="Arial"/>
                <a:cs typeface="Arial"/>
              </a:rPr>
              <a:t>  First Come First Serve</a:t>
            </a:r>
          </a:p>
          <a:p>
            <a:pPr marL="11506" marR="36125">
              <a:lnSpc>
                <a:spcPct val="95825"/>
              </a:lnSpc>
              <a:spcBef>
                <a:spcPts val="118"/>
              </a:spcBef>
            </a:pPr>
            <a:r>
              <a:rPr sz="2492" dirty="0" smtClean="0">
                <a:latin typeface="Arial"/>
                <a:cs typeface="Arial"/>
              </a:rPr>
              <a:t>•</a:t>
            </a:r>
            <a:r>
              <a:rPr lang="en-US" sz="2492" dirty="0" smtClean="0">
                <a:latin typeface="Arial"/>
                <a:cs typeface="Arial"/>
              </a:rPr>
              <a:t>  SJF</a:t>
            </a:r>
          </a:p>
          <a:p>
            <a:pPr marL="354406" marR="36125" indent="-342900">
              <a:lnSpc>
                <a:spcPct val="95825"/>
              </a:lnSpc>
              <a:spcBef>
                <a:spcPts val="118"/>
              </a:spcBef>
              <a:buFont typeface="Arial" panose="020B0604020202020204" pitchFamily="34" charset="0"/>
              <a:buChar char="•"/>
            </a:pPr>
            <a:r>
              <a:rPr lang="en-US" sz="2492" dirty="0" smtClean="0">
                <a:latin typeface="Arial"/>
                <a:cs typeface="Arial"/>
              </a:rPr>
              <a:t>SRTF</a:t>
            </a:r>
          </a:p>
          <a:p>
            <a:pPr marL="354406" marR="36125" indent="-342900">
              <a:lnSpc>
                <a:spcPct val="95825"/>
              </a:lnSpc>
              <a:spcBef>
                <a:spcPts val="118"/>
              </a:spcBef>
              <a:buFont typeface="Arial" panose="020B0604020202020204" pitchFamily="34" charset="0"/>
              <a:buChar char="•"/>
            </a:pPr>
            <a:r>
              <a:rPr lang="en-US" sz="2492" dirty="0" smtClean="0">
                <a:latin typeface="Arial"/>
                <a:cs typeface="Arial"/>
              </a:rPr>
              <a:t>Priority Scheduling</a:t>
            </a:r>
          </a:p>
          <a:p>
            <a:pPr marL="354406" marR="36125" indent="-342900">
              <a:lnSpc>
                <a:spcPct val="95825"/>
              </a:lnSpc>
              <a:spcBef>
                <a:spcPts val="118"/>
              </a:spcBef>
              <a:buFont typeface="Arial" panose="020B0604020202020204" pitchFamily="34" charset="0"/>
              <a:buChar char="•"/>
            </a:pPr>
            <a:r>
              <a:rPr lang="en-US" sz="2492" dirty="0" smtClean="0">
                <a:latin typeface="Arial"/>
                <a:cs typeface="Arial"/>
              </a:rPr>
              <a:t>Round Robin Scheduling Algorithm</a:t>
            </a:r>
          </a:p>
          <a:p>
            <a:pPr marL="354406" marR="36125" indent="-342900">
              <a:lnSpc>
                <a:spcPct val="95825"/>
              </a:lnSpc>
              <a:spcBef>
                <a:spcPts val="118"/>
              </a:spcBef>
              <a:buFont typeface="Arial" panose="020B0604020202020204" pitchFamily="34" charset="0"/>
              <a:buChar char="•"/>
            </a:pPr>
            <a:r>
              <a:rPr lang="en-US" sz="2492" dirty="0" smtClean="0">
                <a:latin typeface="Arial"/>
                <a:cs typeface="Arial"/>
              </a:rPr>
              <a:t>Multi-Level Queues</a:t>
            </a:r>
          </a:p>
          <a:p>
            <a:pPr marL="354406" marR="36125" indent="-342900">
              <a:lnSpc>
                <a:spcPct val="95825"/>
              </a:lnSpc>
              <a:spcBef>
                <a:spcPts val="118"/>
              </a:spcBef>
              <a:buFont typeface="Arial" panose="020B0604020202020204" pitchFamily="34" charset="0"/>
              <a:buChar char="•"/>
            </a:pPr>
            <a:r>
              <a:rPr lang="en-US" sz="2492" dirty="0">
                <a:latin typeface="Arial"/>
                <a:cs typeface="Arial"/>
              </a:rPr>
              <a:t>Multi-Level </a:t>
            </a:r>
            <a:r>
              <a:rPr lang="en-US" sz="2492" dirty="0" smtClean="0">
                <a:latin typeface="Arial"/>
                <a:cs typeface="Arial"/>
              </a:rPr>
              <a:t>Feedback Queues</a:t>
            </a:r>
            <a:endParaRPr lang="en-US" sz="2492" dirty="0">
              <a:latin typeface="Arial"/>
              <a:cs typeface="Arial"/>
            </a:endParaRPr>
          </a:p>
          <a:p>
            <a:pPr marL="354406" marR="36125" indent="-342900">
              <a:lnSpc>
                <a:spcPct val="95825"/>
              </a:lnSpc>
              <a:spcBef>
                <a:spcPts val="118"/>
              </a:spcBef>
              <a:buFont typeface="Arial" panose="020B0604020202020204" pitchFamily="34" charset="0"/>
              <a:buChar char="•"/>
            </a:pPr>
            <a:endParaRPr lang="en-US" sz="2492" dirty="0" smtClean="0">
              <a:latin typeface="Arial"/>
              <a:cs typeface="Arial"/>
            </a:endParaRPr>
          </a:p>
          <a:p>
            <a:pPr marL="354406" marR="36125" indent="-342900">
              <a:lnSpc>
                <a:spcPct val="95825"/>
              </a:lnSpc>
              <a:spcBef>
                <a:spcPts val="118"/>
              </a:spcBef>
              <a:buFont typeface="Arial" panose="020B0604020202020204" pitchFamily="34" charset="0"/>
              <a:buChar char="•"/>
            </a:pPr>
            <a:endParaRPr lang="en-US" sz="2492" dirty="0" smtClean="0">
              <a:latin typeface="Arial"/>
              <a:cs typeface="Arial"/>
            </a:endParaRPr>
          </a:p>
          <a:p>
            <a:pPr marL="11506" marR="36125">
              <a:lnSpc>
                <a:spcPct val="95825"/>
              </a:lnSpc>
              <a:spcBef>
                <a:spcPts val="118"/>
              </a:spcBef>
            </a:pPr>
            <a:endParaRPr lang="en-US" sz="2492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53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>
            <a:extLst>
              <a:ext uri="{FF2B5EF4-FFF2-40B4-BE49-F238E27FC236}">
                <a16:creationId xmlns:a16="http://schemas.microsoft.com/office/drawing/2014/main" id="{1CD96B60-8A48-434B-B0B3-7D137B28C3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97138" y="219305"/>
            <a:ext cx="7713662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Multilevel Queue</a:t>
            </a:r>
          </a:p>
        </p:txBody>
      </p:sp>
      <p:sp>
        <p:nvSpPr>
          <p:cNvPr id="54274" name="Rectangle 3">
            <a:extLst>
              <a:ext uri="{FF2B5EF4-FFF2-40B4-BE49-F238E27FC236}">
                <a16:creationId xmlns:a16="http://schemas.microsoft.com/office/drawing/2014/main" id="{1C367D1A-7DE2-4C9D-8F9F-8D980F3D95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35764" y="1068389"/>
            <a:ext cx="7570237" cy="1747963"/>
          </a:xfrm>
        </p:spPr>
        <p:txBody>
          <a:bodyPr/>
          <a:lstStyle/>
          <a:p>
            <a:r>
              <a:rPr lang="en-US" altLang="en-US" dirty="0"/>
              <a:t>With priority scheduling, have separate queues for each priority.</a:t>
            </a:r>
          </a:p>
          <a:p>
            <a:r>
              <a:rPr lang="en-US" altLang="en-US" dirty="0"/>
              <a:t>Schedule the process in the highest-priority queue!</a:t>
            </a:r>
          </a:p>
        </p:txBody>
      </p:sp>
      <p:pic>
        <p:nvPicPr>
          <p:cNvPr id="54275" name="Picture 1">
            <a:extLst>
              <a:ext uri="{FF2B5EF4-FFF2-40B4-BE49-F238E27FC236}">
                <a16:creationId xmlns:a16="http://schemas.microsoft.com/office/drawing/2014/main" id="{B29FEE3D-3750-4508-92A3-9B9E46FEC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263" y="3089174"/>
            <a:ext cx="3073400" cy="339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87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6F1CB462-9D7D-4499-AF00-7FB8FBEF7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4429" y="215191"/>
            <a:ext cx="7880350" cy="5762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Multilevel Queue</a:t>
            </a:r>
          </a:p>
        </p:txBody>
      </p:sp>
      <p:sp>
        <p:nvSpPr>
          <p:cNvPr id="56322" name="Content Placeholder 2">
            <a:extLst>
              <a:ext uri="{FF2B5EF4-FFF2-40B4-BE49-F238E27FC236}">
                <a16:creationId xmlns:a16="http://schemas.microsoft.com/office/drawing/2014/main" id="{0F152084-C4F7-4F98-AC9A-7299EF5D2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932689"/>
            <a:ext cx="10018713" cy="877823"/>
          </a:xfrm>
        </p:spPr>
        <p:txBody>
          <a:bodyPr/>
          <a:lstStyle/>
          <a:p>
            <a:r>
              <a:rPr lang="en-US" altLang="en-US" dirty="0"/>
              <a:t>Prioritization based upon process type</a:t>
            </a:r>
          </a:p>
        </p:txBody>
      </p:sp>
      <p:pic>
        <p:nvPicPr>
          <p:cNvPr id="56323" name="Picture 3">
            <a:extLst>
              <a:ext uri="{FF2B5EF4-FFF2-40B4-BE49-F238E27FC236}">
                <a16:creationId xmlns:a16="http://schemas.microsoft.com/office/drawing/2014/main" id="{E45EDF43-47DE-4E7F-B77E-5ED79D91AC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135188"/>
            <a:ext cx="5583238" cy="297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3864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>
            <a:extLst>
              <a:ext uri="{FF2B5EF4-FFF2-40B4-BE49-F238E27FC236}">
                <a16:creationId xmlns:a16="http://schemas.microsoft.com/office/drawing/2014/main" id="{AF43CD99-B0BB-4EB6-B798-512BB1BA6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84400" y="181838"/>
            <a:ext cx="8026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Multilevel Feedback Queue</a:t>
            </a:r>
          </a:p>
        </p:txBody>
      </p:sp>
      <p:sp>
        <p:nvSpPr>
          <p:cNvPr id="57346" name="Rectangle 3">
            <a:extLst>
              <a:ext uri="{FF2B5EF4-FFF2-40B4-BE49-F238E27FC236}">
                <a16:creationId xmlns:a16="http://schemas.microsoft.com/office/drawing/2014/main" id="{ABB3FE17-4C94-4A31-A709-AB13725330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54425" y="1144347"/>
            <a:ext cx="7341303" cy="4399927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A process can move between the various queues.</a:t>
            </a:r>
          </a:p>
          <a:p>
            <a:r>
              <a:rPr lang="en-US" altLang="en-US" dirty="0"/>
              <a:t>Multilevel-feedback-queue scheduler defined by the following parameters:</a:t>
            </a:r>
          </a:p>
          <a:p>
            <a:pPr lvl="1"/>
            <a:r>
              <a:rPr lang="en-US" altLang="en-US" dirty="0"/>
              <a:t>Number of queues</a:t>
            </a:r>
          </a:p>
          <a:p>
            <a:pPr lvl="1"/>
            <a:r>
              <a:rPr lang="en-US" altLang="en-US" dirty="0"/>
              <a:t>Scheduling algorithms for each queue</a:t>
            </a:r>
          </a:p>
          <a:p>
            <a:pPr lvl="1"/>
            <a:r>
              <a:rPr lang="en-US" altLang="en-US" dirty="0"/>
              <a:t>Method used to determine when to upgrade a process</a:t>
            </a:r>
          </a:p>
          <a:p>
            <a:pPr lvl="1"/>
            <a:r>
              <a:rPr lang="en-US" altLang="en-US" dirty="0"/>
              <a:t>Method used to determine when to demote a process</a:t>
            </a:r>
          </a:p>
          <a:p>
            <a:pPr lvl="1"/>
            <a:r>
              <a:rPr lang="en-US" altLang="en-US" dirty="0"/>
              <a:t>Method used to determine which queue a process will enter when that process needs service</a:t>
            </a:r>
          </a:p>
          <a:p>
            <a:r>
              <a:rPr lang="en-US" altLang="en-US" dirty="0"/>
              <a:t>Aging can be implemented using multilevel feedback queue</a:t>
            </a:r>
          </a:p>
        </p:txBody>
      </p:sp>
    </p:spTree>
    <p:extLst>
      <p:ext uri="{BB962C8B-B14F-4D97-AF65-F5344CB8AC3E}">
        <p14:creationId xmlns:p14="http://schemas.microsoft.com/office/powerpoint/2010/main" val="2514697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179</TotalTime>
  <Words>440</Words>
  <Application>Microsoft Office PowerPoint</Application>
  <PresentationFormat>Widescreen</PresentationFormat>
  <Paragraphs>89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MS PGothic</vt:lpstr>
      <vt:lpstr>Arial</vt:lpstr>
      <vt:lpstr>Calibri</vt:lpstr>
      <vt:lpstr>Corbel</vt:lpstr>
      <vt:lpstr>Monotype Sorts</vt:lpstr>
      <vt:lpstr>Times New Roman</vt:lpstr>
      <vt:lpstr>Parallax</vt:lpstr>
      <vt:lpstr>Week 8</vt:lpstr>
      <vt:lpstr>Lecture Contents</vt:lpstr>
      <vt:lpstr>Lecture Objectives</vt:lpstr>
      <vt:lpstr>Dispatcher</vt:lpstr>
      <vt:lpstr>Scheduling Criteria</vt:lpstr>
      <vt:lpstr>PowerPoint Presentation</vt:lpstr>
      <vt:lpstr>Multilevel Queue</vt:lpstr>
      <vt:lpstr>Multilevel Queue</vt:lpstr>
      <vt:lpstr>Multilevel Feedback Queue</vt:lpstr>
      <vt:lpstr>Example of Multilevel Feedback Queue</vt:lpstr>
      <vt:lpstr>Thread Scheduling</vt:lpstr>
      <vt:lpstr>Multicore Processors</vt:lpstr>
      <vt:lpstr>Multithreaded Multicore System</vt:lpstr>
      <vt:lpstr>Processor Affinity</vt:lpstr>
      <vt:lpstr>Algorithm Evaluation</vt:lpstr>
      <vt:lpstr>Lecture Material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 1</dc:title>
  <dc:creator>HP</dc:creator>
  <cp:lastModifiedBy>HP</cp:lastModifiedBy>
  <cp:revision>21</cp:revision>
  <dcterms:created xsi:type="dcterms:W3CDTF">2020-04-19T14:49:46Z</dcterms:created>
  <dcterms:modified xsi:type="dcterms:W3CDTF">2020-04-19T17:56:47Z</dcterms:modified>
</cp:coreProperties>
</file>