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300" r:id="rId3"/>
    <p:sldId id="257" r:id="rId4"/>
    <p:sldId id="258" r:id="rId5"/>
    <p:sldId id="271" r:id="rId6"/>
    <p:sldId id="309" r:id="rId7"/>
    <p:sldId id="310" r:id="rId8"/>
    <p:sldId id="261" r:id="rId9"/>
    <p:sldId id="262" r:id="rId10"/>
    <p:sldId id="263" r:id="rId11"/>
    <p:sldId id="312" r:id="rId12"/>
    <p:sldId id="264" r:id="rId13"/>
    <p:sldId id="265" r:id="rId14"/>
    <p:sldId id="266" r:id="rId15"/>
    <p:sldId id="275" r:id="rId16"/>
    <p:sldId id="287" r:id="rId17"/>
    <p:sldId id="278" r:id="rId18"/>
    <p:sldId id="288" r:id="rId19"/>
    <p:sldId id="289" r:id="rId20"/>
    <p:sldId id="285" r:id="rId21"/>
    <p:sldId id="304" r:id="rId22"/>
    <p:sldId id="305" r:id="rId23"/>
    <p:sldId id="293" r:id="rId24"/>
    <p:sldId id="294" r:id="rId25"/>
    <p:sldId id="295" r:id="rId26"/>
    <p:sldId id="296" r:id="rId27"/>
    <p:sldId id="303" r:id="rId28"/>
    <p:sldId id="302" r:id="rId29"/>
    <p:sldId id="279" r:id="rId30"/>
    <p:sldId id="313" r:id="rId31"/>
    <p:sldId id="306" r:id="rId32"/>
    <p:sldId id="311" r:id="rId33"/>
    <p:sldId id="307" r:id="rId34"/>
    <p:sldId id="269" r:id="rId35"/>
    <p:sldId id="270" r:id="rId36"/>
    <p:sldId id="276" r:id="rId37"/>
    <p:sldId id="277" r:id="rId38"/>
    <p:sldId id="282" r:id="rId39"/>
    <p:sldId id="283" r:id="rId40"/>
    <p:sldId id="290" r:id="rId41"/>
    <p:sldId id="291" r:id="rId42"/>
    <p:sldId id="30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6" d="100"/>
          <a:sy n="76" d="100"/>
        </p:scale>
        <p:origin x="-1842"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427086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2277434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3986607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407527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424586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370941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7137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3226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67230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187766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A7877-BDFF-4D26-B72A-B6E05C519512}"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60A92-0A66-46FD-90E6-8E09C451DE8B}" type="slidenum">
              <a:rPr lang="en-US" smtClean="0"/>
              <a:t>‹#›</a:t>
            </a:fld>
            <a:endParaRPr lang="en-US" dirty="0"/>
          </a:p>
        </p:txBody>
      </p:sp>
    </p:spTree>
    <p:extLst>
      <p:ext uri="{BB962C8B-B14F-4D97-AF65-F5344CB8AC3E}">
        <p14:creationId xmlns:p14="http://schemas.microsoft.com/office/powerpoint/2010/main" val="2922871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A7877-BDFF-4D26-B72A-B6E05C519512}" type="datetimeFigureOut">
              <a:rPr lang="en-US" smtClean="0"/>
              <a:t>12/1/2020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60A92-0A66-46FD-90E6-8E09C451DE8B}" type="slidenum">
              <a:rPr lang="en-US" smtClean="0"/>
              <a:t>‹#›</a:t>
            </a:fld>
            <a:endParaRPr lang="en-US" dirty="0"/>
          </a:p>
        </p:txBody>
      </p:sp>
    </p:spTree>
    <p:extLst>
      <p:ext uri="{BB962C8B-B14F-4D97-AF65-F5344CB8AC3E}">
        <p14:creationId xmlns:p14="http://schemas.microsoft.com/office/powerpoint/2010/main" val="3665091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healthgrades.com/right-care/vascular-conditions/blood-clo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sciencedirect.com/book/978012381510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133600"/>
          </a:xfrm>
        </p:spPr>
        <p:txBody>
          <a:bodyPr>
            <a:normAutofit fontScale="90000"/>
          </a:bodyPr>
          <a:lstStyle/>
          <a:p>
            <a:pPr algn="l"/>
            <a:r>
              <a:rPr lang="en-US" b="1" dirty="0" smtClean="0"/>
              <a:t>Evaluation of cardio-protective activity </a:t>
            </a:r>
            <a:r>
              <a:rPr lang="en-US" b="1" dirty="0"/>
              <a:t>against ischemia/reperfusion injury</a:t>
            </a:r>
            <a:r>
              <a:rPr lang="en-US" b="1" dirty="0" smtClean="0"/>
              <a:t> of plant xyz</a:t>
            </a:r>
            <a:endParaRPr lang="en-US" b="1" dirty="0"/>
          </a:p>
        </p:txBody>
      </p:sp>
      <p:sp>
        <p:nvSpPr>
          <p:cNvPr id="3" name="Content Placeholder 2"/>
          <p:cNvSpPr>
            <a:spLocks noGrp="1"/>
          </p:cNvSpPr>
          <p:nvPr>
            <p:ph idx="1"/>
          </p:nvPr>
        </p:nvSpPr>
        <p:spPr>
          <a:xfrm>
            <a:off x="457200" y="2362200"/>
            <a:ext cx="8229600" cy="3763963"/>
          </a:xfrm>
        </p:spPr>
        <p:txBody>
          <a:bodyPr/>
          <a:lstStyle/>
          <a:p>
            <a:pPr marL="18288" indent="0">
              <a:buNone/>
            </a:pPr>
            <a:endParaRPr lang="en-US" b="1" dirty="0" smtClean="0"/>
          </a:p>
          <a:p>
            <a:pPr marL="18288" indent="0">
              <a:buNone/>
            </a:pPr>
            <a:r>
              <a:rPr lang="en-US" b="1" dirty="0" smtClean="0"/>
              <a:t>Submitted </a:t>
            </a:r>
            <a:r>
              <a:rPr lang="en-US" b="1" dirty="0"/>
              <a:t>to: Sir Abdul malik  </a:t>
            </a:r>
          </a:p>
          <a:p>
            <a:pPr marL="18288" indent="0">
              <a:buNone/>
            </a:pPr>
            <a:r>
              <a:rPr lang="en-US" b="1" dirty="0"/>
              <a:t>   (</a:t>
            </a:r>
            <a:r>
              <a:rPr lang="en-US" b="1" dirty="0" smtClean="0"/>
              <a:t>Assistant </a:t>
            </a:r>
            <a:r>
              <a:rPr lang="en-US" b="1" dirty="0"/>
              <a:t>professor)</a:t>
            </a:r>
          </a:p>
          <a:p>
            <a:pPr marL="18288" indent="0">
              <a:buNone/>
            </a:pPr>
            <a:r>
              <a:rPr lang="en-US" b="1" dirty="0"/>
              <a:t>   Submitted by: Ajmal khan</a:t>
            </a:r>
          </a:p>
          <a:p>
            <a:pPr marL="18288" indent="0">
              <a:buNone/>
            </a:pPr>
            <a:r>
              <a:rPr lang="en-US" b="1" dirty="0"/>
              <a:t>   (m.phil pharmacology)</a:t>
            </a:r>
            <a:endParaRPr lang="en-US" dirty="0"/>
          </a:p>
        </p:txBody>
      </p:sp>
    </p:spTree>
    <p:extLst>
      <p:ext uri="{BB962C8B-B14F-4D97-AF65-F5344CB8AC3E}">
        <p14:creationId xmlns:p14="http://schemas.microsoft.com/office/powerpoint/2010/main" val="3684983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
            </a:r>
            <a:br>
              <a:rPr lang="en-US" b="1" dirty="0" smtClean="0"/>
            </a:br>
            <a:r>
              <a:rPr lang="en-US" b="1" dirty="0" smtClean="0"/>
              <a:t>continue:</a:t>
            </a:r>
            <a:r>
              <a:rPr lang="en-US" dirty="0"/>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algn="just"/>
            <a:r>
              <a:rPr lang="en-US" b="1" dirty="0"/>
              <a:t>Late changes in infarction (days to weeks)</a:t>
            </a:r>
          </a:p>
          <a:p>
            <a:pPr algn="just"/>
            <a:r>
              <a:rPr lang="en-US" sz="3300" dirty="0" smtClean="0"/>
              <a:t>Reabsorption </a:t>
            </a:r>
            <a:r>
              <a:rPr lang="en-US" sz="3300" dirty="0"/>
              <a:t>of irreversibly injured/dead myocytes by macrophages</a:t>
            </a:r>
          </a:p>
          <a:p>
            <a:pPr lvl="1" algn="just"/>
            <a:r>
              <a:rPr lang="en-US" sz="3300" dirty="0"/>
              <a:t>Structural weakness of ventricular wall and susceptibility to </a:t>
            </a:r>
            <a:r>
              <a:rPr lang="en-US" sz="3300" b="1" dirty="0"/>
              <a:t>myocardial wall rupture</a:t>
            </a:r>
            <a:endParaRPr lang="en-US" sz="3300" dirty="0"/>
          </a:p>
          <a:p>
            <a:pPr algn="just"/>
            <a:r>
              <a:rPr lang="en-US" sz="3300" dirty="0"/>
              <a:t>Fibrous tissue deposition and scarring</a:t>
            </a:r>
          </a:p>
          <a:p>
            <a:pPr algn="just"/>
            <a:r>
              <a:rPr lang="en-US" sz="3300" dirty="0"/>
              <a:t>Ventricular remodeling</a:t>
            </a:r>
          </a:p>
          <a:p>
            <a:pPr lvl="1" algn="just"/>
            <a:r>
              <a:rPr lang="en-US" sz="3300" dirty="0"/>
              <a:t>Infarct expansion – thinning and dilatation of necrotic tissue without additional necrosis</a:t>
            </a:r>
          </a:p>
          <a:p>
            <a:pPr lvl="2" algn="just"/>
            <a:r>
              <a:rPr lang="en-US" sz="3300" dirty="0"/>
              <a:t>Increased ventricular wall stress</a:t>
            </a:r>
          </a:p>
          <a:p>
            <a:pPr lvl="2" algn="just"/>
            <a:r>
              <a:rPr lang="en-US" sz="3300" dirty="0"/>
              <a:t>Further impairment in systolic contractile function</a:t>
            </a:r>
          </a:p>
          <a:p>
            <a:pPr lvl="2" algn="just"/>
            <a:r>
              <a:rPr lang="en-US" sz="3300" dirty="0"/>
              <a:t>Increased likelihood of </a:t>
            </a:r>
            <a:r>
              <a:rPr lang="en-US" sz="3300" b="1" dirty="0"/>
              <a:t>aneurysm</a:t>
            </a:r>
            <a:r>
              <a:rPr lang="en-US" sz="3300" dirty="0"/>
              <a:t> formation</a:t>
            </a:r>
          </a:p>
          <a:p>
            <a:pPr lvl="1" algn="just"/>
            <a:r>
              <a:rPr lang="en-US" sz="3300" dirty="0"/>
              <a:t>Remodeling of non-infarcted ventricle</a:t>
            </a:r>
          </a:p>
          <a:p>
            <a:pPr lvl="2" algn="just"/>
            <a:r>
              <a:rPr lang="en-US" sz="3300" dirty="0"/>
              <a:t>Dilatation of overworked non-infarcted segments subjected to increased wall stress</a:t>
            </a:r>
          </a:p>
          <a:p>
            <a:pPr lvl="2" algn="just"/>
            <a:r>
              <a:rPr lang="en-US" sz="3300" dirty="0"/>
              <a:t>Enlargement initially compensatory to increase cardiac output via Frank-Starling mechanism, but can eventually predispose to ventricular arrhythmias and lead to </a:t>
            </a:r>
            <a:r>
              <a:rPr lang="en-US" sz="3300" b="1" dirty="0"/>
              <a:t>heart failure</a:t>
            </a:r>
            <a:endParaRPr lang="en-US" sz="3300" dirty="0"/>
          </a:p>
          <a:p>
            <a:pPr algn="just"/>
            <a:endParaRPr lang="en-US" dirty="0"/>
          </a:p>
        </p:txBody>
      </p:sp>
    </p:spTree>
    <p:extLst>
      <p:ext uri="{BB962C8B-B14F-4D97-AF65-F5344CB8AC3E}">
        <p14:creationId xmlns:p14="http://schemas.microsoft.com/office/powerpoint/2010/main" val="422116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
            </a:r>
            <a:br>
              <a:rPr lang="en-US" b="1" dirty="0" smtClean="0"/>
            </a:br>
            <a:r>
              <a:rPr lang="en-US" b="1" dirty="0" smtClean="0"/>
              <a:t>Medications </a:t>
            </a:r>
            <a:r>
              <a:rPr lang="en-US" b="1" dirty="0"/>
              <a:t>used to treat ischemic heart disease</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Drug </a:t>
            </a:r>
            <a:r>
              <a:rPr lang="en-US" dirty="0"/>
              <a:t>therapy is commonly used for treatment of ischemic heart disease and includes</a:t>
            </a:r>
            <a:r>
              <a:rPr lang="en-US" dirty="0" smtClean="0"/>
              <a:t>:</a:t>
            </a:r>
            <a:endParaRPr lang="en-US" dirty="0"/>
          </a:p>
          <a:p>
            <a:r>
              <a:rPr lang="en-US" dirty="0"/>
              <a:t>Angiotensin-converting enzyme (ACE) inhibitors, which relax the blood vessels and lower blood pressure</a:t>
            </a:r>
          </a:p>
          <a:p>
            <a:r>
              <a:rPr lang="en-US" dirty="0"/>
              <a:t>Angiotensin receptor blockers (ARBs), which lower blood pressure</a:t>
            </a:r>
          </a:p>
          <a:p>
            <a:r>
              <a:rPr lang="en-US" dirty="0"/>
              <a:t>Anti-ischemic agents such as </a:t>
            </a:r>
            <a:r>
              <a:rPr lang="en-US" dirty="0" err="1"/>
              <a:t>ranolazine</a:t>
            </a:r>
            <a:r>
              <a:rPr lang="en-US" dirty="0"/>
              <a:t> (</a:t>
            </a:r>
            <a:r>
              <a:rPr lang="en-US" dirty="0" err="1"/>
              <a:t>Ranexa</a:t>
            </a:r>
            <a:r>
              <a:rPr lang="en-US" dirty="0"/>
              <a:t>)</a:t>
            </a:r>
          </a:p>
          <a:p>
            <a:r>
              <a:rPr lang="en-US" dirty="0"/>
              <a:t>Antiplatelet drugs, which prevent the formation of </a:t>
            </a:r>
            <a:r>
              <a:rPr lang="en-US" u="sng" dirty="0">
                <a:hlinkClick r:id="rId2"/>
              </a:rPr>
              <a:t>blood clots</a:t>
            </a:r>
            <a:endParaRPr lang="en-US" dirty="0"/>
          </a:p>
          <a:p>
            <a:r>
              <a:rPr lang="en-US" dirty="0"/>
              <a:t>Beta-blockers, which lower the heart rate</a:t>
            </a:r>
          </a:p>
          <a:p>
            <a:r>
              <a:rPr lang="en-US" dirty="0"/>
              <a:t>Calcium channel blockers, which reduce workload on the heart muscle</a:t>
            </a:r>
          </a:p>
          <a:p>
            <a:r>
              <a:rPr lang="en-US" dirty="0"/>
              <a:t>Nitrates, which dilate the blood vessels</a:t>
            </a:r>
          </a:p>
          <a:p>
            <a:r>
              <a:rPr lang="en-US" dirty="0"/>
              <a:t>Statins, which lower cholesterol</a:t>
            </a:r>
          </a:p>
          <a:p>
            <a:endParaRPr lang="en-US" dirty="0"/>
          </a:p>
        </p:txBody>
      </p:sp>
    </p:spTree>
    <p:extLst>
      <p:ext uri="{BB962C8B-B14F-4D97-AF65-F5344CB8AC3E}">
        <p14:creationId xmlns:p14="http://schemas.microsoft.com/office/powerpoint/2010/main" val="604992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Plants having cardio-protective effect</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500" b="1" dirty="0" smtClean="0"/>
              <a:t>1.Achillea wilhelmsii:</a:t>
            </a:r>
            <a:endParaRPr lang="en-US" sz="3500" dirty="0"/>
          </a:p>
          <a:p>
            <a:pPr marL="0" indent="0" algn="just">
              <a:buNone/>
            </a:pPr>
            <a:r>
              <a:rPr lang="en-US" sz="2800" dirty="0"/>
              <a:t>A. wilhelmsii fed rats in higher doses were protected against oxidative stress, as evidenced by inhibition of increase in MDA, depletion of SOD, catalase, and thiol group following </a:t>
            </a:r>
            <a:r>
              <a:rPr lang="en-US" sz="2800" dirty="0" smtClean="0"/>
              <a:t>ischemia reperfusion</a:t>
            </a:r>
            <a:r>
              <a:rPr lang="en-US" sz="2800" dirty="0"/>
              <a:t>. Administration of A. wilhelmsii and vitamin C prevented the I/R induced oxidative stress and maintained the levels of the anti-oxidant enzymes almost comparable to that of the normal </a:t>
            </a:r>
            <a:r>
              <a:rPr lang="en-US" sz="2800" dirty="0" smtClean="0"/>
              <a:t>control.This </a:t>
            </a:r>
            <a:r>
              <a:rPr lang="en-US" sz="2800" dirty="0"/>
              <a:t>improvement may be attributed to the higher amount of flavonoids, which are known for their interesting activities in cardiovascular diseases, in higher doses of plant extract.</a:t>
            </a:r>
          </a:p>
          <a:p>
            <a:endParaRPr lang="en-US" sz="2800" dirty="0"/>
          </a:p>
        </p:txBody>
      </p:sp>
    </p:spTree>
    <p:extLst>
      <p:ext uri="{BB962C8B-B14F-4D97-AF65-F5344CB8AC3E}">
        <p14:creationId xmlns:p14="http://schemas.microsoft.com/office/powerpoint/2010/main" val="3718707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endParaRPr lang="en-US" sz="2400" dirty="0" smtClean="0"/>
          </a:p>
          <a:p>
            <a:pPr marL="0" indent="0" algn="just">
              <a:buNone/>
            </a:pPr>
            <a:r>
              <a:rPr lang="en-US" b="1" dirty="0" smtClean="0"/>
              <a:t>2.Desmodium </a:t>
            </a:r>
            <a:r>
              <a:rPr lang="en-US" b="1" dirty="0"/>
              <a:t>gangeticum</a:t>
            </a:r>
          </a:p>
          <a:p>
            <a:pPr marL="0" indent="0" algn="just">
              <a:buNone/>
            </a:pPr>
            <a:r>
              <a:rPr lang="en-US" sz="2400" dirty="0" smtClean="0"/>
              <a:t>Desmodium </a:t>
            </a:r>
            <a:r>
              <a:rPr lang="en-US" sz="2400" dirty="0"/>
              <a:t>gangeticum root renders cardioprotection from isoproterenol-induced myocardial infarction in rats. The preventive effects of ethyl acetate extract of Desmodium gangeticum root were shown in terms of cardiac marker enzymes and antioxidants in ischemic reperfused rat hearts. It was found that ethyl acetate extract of Desmodium gangeticum root induces myocardial protection against ischemia reperfusion injury in isolated rat hearts, as indicated by the improved recovery of cardiac function, reduction in cardiac enzyme release in the perfusate and reduction of tissue </a:t>
            </a:r>
            <a:r>
              <a:rPr lang="en-US" sz="2400" dirty="0" smtClean="0"/>
              <a:t>necrosis</a:t>
            </a:r>
            <a:r>
              <a:rPr lang="en-US" sz="2400" dirty="0"/>
              <a:t>. Significant recovery of left ventricular developed pressure in drug-treated rat heart suggested the physiological recovery of heart from ischemia reperfusion injury. </a:t>
            </a:r>
          </a:p>
        </p:txBody>
      </p:sp>
    </p:spTree>
    <p:extLst>
      <p:ext uri="{BB962C8B-B14F-4D97-AF65-F5344CB8AC3E}">
        <p14:creationId xmlns:p14="http://schemas.microsoft.com/office/powerpoint/2010/main" val="286143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229600" cy="5059363"/>
          </a:xfrm>
        </p:spPr>
        <p:txBody>
          <a:bodyPr>
            <a:normAutofit fontScale="92500" lnSpcReduction="10000"/>
          </a:bodyPr>
          <a:lstStyle/>
          <a:p>
            <a:pPr algn="just"/>
            <a:r>
              <a:rPr lang="en-US" sz="2400" dirty="0" smtClean="0"/>
              <a:t>The </a:t>
            </a:r>
            <a:r>
              <a:rPr lang="en-US" sz="2400" dirty="0"/>
              <a:t>ethyl acetate extract of Desmodium gangeticum root protects the myocardium against ischemia-reperfusion induced damage in rats. The effects of the extract may be related to the inhibition of lipid peroxidation</a:t>
            </a:r>
            <a:r>
              <a:rPr lang="en-US" sz="2400" dirty="0" smtClean="0"/>
              <a:t>.</a:t>
            </a:r>
          </a:p>
          <a:p>
            <a:pPr marL="0" indent="0" algn="just">
              <a:buNone/>
            </a:pPr>
            <a:r>
              <a:rPr lang="en-US" b="1" dirty="0"/>
              <a:t> </a:t>
            </a:r>
            <a:r>
              <a:rPr lang="en-US" b="1" dirty="0" smtClean="0"/>
              <a:t>   3.Anthocyanins</a:t>
            </a:r>
            <a:r>
              <a:rPr lang="en-US" b="1" dirty="0"/>
              <a:t>:</a:t>
            </a:r>
          </a:p>
          <a:p>
            <a:pPr marL="0" indent="0" algn="just">
              <a:buNone/>
            </a:pPr>
            <a:r>
              <a:rPr lang="en-US" sz="2400" dirty="0" smtClean="0"/>
              <a:t>      First</a:t>
            </a:r>
            <a:r>
              <a:rPr lang="en-US" sz="2400" dirty="0"/>
              <a:t>, anthocyanins have been suggested to act as direct </a:t>
            </a:r>
            <a:r>
              <a:rPr lang="en-US" sz="2400" dirty="0" smtClean="0"/>
              <a:t>     antioxidants </a:t>
            </a:r>
            <a:r>
              <a:rPr lang="en-US" sz="2400" dirty="0"/>
              <a:t>removing reactive oxygen species produced </a:t>
            </a:r>
            <a:r>
              <a:rPr lang="en-US" sz="2400" dirty="0" smtClean="0"/>
              <a:t>during </a:t>
            </a:r>
            <a:r>
              <a:rPr lang="en-US" sz="2400" dirty="0"/>
              <a:t>reperfusion</a:t>
            </a:r>
            <a:r>
              <a:rPr lang="en-US" sz="2400" dirty="0" smtClean="0"/>
              <a:t>.</a:t>
            </a:r>
          </a:p>
          <a:p>
            <a:pPr algn="just"/>
            <a:r>
              <a:rPr lang="en-US" sz="2400" dirty="0"/>
              <a:t>Anthocyanin can inhibit intracellular signal transducers and activators of transcription that are important in induction of cell death in myocardium</a:t>
            </a:r>
          </a:p>
          <a:p>
            <a:pPr algn="just"/>
            <a:r>
              <a:rPr lang="en-US" sz="2400" dirty="0"/>
              <a:t>Anthocyanin differ in their reductive capacity and that certain </a:t>
            </a:r>
            <a:r>
              <a:rPr lang="en-US" sz="2400" dirty="0" smtClean="0"/>
              <a:t>anthocyanin </a:t>
            </a:r>
            <a:r>
              <a:rPr lang="en-US" sz="2400" dirty="0"/>
              <a:t>can block ischemia–induced apoptosis and necrosis in the perfused rat heart potentially by reducing cytochrome c which is released from mitochondria into cytosol during ischemia.</a:t>
            </a:r>
            <a:endParaRPr lang="en-US" sz="2400" b="1" dirty="0"/>
          </a:p>
          <a:p>
            <a:pPr marL="0" indent="0" algn="just">
              <a:buNone/>
            </a:pPr>
            <a:endParaRPr lang="en-US" sz="2400" dirty="0"/>
          </a:p>
          <a:p>
            <a:pPr algn="just"/>
            <a:endParaRPr lang="en-US" sz="2400" dirty="0"/>
          </a:p>
        </p:txBody>
      </p:sp>
    </p:spTree>
    <p:extLst>
      <p:ext uri="{BB962C8B-B14F-4D97-AF65-F5344CB8AC3E}">
        <p14:creationId xmlns:p14="http://schemas.microsoft.com/office/powerpoint/2010/main" val="1204761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marL="0" indent="0" algn="just">
              <a:buNone/>
            </a:pPr>
            <a:r>
              <a:rPr lang="en-US" b="1" dirty="0" smtClean="0"/>
              <a:t>4.Sida </a:t>
            </a:r>
            <a:r>
              <a:rPr lang="en-US" b="1" dirty="0"/>
              <a:t>cordifolia L.</a:t>
            </a:r>
            <a:r>
              <a:rPr lang="en-US" dirty="0"/>
              <a:t> </a:t>
            </a:r>
            <a:r>
              <a:rPr lang="en-US" b="1" dirty="0"/>
              <a:t>leaves</a:t>
            </a:r>
            <a:endParaRPr lang="en-US" dirty="0" smtClean="0"/>
          </a:p>
          <a:p>
            <a:pPr algn="just"/>
            <a:r>
              <a:rPr lang="en-US" dirty="0" smtClean="0"/>
              <a:t>The </a:t>
            </a:r>
            <a:r>
              <a:rPr lang="en-US" dirty="0"/>
              <a:t>IRI/ISO damage to myocardium is due to release of oxygen free radicals (OFRs), which causes destruction of myocardial membrane and leakage of bioenzymes in perfusate. Pretreatment of animals with HESC-100 and HESC-500 produced substantial elevation in SOD and catalase activities when compared to control indicating cardioprotective effect. Eventhough, traditionally high volumes of water extracts were used for eliciting required activity, we used methanol as solvent to increase dissolution of more </a:t>
            </a:r>
            <a:r>
              <a:rPr lang="en-US" dirty="0" smtClean="0"/>
              <a:t>flavonoids.</a:t>
            </a:r>
            <a:r>
              <a:rPr lang="en-US" dirty="0"/>
              <a:t> It is apparent that flavonoids constituent of HESC is responsible for accelerated antioxidant synthesis at times of IRI/ISO induced stress to </a:t>
            </a:r>
            <a:r>
              <a:rPr lang="en-US" dirty="0" smtClean="0"/>
              <a:t>myocardium. </a:t>
            </a:r>
            <a:endParaRPr lang="en-US" dirty="0"/>
          </a:p>
        </p:txBody>
      </p:sp>
    </p:spTree>
    <p:extLst>
      <p:ext uri="{BB962C8B-B14F-4D97-AF65-F5344CB8AC3E}">
        <p14:creationId xmlns:p14="http://schemas.microsoft.com/office/powerpoint/2010/main" val="117704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600" dirty="0" smtClean="0"/>
              <a:t>On </a:t>
            </a:r>
            <a:r>
              <a:rPr lang="en-US" sz="2600" dirty="0"/>
              <a:t>the contrary, pretreatment of PRO-10 does not produce similar rise in antioxidant activity indicating an alternative mechanism for their cardioprotective action. PRO-10 causes decrease influx of calcium leading to dephosphorylation of myosin light chain kinase and drastic reduction in generation of OFRs </a:t>
            </a:r>
            <a:r>
              <a:rPr lang="en-US" sz="2600" dirty="0" smtClean="0"/>
              <a:t>(</a:t>
            </a:r>
            <a:r>
              <a:rPr lang="en-US" sz="2600" dirty="0"/>
              <a:t>Satoskar</a:t>
            </a:r>
            <a:r>
              <a:rPr lang="en-US" sz="2600" dirty="0" smtClean="0"/>
              <a:t> </a:t>
            </a:r>
            <a:r>
              <a:rPr lang="en-US" sz="2600" dirty="0"/>
              <a:t>et al., 1995). Hence it is speculated that HESC protection is due to enhanced antioxidant formation, whereas, PRO-10 activity is due to scavenging ability on OFRs</a:t>
            </a:r>
            <a:r>
              <a:rPr lang="en-US" sz="2600" dirty="0" smtClean="0"/>
              <a:t>.</a:t>
            </a:r>
          </a:p>
          <a:p>
            <a:pPr algn="just"/>
            <a:endParaRPr lang="en-US" dirty="0"/>
          </a:p>
        </p:txBody>
      </p:sp>
    </p:spTree>
    <p:extLst>
      <p:ext uri="{BB962C8B-B14F-4D97-AF65-F5344CB8AC3E}">
        <p14:creationId xmlns:p14="http://schemas.microsoft.com/office/powerpoint/2010/main" val="2929175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990600"/>
            <a:ext cx="8229600" cy="5135563"/>
          </a:xfrm>
        </p:spPr>
        <p:txBody>
          <a:bodyPr>
            <a:normAutofit fontScale="62500" lnSpcReduction="20000"/>
          </a:bodyPr>
          <a:lstStyle/>
          <a:p>
            <a:pPr marL="0" indent="0">
              <a:buNone/>
            </a:pPr>
            <a:r>
              <a:rPr lang="en-US" sz="5100" b="1" dirty="0"/>
              <a:t> 5.Activity of </a:t>
            </a:r>
            <a:r>
              <a:rPr lang="en-US" sz="5100" b="1" dirty="0" err="1"/>
              <a:t>Spondias</a:t>
            </a:r>
            <a:r>
              <a:rPr lang="en-US" sz="5100" b="1" dirty="0"/>
              <a:t> </a:t>
            </a:r>
            <a:r>
              <a:rPr lang="en-US" sz="5100" b="1" dirty="0" err="1"/>
              <a:t>Mombin</a:t>
            </a:r>
            <a:r>
              <a:rPr lang="en-US" sz="5100" b="1" dirty="0"/>
              <a:t> Linn</a:t>
            </a:r>
            <a:endParaRPr lang="en-US" sz="5100" b="1" dirty="0" smtClean="0"/>
          </a:p>
          <a:p>
            <a:pPr algn="just"/>
            <a:r>
              <a:rPr lang="en-US" dirty="0" smtClean="0"/>
              <a:t>In </a:t>
            </a:r>
            <a:r>
              <a:rPr lang="en-US" dirty="0"/>
              <a:t>the present study, SM showed similar effects to that of </a:t>
            </a:r>
            <a:r>
              <a:rPr lang="en-US" dirty="0" err="1"/>
              <a:t>ramipril</a:t>
            </a:r>
            <a:r>
              <a:rPr lang="en-US" dirty="0"/>
              <a:t>, an angiotensin-converting enzyme (ACE) inhibitor. ACE inhibitors have been shown to prevent deleterious events related to ischemia/reperfusion injury and atherosclerosis. SM may also possess ACE inhibitory activity. </a:t>
            </a:r>
            <a:r>
              <a:rPr lang="en-US" dirty="0" err="1"/>
              <a:t>Phenolics</a:t>
            </a:r>
            <a:r>
              <a:rPr lang="en-US" dirty="0"/>
              <a:t> and flavonoids in foods and extracts from plants have been reported to possess </a:t>
            </a:r>
            <a:r>
              <a:rPr lang="en-US" dirty="0" err="1"/>
              <a:t>antiACE</a:t>
            </a:r>
            <a:r>
              <a:rPr lang="en-US" dirty="0"/>
              <a:t> activity, and </a:t>
            </a:r>
            <a:r>
              <a:rPr lang="en-US" dirty="0" err="1"/>
              <a:t>phenolics</a:t>
            </a:r>
            <a:r>
              <a:rPr lang="en-US" dirty="0"/>
              <a:t> are present in SM. Oxygen-free radical scavenging properties of ACE inhibitors have been postulated to contribute significantly to the reduction of myocardial infarction. The excellent </a:t>
            </a:r>
            <a:r>
              <a:rPr lang="en-US" dirty="0" err="1"/>
              <a:t>antioxidative</a:t>
            </a:r>
            <a:r>
              <a:rPr lang="en-US" dirty="0"/>
              <a:t> activity shown by SM in this study and its anti-ischemic activity may be pointers to a possible ACE inhibitory activity. Bioactivity may be as a result of synergistic interactions among diverse phytochemicals. The mechanisms of SM cardioprotection seem to involve improvement of cardiac contractile function, prevention of the disruption of cardiac myofibrils, preservation of the integrity of </a:t>
            </a:r>
            <a:r>
              <a:rPr lang="en-US" dirty="0" err="1"/>
              <a:t>cardiomyocyte</a:t>
            </a:r>
            <a:r>
              <a:rPr lang="en-US" dirty="0"/>
              <a:t> membrane, and reduction of oxidative stress. Prevention of atherosclerotic plaque formation may also be a contributory mechanism.</a:t>
            </a:r>
          </a:p>
          <a:p>
            <a:pPr algn="just"/>
            <a:endParaRPr lang="en-US" dirty="0"/>
          </a:p>
        </p:txBody>
      </p:sp>
    </p:spTree>
    <p:extLst>
      <p:ext uri="{BB962C8B-B14F-4D97-AF65-F5344CB8AC3E}">
        <p14:creationId xmlns:p14="http://schemas.microsoft.com/office/powerpoint/2010/main" val="32300661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70000" lnSpcReduction="20000"/>
          </a:bodyPr>
          <a:lstStyle/>
          <a:p>
            <a:pPr marL="0" indent="0" algn="just">
              <a:buNone/>
            </a:pPr>
            <a:r>
              <a:rPr lang="en-US" sz="4600" b="1" dirty="0" smtClean="0"/>
              <a:t>6.Terminalia </a:t>
            </a:r>
            <a:r>
              <a:rPr lang="en-US" sz="4600" b="1" dirty="0" err="1" smtClean="0"/>
              <a:t>arjuna</a:t>
            </a:r>
            <a:r>
              <a:rPr lang="en-US" sz="4600" b="1" dirty="0" smtClean="0"/>
              <a:t>:</a:t>
            </a:r>
            <a:endParaRPr lang="en-US" sz="4600" dirty="0" smtClean="0"/>
          </a:p>
          <a:p>
            <a:pPr algn="just"/>
            <a:r>
              <a:rPr lang="en-US" dirty="0" smtClean="0"/>
              <a:t>The </a:t>
            </a:r>
            <a:r>
              <a:rPr lang="en-US" dirty="0"/>
              <a:t>bark powder of Terminalia arjuna augments endogenous antioxidants and prevents oxidant stress associated with IR injury of isolated rat heart </a:t>
            </a:r>
            <a:r>
              <a:rPr lang="en-US" dirty="0" smtClean="0"/>
              <a:t>.</a:t>
            </a:r>
            <a:r>
              <a:rPr lang="en-US" dirty="0"/>
              <a:t>C</a:t>
            </a:r>
            <a:r>
              <a:rPr lang="en-US" dirty="0" smtClean="0"/>
              <a:t>hronic </a:t>
            </a:r>
            <a:r>
              <a:rPr lang="en-US" dirty="0"/>
              <a:t>oral administration of Terminalia arjuna crude bark powder in rabbit led to increase in basal myocardial SOD, catalase and GSH, along with a concomitant rise in myocardial TBARS and induction of myocardial HSP 72. Although a rise in TBARS is indicative of an increased oxidative stress, it is considered non-lethal in the absence of any histopathological evidence of cellular injury. Such a mild degree of oxidative stress might have induced myocardial HSP 72 in the present study. Similar observations have been reported earlier regarding the mechanism of cardioprotection by moderate alcohol consumption, which has been attributed to induction of oxidative stress, with subsequent induction of </a:t>
            </a:r>
            <a:r>
              <a:rPr lang="en-US" dirty="0" smtClean="0"/>
              <a:t>HSP. </a:t>
            </a:r>
            <a:endParaRPr lang="en-US" dirty="0"/>
          </a:p>
        </p:txBody>
      </p:sp>
    </p:spTree>
    <p:extLst>
      <p:ext uri="{BB962C8B-B14F-4D97-AF65-F5344CB8AC3E}">
        <p14:creationId xmlns:p14="http://schemas.microsoft.com/office/powerpoint/2010/main" val="1193326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r>
              <a:rPr lang="en-US" dirty="0"/>
              <a:t>Heat shock proteins (HSP) play a critical role in maintaining cellular homeostasis and protecting cells against oxidative stress. Specially, HSPs of the 70 kDa family (i.e., HSP72) are important in developing tolerance to ischemic-reperfusion </a:t>
            </a:r>
            <a:r>
              <a:rPr lang="en-US" dirty="0" smtClean="0"/>
              <a:t>injury. In this </a:t>
            </a:r>
            <a:r>
              <a:rPr lang="en-US" dirty="0"/>
              <a:t>respect, development of pharmacological agents having adaptation-inducing property has been an interesting area of research. Monophosphoryl lipid A (MLA), a non-pyrogenic derivative of Salmonella lipopolysaccharide, has been reported to cause induction of HSP72 and thus causes protection against ischemia-reperfusion injury both in vitro and in </a:t>
            </a:r>
            <a:r>
              <a:rPr lang="en-US" dirty="0" smtClean="0"/>
              <a:t>vivo . </a:t>
            </a:r>
            <a:r>
              <a:rPr lang="en-US" dirty="0"/>
              <a:t>C</a:t>
            </a:r>
            <a:r>
              <a:rPr lang="en-US" dirty="0" smtClean="0"/>
              <a:t>hronic </a:t>
            </a:r>
            <a:r>
              <a:rPr lang="en-US" dirty="0"/>
              <a:t>oral administration of Terminalia arjuna crude bark powder also caused induction of myocardial HSP72, which, in conjunction with increased endogenous antioxidants, might have contributed to protection against </a:t>
            </a:r>
            <a:r>
              <a:rPr lang="en-US" dirty="0" smtClean="0"/>
              <a:t>ischemic reperfusion injury.</a:t>
            </a:r>
            <a:endParaRPr lang="en-US" dirty="0"/>
          </a:p>
        </p:txBody>
      </p:sp>
    </p:spTree>
    <p:extLst>
      <p:ext uri="{BB962C8B-B14F-4D97-AF65-F5344CB8AC3E}">
        <p14:creationId xmlns:p14="http://schemas.microsoft.com/office/powerpoint/2010/main" val="1394971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Ischemic </a:t>
            </a:r>
            <a:r>
              <a:rPr lang="en-US" b="1" dirty="0"/>
              <a:t>heart disease</a:t>
            </a:r>
            <a:r>
              <a:rPr lang="en-US" dirty="0"/>
              <a:t>:</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 A condition in which imbalance between myocardial oxygen supply and demand,  most often caused by atherosclerosis of the coronary arteries, results in myocardial hypoxia and accumulation of waste </a:t>
            </a:r>
            <a:r>
              <a:rPr lang="en-US" dirty="0" smtClean="0"/>
              <a:t>metabolites.</a:t>
            </a:r>
          </a:p>
          <a:p>
            <a:r>
              <a:rPr lang="en-US" sz="4200" b="1" dirty="0"/>
              <a:t>Causes of myocardial ischemia.</a:t>
            </a:r>
            <a:endParaRPr lang="en-US" sz="4200" dirty="0"/>
          </a:p>
          <a:p>
            <a:pPr marL="0" indent="0" algn="just">
              <a:buNone/>
            </a:pPr>
            <a:r>
              <a:rPr lang="en-US" dirty="0" smtClean="0"/>
              <a:t>    Myocardial </a:t>
            </a:r>
            <a:r>
              <a:rPr lang="en-US" dirty="0"/>
              <a:t>ischemia occurs when blood flow to your </a:t>
            </a:r>
            <a:r>
              <a:rPr lang="en-US" dirty="0" smtClean="0"/>
              <a:t>  heart </a:t>
            </a:r>
            <a:r>
              <a:rPr lang="en-US" dirty="0"/>
              <a:t>is reduced, preventing the heart muscle from receiving enough oxygen. The reduced blood flow is usually the result of a partial or complete blockage of your heart's arteries (coronary arteries).</a:t>
            </a:r>
            <a:br>
              <a:rPr lang="en-US" dirty="0"/>
            </a:br>
            <a:endParaRPr lang="en-US" dirty="0"/>
          </a:p>
          <a:p>
            <a:endParaRPr lang="en-US" dirty="0" smtClean="0"/>
          </a:p>
          <a:p>
            <a:endParaRPr lang="en-US" dirty="0"/>
          </a:p>
        </p:txBody>
      </p:sp>
    </p:spTree>
    <p:extLst>
      <p:ext uri="{BB962C8B-B14F-4D97-AF65-F5344CB8AC3E}">
        <p14:creationId xmlns:p14="http://schemas.microsoft.com/office/powerpoint/2010/main" val="1579990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lgn="just">
              <a:buNone/>
            </a:pPr>
            <a:r>
              <a:rPr lang="en-US" sz="3600" b="1" dirty="0" smtClean="0"/>
              <a:t>7.Kaempferol:</a:t>
            </a:r>
            <a:endParaRPr lang="en-US" dirty="0" smtClean="0"/>
          </a:p>
          <a:p>
            <a:pPr algn="just"/>
            <a:r>
              <a:rPr lang="en-US" sz="2200" dirty="0" smtClean="0"/>
              <a:t>We </a:t>
            </a:r>
            <a:r>
              <a:rPr lang="en-US" sz="2200" dirty="0"/>
              <a:t>used TDZD-8 as a positive control agent to demonstrate the mechanisms of the cardioprotective effects of kaempferol</a:t>
            </a:r>
            <a:r>
              <a:rPr lang="en-US" sz="2200" dirty="0" smtClean="0"/>
              <a:t>. </a:t>
            </a:r>
            <a:r>
              <a:rPr lang="en-US" sz="2200" dirty="0"/>
              <a:t>R</a:t>
            </a:r>
            <a:r>
              <a:rPr lang="en-US" sz="2200" dirty="0" smtClean="0"/>
              <a:t>esearch </a:t>
            </a:r>
            <a:r>
              <a:rPr lang="en-US" sz="2200" dirty="0"/>
              <a:t>showed that kaempferol or TDZD-8 can increase the level of GSK-3𝛽 phosphorylation and reduce the release of cytochrome C compared with those in the control and I/R groups. We inferred that kaempferol can function similarly to that of TDZD-8 on GSK-3𝛽 phosphorylation. Thus, we speculated that kaempferol decreases the apoptosis induced by I/R injury via GSK-3𝛽 inhibition</a:t>
            </a:r>
            <a:r>
              <a:rPr lang="en-US" dirty="0"/>
              <a:t>.</a:t>
            </a:r>
          </a:p>
        </p:txBody>
      </p:sp>
    </p:spTree>
    <p:extLst>
      <p:ext uri="{BB962C8B-B14F-4D97-AF65-F5344CB8AC3E}">
        <p14:creationId xmlns:p14="http://schemas.microsoft.com/office/powerpoint/2010/main" val="355005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a:bodyPr>
          <a:lstStyle/>
          <a:p>
            <a:pPr marL="0" indent="0" algn="just">
              <a:buNone/>
            </a:pPr>
            <a:r>
              <a:rPr lang="en-US" sz="3500" b="1" i="1" dirty="0" smtClean="0"/>
              <a:t>8.Psidium </a:t>
            </a:r>
            <a:r>
              <a:rPr lang="en-US" sz="3500" b="1" i="1" dirty="0" err="1"/>
              <a:t>guajava</a:t>
            </a:r>
            <a:r>
              <a:rPr lang="en-US" sz="3500" b="1" i="1" dirty="0"/>
              <a:t> L. </a:t>
            </a:r>
            <a:r>
              <a:rPr lang="en-US" sz="3500" b="1" dirty="0"/>
              <a:t>and</a:t>
            </a:r>
            <a:r>
              <a:rPr lang="en-US" sz="3500" b="1" i="1" dirty="0"/>
              <a:t> </a:t>
            </a:r>
            <a:r>
              <a:rPr lang="en-US" sz="3500" b="1" i="1" dirty="0" err="1"/>
              <a:t>Limonium</a:t>
            </a:r>
            <a:r>
              <a:rPr lang="en-US" sz="3500" b="1" i="1" dirty="0"/>
              <a:t> </a:t>
            </a:r>
            <a:r>
              <a:rPr lang="en-US" sz="3500" b="1" i="1" dirty="0" err="1" smtClean="0"/>
              <a:t>wrightii</a:t>
            </a:r>
            <a:r>
              <a:rPr lang="en-US" sz="3500" b="1" i="1" dirty="0" smtClean="0"/>
              <a:t>:</a:t>
            </a:r>
            <a:r>
              <a:rPr lang="en-US" sz="3500" i="1" dirty="0" smtClean="0"/>
              <a:t> </a:t>
            </a:r>
            <a:endParaRPr lang="en-US" sz="3500" dirty="0" smtClean="0"/>
          </a:p>
          <a:p>
            <a:pPr algn="just"/>
            <a:r>
              <a:rPr lang="en-US" dirty="0" smtClean="0"/>
              <a:t>Extracts </a:t>
            </a:r>
            <a:r>
              <a:rPr lang="en-US" dirty="0"/>
              <a:t>isolated from P. </a:t>
            </a:r>
            <a:r>
              <a:rPr lang="en-US" dirty="0" err="1"/>
              <a:t>guajava</a:t>
            </a:r>
            <a:r>
              <a:rPr lang="en-US" dirty="0"/>
              <a:t> L. and L. </a:t>
            </a:r>
            <a:r>
              <a:rPr lang="en-US" dirty="0" err="1"/>
              <a:t>wrightii</a:t>
            </a:r>
            <a:r>
              <a:rPr lang="en-US" dirty="0"/>
              <a:t> attenuated myocardial ischemia-reperfusion injury after 30 min of ischemia followed by 20 min of reperfusion.</a:t>
            </a:r>
          </a:p>
          <a:p>
            <a:pPr algn="just"/>
            <a:r>
              <a:rPr lang="en-US" dirty="0"/>
              <a:t>The mechanism of the cardio protective effects of these plant extracts against myocardial ischemia-reperfusion injury in isolated rat hearts is unclear, but is probably through their radical-scavenging actions</a:t>
            </a:r>
            <a:r>
              <a:rPr lang="en-US" dirty="0" smtClean="0"/>
              <a:t>.</a:t>
            </a:r>
            <a:endParaRPr lang="en-US" dirty="0"/>
          </a:p>
        </p:txBody>
      </p:sp>
    </p:spTree>
    <p:extLst>
      <p:ext uri="{BB962C8B-B14F-4D97-AF65-F5344CB8AC3E}">
        <p14:creationId xmlns:p14="http://schemas.microsoft.com/office/powerpoint/2010/main" val="3414261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10000"/>
          </a:bodyPr>
          <a:lstStyle/>
          <a:p>
            <a:pPr marL="0" indent="0" algn="just">
              <a:buNone/>
            </a:pPr>
            <a:r>
              <a:rPr lang="en-US" sz="3800" b="1" dirty="0" smtClean="0"/>
              <a:t>9.Qishen </a:t>
            </a:r>
            <a:r>
              <a:rPr lang="en-US" sz="3800" b="1" dirty="0"/>
              <a:t>yiqi </a:t>
            </a:r>
            <a:r>
              <a:rPr lang="en-US" sz="3800" b="1" dirty="0" smtClean="0"/>
              <a:t>pill:</a:t>
            </a:r>
            <a:endParaRPr lang="en-US" sz="3800" dirty="0" smtClean="0"/>
          </a:p>
          <a:p>
            <a:pPr algn="just"/>
            <a:r>
              <a:rPr lang="en-US" dirty="0" smtClean="0"/>
              <a:t>Study </a:t>
            </a:r>
            <a:r>
              <a:rPr lang="en-US" dirty="0"/>
              <a:t>has demonstrated that pretreatment with QSYQ could protect cardiomyocytes against I/R injury, which may be associated with its potential to protect the mitochondrial function and expression of ATP5D. </a:t>
            </a:r>
          </a:p>
          <a:p>
            <a:pPr algn="just"/>
            <a:r>
              <a:rPr lang="en-US" dirty="0"/>
              <a:t>The results suggest that QSYQ probably by improving cardiac hemodynamics, inhibition of inflammation and myocardial apoptosis, protection of myocardial mitochondrial morphology and function thereby improving myocardial energy metabolism are multi-target and multi-pathway in which QSYQ protect against I/R injury. </a:t>
            </a:r>
          </a:p>
          <a:p>
            <a:endParaRPr lang="en-US" dirty="0"/>
          </a:p>
        </p:txBody>
      </p:sp>
    </p:spTree>
    <p:extLst>
      <p:ext uri="{BB962C8B-B14F-4D97-AF65-F5344CB8AC3E}">
        <p14:creationId xmlns:p14="http://schemas.microsoft.com/office/powerpoint/2010/main" val="3942495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Animal models </a:t>
            </a:r>
            <a:endParaRPr lang="en-US" dirty="0"/>
          </a:p>
        </p:txBody>
      </p:sp>
      <p:sp>
        <p:nvSpPr>
          <p:cNvPr id="3" name="Content Placeholder 2"/>
          <p:cNvSpPr>
            <a:spLocks noGrp="1"/>
          </p:cNvSpPr>
          <p:nvPr>
            <p:ph idx="1"/>
          </p:nvPr>
        </p:nvSpPr>
        <p:spPr/>
        <p:txBody>
          <a:bodyPr>
            <a:normAutofit fontScale="77500" lnSpcReduction="20000"/>
          </a:bodyPr>
          <a:lstStyle/>
          <a:p>
            <a:r>
              <a:rPr lang="en-US" b="1" smtClean="0"/>
              <a:t>Isolated Cardiac Cells (Cellular Models):</a:t>
            </a:r>
          </a:p>
          <a:p>
            <a:pPr algn="just"/>
            <a:endParaRPr lang="en-US" b="1" smtClean="0"/>
          </a:p>
          <a:p>
            <a:pPr algn="just"/>
            <a:r>
              <a:rPr lang="en-US" smtClean="0"/>
              <a:t>A proposed ex vivo model to induce myocardial ischemia utilized cardiac myocytes isolated from adult male Sprague Dawley rats. Packed cell pellets of myocytes obtained from adult rats are spun in a centrifuge. Excess supernatant is removed, the pellet is covered with mineral oil and incubated in a temperature controlled water bath. Adenine nucleotide profiles after 60 min incubation at 37°C would show marked depletion of adenosine triphosphate (ATP) and large increases in adenosine monophosphate (AMP), adenosine, inosine, and lactate as is consistent with ischemic conditions.</a:t>
            </a:r>
            <a:endParaRPr lang="en-US" b="1" dirty="0"/>
          </a:p>
        </p:txBody>
      </p:sp>
    </p:spTree>
    <p:extLst>
      <p:ext uri="{BB962C8B-B14F-4D97-AF65-F5344CB8AC3E}">
        <p14:creationId xmlns:p14="http://schemas.microsoft.com/office/powerpoint/2010/main" val="33241550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0000" lnSpcReduction="20000"/>
          </a:bodyPr>
          <a:lstStyle/>
          <a:p>
            <a:pPr marL="0" indent="0">
              <a:buNone/>
            </a:pPr>
            <a:r>
              <a:rPr lang="en-US" b="1" dirty="0"/>
              <a:t>The isolated -perfused heart (Organ Models</a:t>
            </a:r>
            <a:r>
              <a:rPr lang="en-US" b="1" dirty="0" smtClean="0"/>
              <a:t>):</a:t>
            </a:r>
          </a:p>
          <a:p>
            <a:pPr algn="just"/>
            <a:r>
              <a:rPr lang="en-US" dirty="0"/>
              <a:t>The isolated perfused heart also known as is a convenient and reproducible model to test mechanisms of myocardial injury and </a:t>
            </a:r>
            <a:r>
              <a:rPr lang="en-US" dirty="0" smtClean="0"/>
              <a:t>cardioprotection</a:t>
            </a:r>
            <a:r>
              <a:rPr lang="en-US" dirty="0"/>
              <a:t>. The heart is removed from the animal and perfused, typically with a physiological saline solution such as Krebs-Henseleit buffer. </a:t>
            </a:r>
            <a:r>
              <a:rPr lang="en-US" dirty="0" smtClean="0"/>
              <a:t>In </a:t>
            </a:r>
            <a:r>
              <a:rPr lang="en-US" dirty="0"/>
              <a:t>general, small animal hearts are preferred for perfusion. Species most often used are the rat and rabbit, but in principle, larger hearts (sheep, dog, pig hearts) can be used, but then blood perfusion should be considered. </a:t>
            </a:r>
            <a:r>
              <a:rPr lang="en-US" dirty="0" smtClean="0"/>
              <a:t>For </a:t>
            </a:r>
            <a:r>
              <a:rPr lang="en-US" dirty="0"/>
              <a:t>screening drugs or interventions for protective properties, this model is ideal, because the isolated perfused heart is studied independently of circulating factors or neuroendocrine inputs from other organs but retains the function, composition, and architecture of the intact </a:t>
            </a:r>
            <a:r>
              <a:rPr lang="en-US" dirty="0" smtClean="0"/>
              <a:t>heart. Different </a:t>
            </a:r>
            <a:r>
              <a:rPr lang="en-US" dirty="0"/>
              <a:t>modes of ischemic conditions can be induced in these models. Global ischemia is caused by clamping the aortic inflow, hypoxia by reducing oxygen supply to the perfusion solution and regional ischemia by a ligature around a coronary artery</a:t>
            </a:r>
            <a:r>
              <a:rPr lang="en-US" dirty="0" smtClean="0"/>
              <a:t>.</a:t>
            </a:r>
            <a:endParaRPr lang="en-US" b="1" dirty="0"/>
          </a:p>
        </p:txBody>
      </p:sp>
    </p:spTree>
    <p:extLst>
      <p:ext uri="{BB962C8B-B14F-4D97-AF65-F5344CB8AC3E}">
        <p14:creationId xmlns:p14="http://schemas.microsoft.com/office/powerpoint/2010/main" val="30781941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pPr marL="0" indent="0">
              <a:buNone/>
            </a:pPr>
            <a:r>
              <a:rPr lang="en-US" b="1" dirty="0"/>
              <a:t>Langendorff Heart </a:t>
            </a:r>
            <a:r>
              <a:rPr lang="en-US" b="1" dirty="0" smtClean="0"/>
              <a:t>Model:</a:t>
            </a:r>
          </a:p>
          <a:p>
            <a:pPr algn="just"/>
            <a:r>
              <a:rPr lang="en-US" dirty="0"/>
              <a:t>Named after German physiologist Skar Langendorff, known primarily for his experiments in the isolated perfused heart for studying mechanical activity of heart. </a:t>
            </a:r>
            <a:r>
              <a:rPr lang="en-US" dirty="0" smtClean="0"/>
              <a:t>In </a:t>
            </a:r>
            <a:r>
              <a:rPr lang="en-US" dirty="0"/>
              <a:t>the Langendorff mode, the perfusate enters the coronary arteries to perfuse and oxygenate the heart, which continues to beat for several hours, but the heart does not pump against a gradient and does not perform external work. Heart rate and left ventricular (LV) developed pressure are measured with a fluid-filled balloon placed in the cavity of the LV and connected to a pressure transducer as indexes of cardiac function (physiology). The heart can be perfused at constant pressure, in which case the flow rate can vary, or flow can be set with a pump, in which case the perfusion pressure can vary. </a:t>
            </a:r>
            <a:endParaRPr lang="en-US" b="1" dirty="0"/>
          </a:p>
        </p:txBody>
      </p:sp>
    </p:spTree>
    <p:extLst>
      <p:ext uri="{BB962C8B-B14F-4D97-AF65-F5344CB8AC3E}">
        <p14:creationId xmlns:p14="http://schemas.microsoft.com/office/powerpoint/2010/main" val="9372287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4212" t="19442" r="14212" b="5412"/>
          <a:stretch/>
        </p:blipFill>
        <p:spPr bwMode="auto">
          <a:xfrm>
            <a:off x="1295401" y="838200"/>
            <a:ext cx="70104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94841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62500" lnSpcReduction="20000"/>
          </a:bodyPr>
          <a:lstStyle/>
          <a:p>
            <a:pPr marL="0" indent="0">
              <a:buNone/>
            </a:pPr>
            <a:r>
              <a:rPr lang="en-US" sz="4600" b="1" dirty="0" smtClean="0"/>
              <a:t>Coronary </a:t>
            </a:r>
            <a:r>
              <a:rPr lang="en-US" sz="4600" b="1" dirty="0"/>
              <a:t>artery </a:t>
            </a:r>
            <a:r>
              <a:rPr lang="en-US" sz="4600" b="1" dirty="0" smtClean="0"/>
              <a:t>ligation</a:t>
            </a:r>
            <a:r>
              <a:rPr lang="en-US" sz="4600" dirty="0" smtClean="0"/>
              <a:t>:</a:t>
            </a:r>
          </a:p>
          <a:p>
            <a:pPr algn="just"/>
            <a:r>
              <a:rPr lang="en-US" dirty="0"/>
              <a:t>Coronary artery ligation (left anterior descending coronary artery and left circumflex coronary artery) is a well-established model of inducing myocardial ischemia/ infarction</a:t>
            </a:r>
            <a:r>
              <a:rPr lang="en-US" dirty="0" smtClean="0"/>
              <a:t>. </a:t>
            </a:r>
            <a:r>
              <a:rPr lang="en-US" dirty="0"/>
              <a:t>Following oro-tracheal intubation and left thoracotomy, the proximal left anterior descending coronary artery (LAD) is dissected and ligated, and, thus, MI is induced. </a:t>
            </a:r>
            <a:r>
              <a:rPr lang="en-US" dirty="0" smtClean="0"/>
              <a:t>Mice </a:t>
            </a:r>
            <a:r>
              <a:rPr lang="en-US" dirty="0"/>
              <a:t>and rats are commonly used laboratory animals for surgical ligation, although it can be used in both small and large </a:t>
            </a:r>
            <a:r>
              <a:rPr lang="en-US" dirty="0" smtClean="0"/>
              <a:t>animals. </a:t>
            </a:r>
            <a:endParaRPr lang="en-US" dirty="0" smtClean="0"/>
          </a:p>
          <a:p>
            <a:pPr marL="0" indent="0" algn="just">
              <a:buNone/>
            </a:pPr>
            <a:r>
              <a:rPr lang="en-US" sz="4000" b="1" dirty="0" smtClean="0"/>
              <a:t>Disadvantages</a:t>
            </a:r>
          </a:p>
          <a:p>
            <a:pPr algn="just"/>
            <a:r>
              <a:rPr lang="en-US" dirty="0"/>
              <a:t>T</a:t>
            </a:r>
            <a:r>
              <a:rPr lang="en-US" dirty="0" smtClean="0"/>
              <a:t>he </a:t>
            </a:r>
            <a:r>
              <a:rPr lang="en-US" dirty="0"/>
              <a:t>mortality of this procedure was reported to be more than 50% due to malign ventricular tachycardia in the acute phase </a:t>
            </a:r>
            <a:r>
              <a:rPr lang="en-US" dirty="0" smtClean="0"/>
              <a:t>. </a:t>
            </a:r>
            <a:r>
              <a:rPr lang="en-US" dirty="0"/>
              <a:t>In a comparative study the mortality of Sprague-Dawley rats was 36%, whereas in Lewis inbred rats it was significantly lower (16</a:t>
            </a:r>
            <a:r>
              <a:rPr lang="en-US" dirty="0" smtClean="0"/>
              <a:t>%).</a:t>
            </a:r>
          </a:p>
          <a:p>
            <a:pPr algn="just"/>
            <a:r>
              <a:rPr lang="en-US" dirty="0"/>
              <a:t>T</a:t>
            </a:r>
            <a:r>
              <a:rPr lang="en-US" dirty="0" smtClean="0"/>
              <a:t>he </a:t>
            </a:r>
            <a:r>
              <a:rPr lang="en-US" dirty="0"/>
              <a:t>model is time-consuming, expensive and is facing increasing criticism with respect to animal protection efforts. </a:t>
            </a:r>
          </a:p>
        </p:txBody>
      </p:sp>
    </p:spTree>
    <p:extLst>
      <p:ext uri="{BB962C8B-B14F-4D97-AF65-F5344CB8AC3E}">
        <p14:creationId xmlns:p14="http://schemas.microsoft.com/office/powerpoint/2010/main" val="41075741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Surgical models to induce Myocardial Ischemia / Infarction</a:t>
            </a:r>
          </a:p>
        </p:txBody>
      </p:sp>
      <p:sp>
        <p:nvSpPr>
          <p:cNvPr id="3" name="Content Placeholder 2"/>
          <p:cNvSpPr>
            <a:spLocks noGrp="1"/>
          </p:cNvSpPr>
          <p:nvPr>
            <p:ph idx="1"/>
          </p:nvPr>
        </p:nvSpPr>
        <p:spPr/>
        <p:txBody>
          <a:bodyPr>
            <a:normAutofit fontScale="77500" lnSpcReduction="20000"/>
          </a:bodyPr>
          <a:lstStyle/>
          <a:p>
            <a:pPr algn="just"/>
            <a:r>
              <a:rPr lang="en-US" dirty="0"/>
              <a:t>Given the high incidence of the events of myocardial infarction that occur worldwide, significant emphasis has been placed on the use of animal models to understand the pathophysiology of acute </a:t>
            </a:r>
            <a:r>
              <a:rPr lang="en-US" dirty="0" smtClean="0"/>
              <a:t>MI. The </a:t>
            </a:r>
            <a:r>
              <a:rPr lang="en-US" dirty="0"/>
              <a:t>surgical induction of MI or ischemia in an animal model has the advantage to facilitate a precise timing, location and extent of the coronary event, leading to more reproducible results. Therefore, this approach is indispensable in cardiovascular research. According to the duration and extent of coronary blood flow impairment and cardiac ischemic injury, surgical models can be classified as related to MI, cardiac ischemia/ reperfusion (I/R) injury and chronic cardiac ischemia. </a:t>
            </a:r>
          </a:p>
        </p:txBody>
      </p:sp>
    </p:spTree>
    <p:extLst>
      <p:ext uri="{BB962C8B-B14F-4D97-AF65-F5344CB8AC3E}">
        <p14:creationId xmlns:p14="http://schemas.microsoft.com/office/powerpoint/2010/main" val="36516495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fontScale="85000" lnSpcReduction="20000"/>
          </a:bodyPr>
          <a:lstStyle/>
          <a:p>
            <a:pPr marL="0" indent="0">
              <a:buNone/>
            </a:pPr>
            <a:r>
              <a:rPr lang="en-US" b="1" dirty="0" smtClean="0"/>
              <a:t>Isoproterenol </a:t>
            </a:r>
            <a:r>
              <a:rPr lang="en-US" b="1" dirty="0"/>
              <a:t>induced myocardial necrosis in </a:t>
            </a:r>
            <a:r>
              <a:rPr lang="en-US" b="1" dirty="0" smtClean="0"/>
              <a:t>rat</a:t>
            </a:r>
          </a:p>
          <a:p>
            <a:pPr marL="0" indent="0">
              <a:buNone/>
            </a:pPr>
            <a:r>
              <a:rPr lang="en-US" sz="2000" b="1" dirty="0" smtClean="0"/>
              <a:t>PURPOSE </a:t>
            </a:r>
            <a:r>
              <a:rPr lang="en-US" sz="2000" b="1" dirty="0"/>
              <a:t>AND </a:t>
            </a:r>
            <a:r>
              <a:rPr lang="en-US" sz="2000" b="1" dirty="0" smtClean="0"/>
              <a:t>RATIONALE</a:t>
            </a:r>
          </a:p>
          <a:p>
            <a:pPr algn="just"/>
            <a:r>
              <a:rPr lang="en-US" sz="2400" dirty="0"/>
              <a:t>Cardiac necrosis can be produced by injection of natural and synthetic sympathomimetics in high doses. Infarct-like myocardial lesions in the rat by isoproterenol have been described by Rona et al. (1959). These lesions can be totally or partially prevented by several drugs such as sympatholytics or </a:t>
            </a:r>
            <a:r>
              <a:rPr lang="en-US" sz="2400" dirty="0" smtClean="0"/>
              <a:t>calcium-antagonists.</a:t>
            </a:r>
          </a:p>
          <a:p>
            <a:pPr marL="0" indent="0">
              <a:buNone/>
            </a:pPr>
            <a:r>
              <a:rPr lang="en-US" sz="2400" b="1" dirty="0" smtClean="0"/>
              <a:t>PROCEDURE</a:t>
            </a:r>
            <a:r>
              <a:rPr lang="en-US" sz="2400" b="1" dirty="0"/>
              <a:t>.</a:t>
            </a:r>
          </a:p>
          <a:p>
            <a:pPr algn="just"/>
            <a:r>
              <a:rPr lang="en-US" sz="2400" dirty="0"/>
              <a:t>Groups of 10 male Wistar rats weighing 150–200 g are pretreated with the test drug or the standard either s.c. or orally for 1 week. Then, they </a:t>
            </a:r>
            <a:r>
              <a:rPr lang="en-US" sz="2400" dirty="0" smtClean="0"/>
              <a:t>receive 85 </a:t>
            </a:r>
            <a:r>
              <a:rPr lang="en-US" sz="2400" dirty="0"/>
              <a:t>mg/kg isoproterenol s.c. on two consecutive days. Symptoms and mortality in each group are recorded and compared with those of rats given isoproterenol alone. Forty-eight hours after the first isoproterenol administration, the rats are sacrificed and autopsied. The hearts are removed and weighed, and frontal sections are embedded for histological examination</a:t>
            </a:r>
            <a:endParaRPr lang="en-US" sz="2400" b="1" dirty="0"/>
          </a:p>
        </p:txBody>
      </p:sp>
    </p:spTree>
    <p:extLst>
      <p:ext uri="{BB962C8B-B14F-4D97-AF65-F5344CB8AC3E}">
        <p14:creationId xmlns:p14="http://schemas.microsoft.com/office/powerpoint/2010/main" val="3719602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5287963"/>
          </a:xfrm>
        </p:spPr>
        <p:txBody>
          <a:bodyPr>
            <a:normAutofit/>
          </a:bodyPr>
          <a:lstStyle/>
          <a:p>
            <a:pPr marL="0" indent="0" algn="just">
              <a:buNone/>
            </a:pPr>
            <a:endParaRPr lang="en-US" sz="2400" dirty="0" smtClean="0"/>
          </a:p>
          <a:p>
            <a:pPr algn="just"/>
            <a:r>
              <a:rPr lang="en-US" sz="2400" b="1" dirty="0"/>
              <a:t>Conditions that can cause myocardial ischemia   include</a:t>
            </a:r>
            <a:r>
              <a:rPr lang="en-US" sz="2400" b="1" dirty="0" smtClean="0"/>
              <a:t>:</a:t>
            </a:r>
          </a:p>
          <a:p>
            <a:pPr algn="just"/>
            <a:r>
              <a:rPr lang="en-US" sz="2400" b="1" dirty="0"/>
              <a:t>Coronary artery disease (atherosclerosis).</a:t>
            </a:r>
            <a:r>
              <a:rPr lang="en-US" sz="2400" dirty="0"/>
              <a:t> Plaques made up mostly of cholesterol build up on your artery walls and restrict blood flow. Atherosclerosis is the most common cause of myocardial ischemia</a:t>
            </a:r>
            <a:r>
              <a:rPr lang="en-US" sz="2400" dirty="0" smtClean="0"/>
              <a:t>.</a:t>
            </a:r>
          </a:p>
          <a:p>
            <a:pPr algn="just"/>
            <a:r>
              <a:rPr lang="en-US" sz="2400" b="1" dirty="0"/>
              <a:t>Blood clot.</a:t>
            </a:r>
            <a:r>
              <a:rPr lang="en-US" sz="2400" dirty="0"/>
              <a:t> The plaques that develop in atherosclerosis can rupture, causing a blood clot. The clot might block an artery and lead to sudden, severe myocardial ischemia, resulting in a heart attack. Rarely, a blood clot might travel to the coronary artery from elsewhere in the body.</a:t>
            </a:r>
          </a:p>
          <a:p>
            <a:pPr algn="just"/>
            <a:endParaRPr lang="en-US" sz="2400" dirty="0" smtClean="0"/>
          </a:p>
          <a:p>
            <a:pPr algn="just"/>
            <a:endParaRPr lang="en-US" sz="2400" dirty="0" smtClean="0"/>
          </a:p>
          <a:p>
            <a:pPr algn="just"/>
            <a:endParaRPr lang="en-US" sz="2400" dirty="0"/>
          </a:p>
          <a:p>
            <a:pPr algn="just"/>
            <a:endParaRPr lang="en-US" sz="2400" dirty="0"/>
          </a:p>
          <a:p>
            <a:pPr algn="just"/>
            <a:endParaRPr lang="en-US" sz="2400" dirty="0"/>
          </a:p>
          <a:p>
            <a:endParaRPr lang="en-US" dirty="0"/>
          </a:p>
        </p:txBody>
      </p:sp>
    </p:spTree>
    <p:extLst>
      <p:ext uri="{BB962C8B-B14F-4D97-AF65-F5344CB8AC3E}">
        <p14:creationId xmlns:p14="http://schemas.microsoft.com/office/powerpoint/2010/main" val="21655390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   Markers Related myocardial injury</a:t>
            </a:r>
            <a:endParaRPr lang="en-US" sz="3600" b="1" dirty="0"/>
          </a:p>
        </p:txBody>
      </p:sp>
      <p:sp>
        <p:nvSpPr>
          <p:cNvPr id="3" name="Content Placeholder 2"/>
          <p:cNvSpPr>
            <a:spLocks noGrp="1"/>
          </p:cNvSpPr>
          <p:nvPr>
            <p:ph idx="1"/>
          </p:nvPr>
        </p:nvSpPr>
        <p:spPr/>
        <p:txBody>
          <a:bodyPr>
            <a:normAutofit fontScale="77500" lnSpcReduction="20000"/>
          </a:bodyPr>
          <a:lstStyle/>
          <a:p>
            <a:pPr algn="just"/>
            <a:r>
              <a:rPr lang="en-US" dirty="0"/>
              <a:t>Isoproterenol-induced MI was confirmed by the elevated levels of </a:t>
            </a:r>
            <a:r>
              <a:rPr lang="en-US" dirty="0" err="1"/>
              <a:t>creatine</a:t>
            </a:r>
            <a:r>
              <a:rPr lang="en-US" dirty="0"/>
              <a:t> kinase-MB (CK-MB), </a:t>
            </a:r>
            <a:r>
              <a:rPr lang="en-US" dirty="0" err="1"/>
              <a:t>creatine</a:t>
            </a:r>
            <a:r>
              <a:rPr lang="en-US" dirty="0"/>
              <a:t> phosphokinase (CPK), and lactate dehydrogenase (LDH) in the plasma of SD </a:t>
            </a:r>
            <a:r>
              <a:rPr lang="en-US" dirty="0" smtClean="0"/>
              <a:t>rats.</a:t>
            </a:r>
          </a:p>
          <a:p>
            <a:pPr algn="just"/>
            <a:r>
              <a:rPr lang="en-US" dirty="0"/>
              <a:t>In the current study, there was a significant (P &lt; .01) increase in the levels of diagnostic marker enzymes such as AST, LDH, CK-MB, CPK, ALP, and GGT in the plasma of ISO-administered rats as compared to that of normal control rats. . During MI, these enzymes are released from the damaged heart tissue into the blood </a:t>
            </a:r>
            <a:r>
              <a:rPr lang="en-US" dirty="0" smtClean="0"/>
              <a:t>stream.</a:t>
            </a:r>
          </a:p>
          <a:p>
            <a:pPr algn="just"/>
            <a:r>
              <a:rPr lang="en-US" dirty="0" smtClean="0"/>
              <a:t>The </a:t>
            </a:r>
            <a:r>
              <a:rPr lang="en-US" dirty="0"/>
              <a:t>effect of antioxidants on DPPH* and </a:t>
            </a:r>
            <a:r>
              <a:rPr lang="en-US" dirty="0" smtClean="0"/>
              <a:t>ABTS </a:t>
            </a:r>
            <a:r>
              <a:rPr lang="en-US" dirty="0"/>
              <a:t>is thought to be due to their hydrogen and proton-donating </a:t>
            </a:r>
            <a:r>
              <a:rPr lang="en-US" dirty="0" smtClean="0"/>
              <a:t>ability, </a:t>
            </a:r>
            <a:r>
              <a:rPr lang="en-US" dirty="0"/>
              <a:t>and these assays are identical methods to examine the antioxidant potential of herbal drugs.</a:t>
            </a:r>
          </a:p>
        </p:txBody>
      </p:sp>
    </p:spTree>
    <p:extLst>
      <p:ext uri="{BB962C8B-B14F-4D97-AF65-F5344CB8AC3E}">
        <p14:creationId xmlns:p14="http://schemas.microsoft.com/office/powerpoint/2010/main" val="3381065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Novel targets and future strategies for acute </a:t>
            </a:r>
            <a:r>
              <a:rPr lang="en-US" b="1" dirty="0" smtClean="0"/>
              <a:t>cardio-protection:</a:t>
            </a:r>
            <a:endParaRPr lang="en-US" b="1" dirty="0"/>
          </a:p>
        </p:txBody>
      </p:sp>
      <p:sp>
        <p:nvSpPr>
          <p:cNvPr id="3" name="Content Placeholder 2"/>
          <p:cNvSpPr>
            <a:spLocks noGrp="1"/>
          </p:cNvSpPr>
          <p:nvPr>
            <p:ph idx="1"/>
          </p:nvPr>
        </p:nvSpPr>
        <p:spPr/>
        <p:txBody>
          <a:bodyPr>
            <a:normAutofit/>
          </a:bodyPr>
          <a:lstStyle/>
          <a:p>
            <a:r>
              <a:rPr lang="en-US" b="1" dirty="0" smtClean="0"/>
              <a:t>Adenosine:</a:t>
            </a:r>
          </a:p>
          <a:p>
            <a:pPr marL="0" indent="0" algn="just">
              <a:buNone/>
            </a:pPr>
            <a:r>
              <a:rPr lang="en-US" sz="2000" dirty="0"/>
              <a:t>Both experimental and clinical studies of AMI with adenosine administered at the time of reperfusion have had mixed results in terms of reducing MI size, with post-hoc analyses suggesting beneficial effects in </a:t>
            </a:r>
            <a:r>
              <a:rPr lang="en-US" sz="2000" dirty="0"/>
              <a:t>ST-segment elevation myocardial </a:t>
            </a:r>
            <a:r>
              <a:rPr lang="en-US" sz="2000" dirty="0" smtClean="0"/>
              <a:t>infarction</a:t>
            </a:r>
            <a:r>
              <a:rPr lang="en-US" sz="2000" dirty="0" smtClean="0"/>
              <a:t> </a:t>
            </a:r>
            <a:r>
              <a:rPr lang="en-US" sz="2000" dirty="0"/>
              <a:t>patients presenting within 3 h of symptom onset. Interestingly, a meta-analysis of clinical studies undertaken in </a:t>
            </a:r>
            <a:r>
              <a:rPr lang="en-US" sz="2000" dirty="0" smtClean="0"/>
              <a:t>the</a:t>
            </a:r>
            <a:r>
              <a:rPr lang="en-US" sz="2000" dirty="0" smtClean="0"/>
              <a:t> </a:t>
            </a:r>
            <a:r>
              <a:rPr lang="en-US" sz="2000" dirty="0"/>
              <a:t>primary percutaneous coronary intervention </a:t>
            </a:r>
            <a:r>
              <a:rPr lang="en-US" sz="2000" dirty="0" smtClean="0"/>
              <a:t> (PPCI) </a:t>
            </a:r>
            <a:r>
              <a:rPr lang="en-US" sz="2000" dirty="0"/>
              <a:t>era has demonstrated a beneficial effect of intracoronary adenosine in terms of less heart failure following </a:t>
            </a:r>
            <a:r>
              <a:rPr lang="en-US" sz="2000" dirty="0" smtClean="0"/>
              <a:t>STEMI. </a:t>
            </a:r>
            <a:r>
              <a:rPr lang="en-US" sz="2000" dirty="0"/>
              <a:t>In summary, the results with adenosine have had mixed results in proof-of-concept clinical cardioprotection studies, but it appears that STEMI patients presenting with short </a:t>
            </a:r>
            <a:r>
              <a:rPr lang="en-US" sz="2000" dirty="0" smtClean="0"/>
              <a:t>ischemic </a:t>
            </a:r>
            <a:r>
              <a:rPr lang="en-US" sz="2000" dirty="0"/>
              <a:t>times or those receiving intracoronary adenosine, may be more likely to benefit</a:t>
            </a:r>
            <a:r>
              <a:rPr lang="en-US" sz="2000" dirty="0" smtClean="0"/>
              <a:t>.</a:t>
            </a:r>
            <a:endParaRPr lang="en-US" sz="2000" dirty="0" smtClean="0"/>
          </a:p>
        </p:txBody>
      </p:sp>
    </p:spTree>
    <p:extLst>
      <p:ext uri="{BB962C8B-B14F-4D97-AF65-F5344CB8AC3E}">
        <p14:creationId xmlns:p14="http://schemas.microsoft.com/office/powerpoint/2010/main" val="3954651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sz="4400" b="1" dirty="0"/>
              <a:t>Atrial natriuretic peptide:</a:t>
            </a:r>
          </a:p>
          <a:p>
            <a:pPr marL="0" indent="0" algn="just">
              <a:buNone/>
            </a:pPr>
            <a:r>
              <a:rPr lang="en-US" dirty="0"/>
              <a:t>Experimental studies have reported cardioprotection with atrial natriuretic peptide (ANP) administered at the time of </a:t>
            </a:r>
            <a:r>
              <a:rPr lang="en-US" dirty="0" smtClean="0"/>
              <a:t>reperfusion, </a:t>
            </a:r>
            <a:r>
              <a:rPr lang="en-US" dirty="0"/>
              <a:t>and a clinical study has demonstrated a modest (15%) reduction in MI size (measured by total serum </a:t>
            </a:r>
            <a:r>
              <a:rPr lang="en-US" dirty="0" err="1"/>
              <a:t>creatine</a:t>
            </a:r>
            <a:r>
              <a:rPr lang="en-US" dirty="0"/>
              <a:t> kinase) with an infusion of </a:t>
            </a:r>
            <a:r>
              <a:rPr lang="en-US" dirty="0" err="1"/>
              <a:t>carperitide</a:t>
            </a:r>
            <a:r>
              <a:rPr lang="en-US" dirty="0"/>
              <a:t> (an ANP agonist) initiated prior to PPCI in STEMI patients. Therefore, ANP has shown promise as a therapy for reducing MI size, but whether it can improve clinical outcomes is not known and needs to be determined.</a:t>
            </a:r>
            <a:endParaRPr lang="en-US" b="1" dirty="0"/>
          </a:p>
          <a:p>
            <a:endParaRPr lang="en-US" dirty="0"/>
          </a:p>
        </p:txBody>
      </p:sp>
    </p:spTree>
    <p:extLst>
      <p:ext uri="{BB962C8B-B14F-4D97-AF65-F5344CB8AC3E}">
        <p14:creationId xmlns:p14="http://schemas.microsoft.com/office/powerpoint/2010/main" val="1097318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just"/>
            <a:r>
              <a:rPr lang="en-US" b="1" dirty="0" err="1"/>
              <a:t>Exenatide</a:t>
            </a:r>
            <a:r>
              <a:rPr lang="en-US" b="1" dirty="0"/>
              <a:t>- a GLP-1 </a:t>
            </a:r>
            <a:r>
              <a:rPr lang="en-US" b="1" dirty="0" smtClean="0"/>
              <a:t>analogue:</a:t>
            </a:r>
            <a:endParaRPr lang="en-US" sz="1800" b="1" dirty="0" smtClean="0"/>
          </a:p>
          <a:p>
            <a:pPr marL="0" indent="0" algn="just">
              <a:buNone/>
            </a:pPr>
            <a:r>
              <a:rPr lang="en-US" sz="2400" dirty="0" err="1"/>
              <a:t>Exenatide</a:t>
            </a:r>
            <a:r>
              <a:rPr lang="en-US" sz="2400" dirty="0"/>
              <a:t> is a synthetic version of the glucagon-like-peptide-1 (GLP-1) analogue, exendin-4, a peptide derived from a lizard venom, which has been reported to reduce MI size when administered prior to reperfusion in small and large animal MI </a:t>
            </a:r>
            <a:r>
              <a:rPr lang="en-US" sz="2400" dirty="0" smtClean="0"/>
              <a:t>models. </a:t>
            </a:r>
            <a:r>
              <a:rPr lang="en-US" sz="2400" dirty="0"/>
              <a:t>Two small proof-of-concept clinical studies in STEMI patients have reported beneficial effects with either intravenous or subcutaneous </a:t>
            </a:r>
            <a:r>
              <a:rPr lang="en-US" sz="2400" dirty="0" err="1"/>
              <a:t>exenatide</a:t>
            </a:r>
            <a:r>
              <a:rPr lang="en-US" sz="2400" dirty="0"/>
              <a:t> initiated prior to PPCI.36,37 Most benefit was observed in those STEMI patients presenting within 132 min of symptom </a:t>
            </a:r>
            <a:r>
              <a:rPr lang="en-US" sz="2400" dirty="0" smtClean="0"/>
              <a:t>onset, </a:t>
            </a:r>
            <a:r>
              <a:rPr lang="en-US" sz="2400" dirty="0"/>
              <a:t>although </a:t>
            </a:r>
            <a:r>
              <a:rPr lang="en-US" sz="2400" dirty="0" err="1"/>
              <a:t>exenatide</a:t>
            </a:r>
            <a:r>
              <a:rPr lang="en-US" sz="2400" dirty="0"/>
              <a:t> was found to not improve long-term clinical outcomes in this group of patients.39 A recent study by </a:t>
            </a:r>
            <a:r>
              <a:rPr lang="en-US" sz="2400" dirty="0" smtClean="0"/>
              <a:t>(</a:t>
            </a:r>
            <a:r>
              <a:rPr lang="en-US" sz="2400" dirty="0" err="1" smtClean="0"/>
              <a:t>Roos</a:t>
            </a:r>
            <a:r>
              <a:rPr lang="en-US" sz="2400" dirty="0" smtClean="0"/>
              <a:t> </a:t>
            </a:r>
            <a:r>
              <a:rPr lang="en-US" sz="2400" dirty="0"/>
              <a:t>et al</a:t>
            </a:r>
            <a:r>
              <a:rPr lang="en-US" sz="2400" dirty="0" smtClean="0"/>
              <a:t>.) </a:t>
            </a:r>
            <a:r>
              <a:rPr lang="en-US" sz="2400" dirty="0"/>
              <a:t>failed to find any beneficial effect of IV </a:t>
            </a:r>
            <a:r>
              <a:rPr lang="en-US" sz="2400" dirty="0" err="1"/>
              <a:t>exenatide</a:t>
            </a:r>
            <a:r>
              <a:rPr lang="en-US" sz="2400" dirty="0"/>
              <a:t> on MI size normalized for </a:t>
            </a:r>
            <a:r>
              <a:rPr lang="en-US" sz="2400" dirty="0" err="1"/>
              <a:t>areaat</a:t>
            </a:r>
            <a:r>
              <a:rPr lang="en-US" sz="2400" dirty="0"/>
              <a:t>-risk (</a:t>
            </a:r>
            <a:r>
              <a:rPr lang="en-US" sz="2400" dirty="0" smtClean="0"/>
              <a:t>AAR). </a:t>
            </a:r>
            <a:endParaRPr lang="en-US" sz="2400" b="1" dirty="0"/>
          </a:p>
        </p:txBody>
      </p:sp>
    </p:spTree>
    <p:extLst>
      <p:ext uri="{BB962C8B-B14F-4D97-AF65-F5344CB8AC3E}">
        <p14:creationId xmlns:p14="http://schemas.microsoft.com/office/powerpoint/2010/main" val="3370364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References</a:t>
            </a:r>
          </a:p>
        </p:txBody>
      </p:sp>
      <p:sp>
        <p:nvSpPr>
          <p:cNvPr id="3" name="Content Placeholder 2"/>
          <p:cNvSpPr>
            <a:spLocks noGrp="1"/>
          </p:cNvSpPr>
          <p:nvPr>
            <p:ph idx="1"/>
          </p:nvPr>
        </p:nvSpPr>
        <p:spPr/>
        <p:txBody>
          <a:bodyPr>
            <a:normAutofit fontScale="62500" lnSpcReduction="20000"/>
          </a:bodyPr>
          <a:lstStyle/>
          <a:p>
            <a:pPr algn="just"/>
            <a:r>
              <a:rPr lang="en-US" dirty="0"/>
              <a:t>Charles Steenbergen, Nikolaos G. Frangogiannis, in </a:t>
            </a:r>
            <a:r>
              <a:rPr lang="en-US" dirty="0">
                <a:hlinkClick r:id="rId2"/>
              </a:rPr>
              <a:t>Muscle</a:t>
            </a:r>
            <a:r>
              <a:rPr lang="en-US" dirty="0"/>
              <a:t>, 2012(INTROD)</a:t>
            </a:r>
          </a:p>
          <a:p>
            <a:pPr algn="just"/>
            <a:r>
              <a:rPr lang="en-US" dirty="0"/>
              <a:t>39. Chang G, Zhang P, Ye L, et al. Protective effects of sitagliptin on myocardial injury and cardiac function in an ischemia/reperfusion rat model. Eur J Pharmacol. 2013;718:105e113.</a:t>
            </a:r>
          </a:p>
          <a:p>
            <a:pPr algn="just"/>
            <a:r>
              <a:rPr lang="en-US" dirty="0"/>
              <a:t> 40. Wang D, Xin G, Zhou M, Han J, Han B, Sun X. Cardioprotective effect of the aqueous extract of lavender flower against myocardial ischemia/reperfusion injury. J Chem. 2014;2014.</a:t>
            </a:r>
          </a:p>
          <a:p>
            <a:pPr algn="just"/>
            <a:r>
              <a:rPr lang="en-US" dirty="0"/>
              <a:t> 41. Banerjee SK, Dinda AK, Manchanda SC, Maulik SK. Chronic garlic administration protects rat heart against oxidative stress induced by ischemic reperfusion injury. BMC Pharmacol. 2002;2:16.</a:t>
            </a:r>
          </a:p>
          <a:p>
            <a:pPr algn="just"/>
            <a:r>
              <a:rPr lang="en-US" dirty="0"/>
              <a:t> 42. Bhattacharya SK, Bhattacharya A, Sairam K, Ghosal S. Effect of bioactive tannoid principles of Emblica officinalis on ischemia-reperfusion-induced oxidative stress in rat heart. Phytomedicine. 2002;9:171e174.</a:t>
            </a:r>
            <a:br>
              <a:rPr lang="en-US" dirty="0"/>
            </a:br>
            <a:endParaRPr lang="en-US" dirty="0"/>
          </a:p>
          <a:p>
            <a:endParaRPr lang="en-US" dirty="0"/>
          </a:p>
        </p:txBody>
      </p:sp>
    </p:spTree>
    <p:extLst>
      <p:ext uri="{BB962C8B-B14F-4D97-AF65-F5344CB8AC3E}">
        <p14:creationId xmlns:p14="http://schemas.microsoft.com/office/powerpoint/2010/main" val="1371903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a:t> Hasani-Ranjbar S, Larijani B, Abdollahi M: A systematic review of the potential herbal sources of future drugs effective in oxidant-related diseases. Inflamm Allergy Drug Targets 2009, 8(1):2-10. </a:t>
            </a:r>
          </a:p>
          <a:p>
            <a:pPr algn="just"/>
            <a:r>
              <a:rPr lang="en-US" dirty="0"/>
              <a:t>2. Iannitti T, Palmieri B: Antioxidant therapy effectiveness: an up to date. Eur Rev Med Pharmacol Sci 2009, 13(4):245-278. </a:t>
            </a:r>
          </a:p>
          <a:p>
            <a:pPr algn="just"/>
            <a:r>
              <a:rPr lang="en-US" dirty="0"/>
              <a:t>3. van Rooyen J, Esterhuyse AJ, Engelbrecht AM, du Toit EF: Health benefits of a natural carotenoid rich oil: a proposed mechanism of protection against ischaemia-reperfusion injury. Asia Pac J Clin Nutr 2008, 17(Suppl 1):316-319</a:t>
            </a:r>
          </a:p>
        </p:txBody>
      </p:sp>
    </p:spTree>
    <p:extLst>
      <p:ext uri="{BB962C8B-B14F-4D97-AF65-F5344CB8AC3E}">
        <p14:creationId xmlns:p14="http://schemas.microsoft.com/office/powerpoint/2010/main" val="4213956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1800" dirty="0" smtClean="0"/>
              <a:t>Prior </a:t>
            </a:r>
            <a:r>
              <a:rPr lang="en-US" sz="1800" dirty="0"/>
              <a:t>RL &amp; Wu X (2006) Anthocyanins: Structural characteristics that result in unique metabolic patterns and biological activities. Free Radic Res, 40, 1014-1028. </a:t>
            </a:r>
            <a:endParaRPr lang="en-US" sz="1800" dirty="0" smtClean="0"/>
          </a:p>
          <a:p>
            <a:pPr algn="just"/>
            <a:r>
              <a:rPr lang="en-US" sz="1800" dirty="0" smtClean="0"/>
              <a:t>De </a:t>
            </a:r>
            <a:r>
              <a:rPr lang="en-US" sz="1800" dirty="0"/>
              <a:t>Pascual-Teresa S, Moreno DA, &amp; Garcia-Viguera C (2010) Flavanols and anthocyanins in cardiovascular health: a review of current evidence. Int J Mol Sci, 11, 1679-1703. </a:t>
            </a:r>
            <a:endParaRPr lang="en-US" sz="1800" dirty="0" smtClean="0"/>
          </a:p>
          <a:p>
            <a:pPr algn="just"/>
            <a:r>
              <a:rPr lang="en-US" sz="1800" dirty="0" smtClean="0"/>
              <a:t>Scarabelli </a:t>
            </a:r>
            <a:r>
              <a:rPr lang="en-US" sz="1800" dirty="0"/>
              <a:t>TM, Marotto S., Abdel-Azeim S, Shoji K, Darra E, Stephanou A, chenScarabelli, Marechal JD, Knight R, Ciampa A, Saravolatz L, Carcereri de Prati A, Yuan Z, Cavalieri E, Menegazzi M, Latchman D, Pizza C, Perahia D, &amp; Suzuki H (2009) Targeting STAT1 by myricetin and delphinidin provides effcicient protection of the heart from ischemia/reperfusion-induced injury. FEBS Lett., 583, 531-541. </a:t>
            </a:r>
            <a:endParaRPr lang="en-US" sz="1800" dirty="0" smtClean="0"/>
          </a:p>
          <a:p>
            <a:pPr algn="just"/>
            <a:r>
              <a:rPr lang="en-US" sz="1800" dirty="0" smtClean="0"/>
              <a:t>Skemiene </a:t>
            </a:r>
            <a:r>
              <a:rPr lang="en-US" sz="1800" dirty="0"/>
              <a:t>K, Rakauskaite G, Trumbeckaite S, Liobikas J, Brown GC, &amp; Borutaite V (2013) Anthocyanins block ischemia-induced apoptosis in the perfused heart and support mitochondrial respiration potentially by reducing cytosolic cytochrome c. Int J Biochem Cell Biol, 45, 23-29. </a:t>
            </a:r>
          </a:p>
        </p:txBody>
      </p:sp>
    </p:spTree>
    <p:extLst>
      <p:ext uri="{BB962C8B-B14F-4D97-AF65-F5344CB8AC3E}">
        <p14:creationId xmlns:p14="http://schemas.microsoft.com/office/powerpoint/2010/main" val="2869425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dirty="0"/>
              <a:t>Auddy, B., Ferreira, M., Blasina, F., Lafon, L., Arredondo, F., Dajas, F., Tripathi, P.C., Seal, T., Mukherjee, B., 2003. Screening of antioxidant activity of three Indian medicinal plants, traditionally used for the management of neurodegenerative diseases. Journal of Ethnopharmacology 84, </a:t>
            </a:r>
            <a:r>
              <a:rPr lang="en-US" sz="2400" dirty="0" smtClean="0"/>
              <a:t>131–138.</a:t>
            </a:r>
          </a:p>
          <a:p>
            <a:pPr algn="just"/>
            <a:r>
              <a:rPr lang="en-US" sz="2400" dirty="0"/>
              <a:t>Satoskar, R.S., Bhandarkar, S.D., Ainapure, S.S., 1995. Vasodilator drugs and pharmacotherapy of angina pectoris. In: Satoskar, R.S., Bhandarkar, S.D., Ainapure, S.S. (Eds.), Pharmacology and Pharmacotherapeutics. Popular Prakashan, Mumbai, pp. 387–395</a:t>
            </a:r>
          </a:p>
        </p:txBody>
      </p:sp>
    </p:spTree>
    <p:extLst>
      <p:ext uri="{BB962C8B-B14F-4D97-AF65-F5344CB8AC3E}">
        <p14:creationId xmlns:p14="http://schemas.microsoft.com/office/powerpoint/2010/main" val="2784820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sz="2400" dirty="0"/>
              <a:t>Adrian, T., Gonon, L., Deniz, E., Anders, B., Guro, V., John, P., 2004. Nitric oxide mediates protective effect of endothelin receptor antagonism during myocardial ischemia and reperfusion. American Journal of Physiology—Heart and Circulatory Physiology 286, H1767–H1774</a:t>
            </a:r>
            <a:r>
              <a:rPr lang="en-US" sz="2400" dirty="0" smtClean="0"/>
              <a:t>.</a:t>
            </a:r>
          </a:p>
          <a:p>
            <a:pPr algn="just"/>
            <a:r>
              <a:rPr lang="en-US" sz="2400" dirty="0"/>
              <a:t>Yim, M.B., Chock, P.B., Stadtman, E.R., 1990. Copper, zinc superoxide dismutase, catalyzes hydroxyl radical production from hydrogen peroxide. In: Proceeding of the Academy of National Science USA, vol. 87, pp. 5006–5010</a:t>
            </a:r>
            <a:r>
              <a:rPr lang="en-US" sz="2400" dirty="0" smtClean="0"/>
              <a:t>.</a:t>
            </a:r>
          </a:p>
          <a:p>
            <a:pPr algn="just"/>
            <a:r>
              <a:rPr lang="en-US" sz="2400" dirty="0"/>
              <a:t>Baxter, G.F., Goodwin, R.W., Wright, M.J., Kerac, M., Heads, R.J., Yellon, D.M., 1996. Myocardial protection after monophosphoryl lipid A: studies of delayed anti-ischaemic properties in rabbit heart. British Journal of Pharmacology 117, 1685–1692.</a:t>
            </a:r>
          </a:p>
          <a:p>
            <a:pPr algn="just"/>
            <a:endParaRPr lang="en-US" sz="2400" dirty="0" smtClean="0"/>
          </a:p>
          <a:p>
            <a:pPr marL="0" indent="0" algn="just">
              <a:buNone/>
            </a:pPr>
            <a:endParaRPr lang="en-US" dirty="0" smtClean="0"/>
          </a:p>
          <a:p>
            <a:pPr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4621319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r>
              <a:rPr lang="en-US" sz="3600" dirty="0"/>
              <a:t>35. Juggi, J. S., Koenig, B. E., &amp; Vanglist, W. H. (1993). Cardioprotection by ACE inhibitors. The Canadian Journal of Cardiology, 9, 336–352</a:t>
            </a:r>
            <a:r>
              <a:rPr lang="en-US" sz="3600" dirty="0" smtClean="0"/>
              <a:t>.</a:t>
            </a:r>
          </a:p>
          <a:p>
            <a:pPr algn="just"/>
            <a:r>
              <a:rPr lang="en-US" dirty="0" smtClean="0"/>
              <a:t> </a:t>
            </a:r>
            <a:r>
              <a:rPr lang="en-US" dirty="0"/>
              <a:t>36. Heusch, G., Rose, J., &amp; Ehring, T. (1997). Cardioprotection by ACE inhibitors in myocardial ischemia- reperfusion. The importance of bradykinin. Drugs, 54, 31–41. </a:t>
            </a:r>
            <a:endParaRPr lang="en-US" dirty="0" smtClean="0"/>
          </a:p>
          <a:p>
            <a:pPr algn="just"/>
            <a:r>
              <a:rPr lang="en-US" dirty="0" smtClean="0"/>
              <a:t>37</a:t>
            </a:r>
            <a:r>
              <a:rPr lang="en-US" dirty="0"/>
              <a:t>. Remme, W. J. (1997). Bradykinin—Mediated cardiovascular protective actions of ACE inhibitors. A new dimension in antiischemic therapy. Drugs, 54, 59–70. </a:t>
            </a:r>
            <a:endParaRPr lang="en-US" dirty="0" smtClean="0"/>
          </a:p>
          <a:p>
            <a:pPr algn="just"/>
            <a:r>
              <a:rPr lang="en-US" dirty="0" smtClean="0"/>
              <a:t>38</a:t>
            </a:r>
            <a:r>
              <a:rPr lang="en-US" dirty="0"/>
              <a:t>. Actis-Goretta, L., Ottaviani, J. I., &amp; Fraga, C. G. (2006). Inhibition of angiotensin converting enzyme activity by flavanol-rich foods. Journal of Agricultural and Food Chemistry, 54, </a:t>
            </a:r>
            <a:r>
              <a:rPr lang="en-US" dirty="0" smtClean="0"/>
              <a:t>229–234. </a:t>
            </a:r>
          </a:p>
          <a:p>
            <a:pPr algn="just"/>
            <a:r>
              <a:rPr lang="en-US" dirty="0" smtClean="0"/>
              <a:t>39</a:t>
            </a:r>
            <a:r>
              <a:rPr lang="en-US" dirty="0"/>
              <a:t>. Annapurna, A., Rajendra, B. M., &amp; Ranganayakulu, D. (2000). Cardioprotective actions of Enalapril and Lisinopril on ischema—Reperfusion induced myocardial infarction in normal and salt loaded rats. Indian Journal of Pharmacology, 32, 202–205. </a:t>
            </a:r>
            <a:endParaRPr lang="en-US" dirty="0" smtClean="0"/>
          </a:p>
          <a:p>
            <a:pPr algn="just"/>
            <a:r>
              <a:rPr lang="en-US" dirty="0" smtClean="0"/>
              <a:t>40</a:t>
            </a:r>
            <a:r>
              <a:rPr lang="en-US" dirty="0"/>
              <a:t>. Liu, R. H. (2004). Potential synergy of phytochemicals in cancer prevention: Mechanism of action. Journal of Nutrition, 134, 3479S–3485S.</a:t>
            </a:r>
          </a:p>
        </p:txBody>
      </p:sp>
    </p:spTree>
    <p:extLst>
      <p:ext uri="{BB962C8B-B14F-4D97-AF65-F5344CB8AC3E}">
        <p14:creationId xmlns:p14="http://schemas.microsoft.com/office/powerpoint/2010/main" val="756093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
            </a:r>
            <a:br>
              <a:rPr lang="en-US" dirty="0"/>
            </a:br>
            <a:r>
              <a:rPr lang="en-US" dirty="0" smtClean="0"/>
              <a:t>   </a:t>
            </a:r>
            <a:r>
              <a:rPr lang="en-US" b="1" dirty="0" smtClean="0"/>
              <a:t>Symptoms:</a:t>
            </a:r>
            <a:r>
              <a:rPr lang="en-US" b="1" dirty="0"/>
              <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a:t>C</a:t>
            </a:r>
            <a:r>
              <a:rPr lang="en-US" dirty="0" smtClean="0"/>
              <a:t>hest </a:t>
            </a:r>
            <a:r>
              <a:rPr lang="en-US" dirty="0"/>
              <a:t>pressure or </a:t>
            </a:r>
            <a:r>
              <a:rPr lang="en-US" dirty="0" smtClean="0"/>
              <a:t>pain</a:t>
            </a:r>
          </a:p>
          <a:p>
            <a:pPr algn="just"/>
            <a:r>
              <a:rPr lang="en-US" dirty="0" smtClean="0"/>
              <a:t>Neck </a:t>
            </a:r>
            <a:r>
              <a:rPr lang="en-US" dirty="0"/>
              <a:t>or jaw pain</a:t>
            </a:r>
          </a:p>
          <a:p>
            <a:pPr algn="just"/>
            <a:r>
              <a:rPr lang="en-US" dirty="0"/>
              <a:t>Shoulder or arm pain</a:t>
            </a:r>
          </a:p>
          <a:p>
            <a:pPr algn="just"/>
            <a:r>
              <a:rPr lang="en-US" dirty="0"/>
              <a:t>A fast heartbeat</a:t>
            </a:r>
          </a:p>
          <a:p>
            <a:pPr algn="just"/>
            <a:r>
              <a:rPr lang="en-US" dirty="0"/>
              <a:t>Shortness of breath when you are physically active</a:t>
            </a:r>
          </a:p>
          <a:p>
            <a:pPr algn="just"/>
            <a:r>
              <a:rPr lang="en-US" dirty="0"/>
              <a:t>Nausea and vomiting</a:t>
            </a:r>
          </a:p>
          <a:p>
            <a:pPr algn="just"/>
            <a:r>
              <a:rPr lang="en-US" dirty="0"/>
              <a:t>Sweating</a:t>
            </a:r>
          </a:p>
          <a:p>
            <a:pPr algn="just"/>
            <a:r>
              <a:rPr lang="en-US" dirty="0"/>
              <a:t>Fatigue</a:t>
            </a:r>
          </a:p>
          <a:p>
            <a:endParaRPr lang="en-US" dirty="0"/>
          </a:p>
        </p:txBody>
      </p:sp>
    </p:spTree>
    <p:extLst>
      <p:ext uri="{BB962C8B-B14F-4D97-AF65-F5344CB8AC3E}">
        <p14:creationId xmlns:p14="http://schemas.microsoft.com/office/powerpoint/2010/main" val="41417948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sz="2400" dirty="0"/>
              <a:t>Gauthaman, K., Maulik, M., Kumari, R., Manchanda, S.C., Dinda, A.K., Maulik, S.K., 2001. Effect of chronic treatment with bark of Terminalia arjuna: a study on the isolated ischemic reperfused rat heart. Journal of Ethnopharmacology 75, </a:t>
            </a:r>
            <a:r>
              <a:rPr lang="en-US" sz="2400" dirty="0" smtClean="0"/>
              <a:t>197–201.</a:t>
            </a:r>
          </a:p>
          <a:p>
            <a:pPr algn="just"/>
            <a:r>
              <a:rPr lang="en-US" sz="2400" dirty="0"/>
              <a:t>Sato, M., Maulik, N., Das, D.K., 2002. Cardioprotection with alcohol role of both alcohol and polyphenolic antioxidants. Annals of the New York Academy of Sciences 957, 122–135</a:t>
            </a:r>
            <a:r>
              <a:rPr lang="en-US" sz="2400" dirty="0" smtClean="0"/>
              <a:t>.</a:t>
            </a:r>
          </a:p>
          <a:p>
            <a:pPr algn="just"/>
            <a:r>
              <a:rPr lang="en-US" sz="2400" dirty="0"/>
              <a:t>Conde, A.G., Lau, S.S., Dillmann, W.H., Mestril, R., 1997. Induction of heat shock proteins by tyrosine kinase inhibitors in rat cardiomyocytes and myogenic cells confers protection against simulated ischemia. Journal of Molecular and Cellular Cardiology 29, 1927–1938. Currie, R.W., Tanguay, R.M., Kingma, J.G., 1993. Heat shock response and limitation to tissue necrosis during occlusion/reperfusion in rabbit hearts. Circulation 87, 963–971</a:t>
            </a:r>
            <a:r>
              <a:rPr lang="en-US" sz="2400" dirty="0" smtClean="0"/>
              <a:t>.</a:t>
            </a:r>
          </a:p>
          <a:p>
            <a:pPr algn="just"/>
            <a:endParaRPr lang="en-US" sz="2400" dirty="0" smtClean="0"/>
          </a:p>
          <a:p>
            <a:pPr algn="just"/>
            <a:endParaRPr lang="en-US" sz="2400" dirty="0"/>
          </a:p>
        </p:txBody>
      </p:sp>
    </p:spTree>
    <p:extLst>
      <p:ext uri="{BB962C8B-B14F-4D97-AF65-F5344CB8AC3E}">
        <p14:creationId xmlns:p14="http://schemas.microsoft.com/office/powerpoint/2010/main" val="36417643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sz="2400" dirty="0"/>
              <a:t>Baxter, G.F., Goodwin, R.W., Wright, M.J., Kerac, M., Heads, R.J., Yellon, D.M., 1996. Myocardial protection after monophosphoryl lipid A: studies of delayed anti-ischaemic properties in rabbit heart. British Journal of Pharmacology 117, 1685–1692</a:t>
            </a:r>
            <a:r>
              <a:rPr lang="en-US" sz="2400" dirty="0" smtClean="0"/>
              <a:t>.</a:t>
            </a:r>
          </a:p>
          <a:p>
            <a:pPr algn="just"/>
            <a:r>
              <a:rPr lang="en-US" sz="2400" dirty="0" err="1"/>
              <a:t>Yamashiro</a:t>
            </a:r>
            <a:r>
              <a:rPr lang="en-US" sz="2400" dirty="0"/>
              <a:t>, S., Noguchi, K., </a:t>
            </a:r>
            <a:r>
              <a:rPr lang="en-US" sz="2400" dirty="0" err="1"/>
              <a:t>Matsuzaki</a:t>
            </a:r>
            <a:r>
              <a:rPr lang="en-US" sz="2400" dirty="0"/>
              <a:t>, T., Miyagi, K., Nakasone, J., </a:t>
            </a:r>
            <a:r>
              <a:rPr lang="en-US" sz="2400" dirty="0" err="1"/>
              <a:t>Sakanashi</a:t>
            </a:r>
            <a:r>
              <a:rPr lang="en-US" sz="2400" dirty="0"/>
              <a:t>, M., ... &amp; </a:t>
            </a:r>
            <a:r>
              <a:rPr lang="en-US" sz="2400" dirty="0" err="1"/>
              <a:t>Sakanashi</a:t>
            </a:r>
            <a:r>
              <a:rPr lang="en-US" sz="2400" dirty="0"/>
              <a:t>, M. (2003). </a:t>
            </a:r>
            <a:r>
              <a:rPr lang="en-US" sz="2400" dirty="0" err="1"/>
              <a:t>Cardioprotective</a:t>
            </a:r>
            <a:r>
              <a:rPr lang="en-US" sz="2400" dirty="0"/>
              <a:t> effects of extracts from </a:t>
            </a:r>
            <a:r>
              <a:rPr lang="en-US" sz="2400" dirty="0" err="1"/>
              <a:t>Psidium</a:t>
            </a:r>
            <a:r>
              <a:rPr lang="en-US" sz="2400" dirty="0"/>
              <a:t> </a:t>
            </a:r>
            <a:r>
              <a:rPr lang="en-US" sz="2400" dirty="0" err="1"/>
              <a:t>guajava</a:t>
            </a:r>
            <a:r>
              <a:rPr lang="en-US" sz="2400" dirty="0"/>
              <a:t> L. and </a:t>
            </a:r>
            <a:r>
              <a:rPr lang="en-US" sz="2400" dirty="0" err="1"/>
              <a:t>Limonium</a:t>
            </a:r>
            <a:r>
              <a:rPr lang="en-US" sz="2400" dirty="0"/>
              <a:t> </a:t>
            </a:r>
            <a:r>
              <a:rPr lang="en-US" sz="2400" dirty="0" err="1"/>
              <a:t>wrightii</a:t>
            </a:r>
            <a:r>
              <a:rPr lang="en-US" sz="2400" dirty="0"/>
              <a:t>, Okinawan medicinal plants, against ischemia-reperfusion injury in perfused rat hearts. </a:t>
            </a:r>
            <a:r>
              <a:rPr lang="en-US" sz="2400" i="1" dirty="0"/>
              <a:t>Pharmacology</a:t>
            </a:r>
            <a:r>
              <a:rPr lang="en-US" sz="2400" dirty="0"/>
              <a:t>, </a:t>
            </a:r>
            <a:r>
              <a:rPr lang="en-US" sz="2400" i="1" dirty="0"/>
              <a:t>67</a:t>
            </a:r>
            <a:r>
              <a:rPr lang="en-US" sz="2400" dirty="0"/>
              <a:t>(3), 128-135.</a:t>
            </a:r>
          </a:p>
          <a:p>
            <a:pPr algn="just"/>
            <a:r>
              <a:rPr lang="en-US" sz="2400" dirty="0"/>
              <a:t>Chen, J. R., Wei, J., Wang, L. Y., Zhu, Y., Li, L., </a:t>
            </a:r>
            <a:r>
              <a:rPr lang="en-US" sz="2400" dirty="0" err="1"/>
              <a:t>Olunga</a:t>
            </a:r>
            <a:r>
              <a:rPr lang="en-US" sz="2400" dirty="0"/>
              <a:t>, M. A., ... &amp; Fan, G. W. (2015). Cardioprotection against ischemia/reperfusion injury by </a:t>
            </a:r>
            <a:r>
              <a:rPr lang="en-US" sz="2400" dirty="0" err="1"/>
              <a:t>QiShenYiQi</a:t>
            </a:r>
            <a:r>
              <a:rPr lang="en-US" sz="2400" dirty="0"/>
              <a:t> Pill® via ameliorate of multiple mitochondrial dysfunctions. </a:t>
            </a:r>
            <a:r>
              <a:rPr lang="en-US" sz="2400" i="1" dirty="0"/>
              <a:t>Drug design, development and therapy</a:t>
            </a:r>
            <a:r>
              <a:rPr lang="en-US" sz="2400" dirty="0"/>
              <a:t>, </a:t>
            </a:r>
            <a:r>
              <a:rPr lang="en-US" sz="2400" i="1" dirty="0"/>
              <a:t>9</a:t>
            </a:r>
            <a:r>
              <a:rPr lang="en-US" sz="2400" dirty="0"/>
              <a:t>, 3051.</a:t>
            </a:r>
          </a:p>
          <a:p>
            <a:pPr algn="just"/>
            <a:endParaRPr lang="en-US" sz="2400" dirty="0"/>
          </a:p>
        </p:txBody>
      </p:sp>
    </p:spTree>
    <p:extLst>
      <p:ext uri="{BB962C8B-B14F-4D97-AF65-F5344CB8AC3E}">
        <p14:creationId xmlns:p14="http://schemas.microsoft.com/office/powerpoint/2010/main" val="28805549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200" dirty="0" err="1"/>
              <a:t>Hausenloy</a:t>
            </a:r>
            <a:r>
              <a:rPr lang="en-US" sz="2200" dirty="0"/>
              <a:t>, D. J., Garcia-Dorado, D., </a:t>
            </a:r>
            <a:r>
              <a:rPr lang="en-US" sz="2200" dirty="0" err="1"/>
              <a:t>Bøtker</a:t>
            </a:r>
            <a:r>
              <a:rPr lang="en-US" sz="2200" dirty="0"/>
              <a:t>, H. E., Davidson, S. M., Downey, J., Engel, F. B., ... &amp; </a:t>
            </a:r>
            <a:r>
              <a:rPr lang="en-US" sz="2200" dirty="0" err="1"/>
              <a:t>Ovize</a:t>
            </a:r>
            <a:r>
              <a:rPr lang="en-US" sz="2200" dirty="0"/>
              <a:t>, M. (2017). Novel targets and future strategies for acute cardioprotection: Position Paper of the European Society of Cardiology Working Group on Cellular Biology of the Heart. </a:t>
            </a:r>
            <a:r>
              <a:rPr lang="en-US" sz="2200" i="1" dirty="0"/>
              <a:t>Cardiovascular Research</a:t>
            </a:r>
            <a:r>
              <a:rPr lang="en-US" sz="2200" dirty="0"/>
              <a:t>, </a:t>
            </a:r>
            <a:r>
              <a:rPr lang="en-US" sz="2200" i="1" dirty="0"/>
              <a:t>113</a:t>
            </a:r>
            <a:r>
              <a:rPr lang="en-US" sz="2200" dirty="0"/>
              <a:t>(6), 564-585.</a:t>
            </a:r>
          </a:p>
        </p:txBody>
      </p:sp>
    </p:spTree>
    <p:extLst>
      <p:ext uri="{BB962C8B-B14F-4D97-AF65-F5344CB8AC3E}">
        <p14:creationId xmlns:p14="http://schemas.microsoft.com/office/powerpoint/2010/main" val="53170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  Continue:</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a:t>Coronary artery spasm.</a:t>
            </a:r>
            <a:r>
              <a:rPr lang="en-US" dirty="0"/>
              <a:t> This temporary tightening of the muscles in the artery wall can briefly decrease or even prevent blood flow to part of the heart muscle. Coronary artery spasm is an uncommon cause of myocardial ischemia.</a:t>
            </a:r>
          </a:p>
          <a:p>
            <a:r>
              <a:rPr lang="en-US" dirty="0"/>
              <a:t>Chest pain associated with myocardial ischemia can be triggered by:</a:t>
            </a:r>
          </a:p>
          <a:p>
            <a:r>
              <a:rPr lang="en-US" dirty="0"/>
              <a:t>Physical exertion</a:t>
            </a:r>
          </a:p>
          <a:p>
            <a:r>
              <a:rPr lang="en-US" dirty="0"/>
              <a:t>Emotional stress</a:t>
            </a:r>
          </a:p>
          <a:p>
            <a:r>
              <a:rPr lang="en-US" dirty="0"/>
              <a:t>Cold temperatures</a:t>
            </a:r>
          </a:p>
          <a:p>
            <a:r>
              <a:rPr lang="en-US" dirty="0"/>
              <a:t>Cocaine use</a:t>
            </a:r>
          </a:p>
          <a:p>
            <a:r>
              <a:rPr lang="en-US" dirty="0"/>
              <a:t>Eating a heavy or large </a:t>
            </a:r>
            <a:r>
              <a:rPr lang="en-US" dirty="0" smtClean="0"/>
              <a:t>meal</a:t>
            </a:r>
            <a:r>
              <a:rPr lang="en-US" dirty="0"/>
              <a:t>.</a:t>
            </a:r>
          </a:p>
        </p:txBody>
      </p:sp>
    </p:spTree>
    <p:extLst>
      <p:ext uri="{BB962C8B-B14F-4D97-AF65-F5344CB8AC3E}">
        <p14:creationId xmlns:p14="http://schemas.microsoft.com/office/powerpoint/2010/main" val="345122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Prevalence :</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n-US" dirty="0"/>
              <a:t>G</a:t>
            </a:r>
            <a:r>
              <a:rPr lang="en-US" dirty="0" smtClean="0"/>
              <a:t>lobally</a:t>
            </a:r>
            <a:r>
              <a:rPr lang="en-US" dirty="0"/>
              <a:t>, IHD affects around 126 million individuals (1,655 per 100,000), which is approximately 1.72% of the world’s population. Nine million deaths were caused by IHD </a:t>
            </a:r>
            <a:r>
              <a:rPr lang="en-US" dirty="0" smtClean="0"/>
              <a:t>globally.</a:t>
            </a:r>
            <a:endParaRPr lang="en-US" dirty="0"/>
          </a:p>
          <a:p>
            <a:pPr algn="just"/>
            <a:r>
              <a:rPr lang="en-US" dirty="0"/>
              <a:t>These are no longer only diseases of the developed world: some 80% of all CVD deaths worldwide took place in developing, low and </a:t>
            </a:r>
            <a:r>
              <a:rPr lang="en-US" dirty="0" smtClean="0"/>
              <a:t>middle income </a:t>
            </a:r>
            <a:r>
              <a:rPr lang="en-US" dirty="0"/>
              <a:t>countries, while these countries also accounted for 86% of the global CVD disease burden. It is estimated that by 2010, CVD will be the leading cause of death in developing countries.</a:t>
            </a:r>
            <a:endParaRPr lang="en-US" dirty="0" smtClean="0"/>
          </a:p>
        </p:txBody>
      </p:sp>
    </p:spTree>
    <p:extLst>
      <p:ext uri="{BB962C8B-B14F-4D97-AF65-F5344CB8AC3E}">
        <p14:creationId xmlns:p14="http://schemas.microsoft.com/office/powerpoint/2010/main" val="1517925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Disease Burden of </a:t>
            </a:r>
            <a:r>
              <a:rPr lang="en-US" dirty="0" smtClean="0"/>
              <a:t>IHD </a:t>
            </a:r>
            <a:r>
              <a:rPr lang="en-US" dirty="0"/>
              <a:t>in Pakistan and its Risk Factors</a:t>
            </a:r>
          </a:p>
        </p:txBody>
      </p:sp>
      <p:sp>
        <p:nvSpPr>
          <p:cNvPr id="3" name="Content Placeholder 2"/>
          <p:cNvSpPr>
            <a:spLocks noGrp="1"/>
          </p:cNvSpPr>
          <p:nvPr>
            <p:ph idx="1"/>
          </p:nvPr>
        </p:nvSpPr>
        <p:spPr/>
        <p:txBody>
          <a:bodyPr>
            <a:normAutofit fontScale="70000" lnSpcReduction="20000"/>
          </a:bodyPr>
          <a:lstStyle/>
          <a:p>
            <a:pPr algn="just"/>
            <a:r>
              <a:rPr lang="en-US" dirty="0" smtClean="0"/>
              <a:t>Information </a:t>
            </a:r>
            <a:r>
              <a:rPr lang="en-US" dirty="0"/>
              <a:t>was gathered according to the WHO MONICA protocol from 2000 persons in the population of Islamabad selected randomly. Keeping in view the population distribution in Pakistan, 33% of persons selected were from urban and 67% from rural areas to get balanced results. Of the 2000 persons studied half were males and half females. All persons were over 20 years of age</a:t>
            </a:r>
            <a:r>
              <a:rPr lang="en-US" dirty="0" smtClean="0"/>
              <a:t>.</a:t>
            </a:r>
          </a:p>
          <a:p>
            <a:r>
              <a:rPr lang="en-US" dirty="0"/>
              <a:t>Disease burden of ischemic heart disease is calculated as follows</a:t>
            </a:r>
            <a:r>
              <a:rPr lang="en-US" dirty="0" smtClean="0"/>
              <a:t>:</a:t>
            </a:r>
          </a:p>
          <a:p>
            <a:r>
              <a:rPr lang="en-US" dirty="0" smtClean="0"/>
              <a:t>Total </a:t>
            </a:r>
            <a:r>
              <a:rPr lang="en-US" dirty="0"/>
              <a:t>population </a:t>
            </a:r>
            <a:r>
              <a:rPr lang="en-US" dirty="0" smtClean="0"/>
              <a:t>2000</a:t>
            </a:r>
          </a:p>
          <a:p>
            <a:r>
              <a:rPr lang="en-US" dirty="0" smtClean="0"/>
              <a:t>Persons </a:t>
            </a:r>
            <a:r>
              <a:rPr lang="en-US" dirty="0"/>
              <a:t>with established IHD </a:t>
            </a:r>
            <a:r>
              <a:rPr lang="en-US" dirty="0" smtClean="0"/>
              <a:t>125</a:t>
            </a:r>
          </a:p>
          <a:p>
            <a:r>
              <a:rPr lang="en-US" dirty="0" smtClean="0"/>
              <a:t>Percentage </a:t>
            </a:r>
            <a:r>
              <a:rPr lang="en-US" dirty="0"/>
              <a:t>of total population 6.25% </a:t>
            </a:r>
            <a:endParaRPr lang="en-US" dirty="0" smtClean="0"/>
          </a:p>
          <a:p>
            <a:r>
              <a:rPr lang="en-US" dirty="0" smtClean="0"/>
              <a:t>Pakistan’s </a:t>
            </a:r>
            <a:r>
              <a:rPr lang="en-US" dirty="0"/>
              <a:t>total population </a:t>
            </a:r>
            <a:r>
              <a:rPr lang="en-US" dirty="0" smtClean="0"/>
              <a:t>163 </a:t>
            </a:r>
            <a:r>
              <a:rPr lang="en-US" dirty="0"/>
              <a:t>million </a:t>
            </a:r>
            <a:endParaRPr lang="en-US" dirty="0" smtClean="0"/>
          </a:p>
          <a:p>
            <a:r>
              <a:rPr lang="en-US" dirty="0" smtClean="0"/>
              <a:t>Population </a:t>
            </a:r>
            <a:r>
              <a:rPr lang="en-US" dirty="0"/>
              <a:t>20 years and over (50%) 81.5 million Present disease burden of IHD 5.09375 </a:t>
            </a:r>
            <a:r>
              <a:rPr lang="en-US" dirty="0" smtClean="0"/>
              <a:t>million.</a:t>
            </a:r>
            <a:endParaRPr lang="en-US" dirty="0"/>
          </a:p>
        </p:txBody>
      </p:sp>
    </p:spTree>
    <p:extLst>
      <p:ext uri="{BB962C8B-B14F-4D97-AF65-F5344CB8AC3E}">
        <p14:creationId xmlns:p14="http://schemas.microsoft.com/office/powerpoint/2010/main" val="4171422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Mechanisms </a:t>
            </a:r>
            <a:r>
              <a:rPr lang="en-US" b="1" dirty="0"/>
              <a:t>of ischemic injury in the heart.</a:t>
            </a:r>
            <a:br>
              <a:rPr lang="en-US" b="1" dirty="0"/>
            </a:b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a:t>Cardiac ischemia is characterized by rapid deterioration of cardiac function, which has been linked to the </a:t>
            </a:r>
            <a:r>
              <a:rPr lang="en-US" dirty="0" smtClean="0"/>
              <a:t>;</a:t>
            </a:r>
          </a:p>
          <a:p>
            <a:pPr algn="just">
              <a:buFont typeface="Wingdings" pitchFamily="2" charset="2"/>
              <a:buChar char="Ø"/>
            </a:pPr>
            <a:r>
              <a:rPr lang="en-US" dirty="0"/>
              <a:t>F</a:t>
            </a:r>
            <a:r>
              <a:rPr lang="en-US" dirty="0" smtClean="0"/>
              <a:t>all </a:t>
            </a:r>
            <a:r>
              <a:rPr lang="en-US" dirty="0"/>
              <a:t>in intracellular </a:t>
            </a:r>
            <a:r>
              <a:rPr lang="en-US" dirty="0" smtClean="0"/>
              <a:t>pH</a:t>
            </a:r>
          </a:p>
          <a:p>
            <a:pPr algn="just">
              <a:buFont typeface="Wingdings" pitchFamily="2" charset="2"/>
              <a:buChar char="Ø"/>
            </a:pPr>
            <a:r>
              <a:rPr lang="en-US" dirty="0"/>
              <a:t>I</a:t>
            </a:r>
            <a:r>
              <a:rPr lang="en-US" dirty="0" smtClean="0"/>
              <a:t>ncreased </a:t>
            </a:r>
            <a:r>
              <a:rPr lang="en-US" dirty="0"/>
              <a:t>levels of inorganic </a:t>
            </a:r>
            <a:r>
              <a:rPr lang="en-US" dirty="0" smtClean="0"/>
              <a:t>phosphate </a:t>
            </a:r>
          </a:p>
          <a:p>
            <a:pPr algn="just">
              <a:buFont typeface="Wingdings" pitchFamily="2" charset="2"/>
              <a:buChar char="Ø"/>
            </a:pPr>
            <a:r>
              <a:rPr lang="en-US" dirty="0"/>
              <a:t>R</a:t>
            </a:r>
            <a:r>
              <a:rPr lang="en-US" dirty="0" smtClean="0"/>
              <a:t>eduction </a:t>
            </a:r>
            <a:r>
              <a:rPr lang="en-US" dirty="0"/>
              <a:t>in free energy change of ATP-hydrolysis</a:t>
            </a:r>
            <a:r>
              <a:rPr lang="en-US" dirty="0" smtClean="0"/>
              <a:t>.</a:t>
            </a:r>
          </a:p>
          <a:p>
            <a:pPr algn="just"/>
            <a:r>
              <a:rPr lang="en-US" dirty="0" smtClean="0"/>
              <a:t>Biochemical </a:t>
            </a:r>
            <a:r>
              <a:rPr lang="en-US" dirty="0"/>
              <a:t>events responsible for irreversible myocardial injury </a:t>
            </a:r>
            <a:r>
              <a:rPr lang="en-US" dirty="0" smtClean="0"/>
              <a:t>(</a:t>
            </a:r>
            <a:r>
              <a:rPr lang="en-US" dirty="0"/>
              <a:t>disorders in lipid metabolism, free radical formation). </a:t>
            </a:r>
            <a:endParaRPr lang="en-US" dirty="0" smtClean="0"/>
          </a:p>
          <a:p>
            <a:pPr algn="just"/>
            <a:r>
              <a:rPr lang="en-US" dirty="0" smtClean="0"/>
              <a:t>Recent </a:t>
            </a:r>
            <a:r>
              <a:rPr lang="en-US" dirty="0"/>
              <a:t>evidence suggests that in the heart, xanthine oxidase is a major source of free radical formation. During ischemia, adenine-nucleotide breakdown in the cardiomyocyte proceeds only to the stage of inosine. Due to the localisation of nucleoside phosphorylase and xanthine-oxidase in vascular endothelium, further degradation of inosine to hypoxanthine, xanthine and uric acid occurs predominantly in the vascular space. </a:t>
            </a:r>
            <a:r>
              <a:rPr lang="en-US" dirty="0" smtClean="0"/>
              <a:t>Therefore, </a:t>
            </a:r>
            <a:r>
              <a:rPr lang="en-US" dirty="0"/>
              <a:t>It is conceivable that the primary site of reperfusion injury in the ischemic heart may be the coronary endothelium damaged by free radicals.</a:t>
            </a:r>
          </a:p>
        </p:txBody>
      </p:sp>
    </p:spTree>
    <p:extLst>
      <p:ext uri="{BB962C8B-B14F-4D97-AF65-F5344CB8AC3E}">
        <p14:creationId xmlns:p14="http://schemas.microsoft.com/office/powerpoint/2010/main" val="974757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smtClean="0"/>
              <a:t>Pathophysiology of the ischemic process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b="1" dirty="0"/>
              <a:t>Early changes in infarction (minutes to days</a:t>
            </a:r>
            <a:r>
              <a:rPr lang="en-US" dirty="0"/>
              <a:t>)</a:t>
            </a:r>
          </a:p>
          <a:p>
            <a:r>
              <a:rPr lang="en-US" dirty="0"/>
              <a:t>Drop in tissue oxygen levels</a:t>
            </a:r>
          </a:p>
          <a:p>
            <a:r>
              <a:rPr lang="en-US" dirty="0"/>
              <a:t>Rapid conversion from aerobic to anaerobic metabolism</a:t>
            </a:r>
          </a:p>
          <a:p>
            <a:pPr lvl="1"/>
            <a:r>
              <a:rPr lang="en-US" dirty="0"/>
              <a:t>Impaired glycolysis and ATP production → impaired contractile protein function</a:t>
            </a:r>
          </a:p>
          <a:p>
            <a:r>
              <a:rPr lang="en-US" dirty="0" smtClean="0"/>
              <a:t>Accumulation </a:t>
            </a:r>
            <a:r>
              <a:rPr lang="en-US" dirty="0"/>
              <a:t>of lactic acid and reduction in pH</a:t>
            </a:r>
          </a:p>
          <a:p>
            <a:r>
              <a:rPr lang="en-US" dirty="0"/>
              <a:t>Impairment of transmembrane Na-K-ATPase due to impaired ATP production</a:t>
            </a:r>
          </a:p>
          <a:p>
            <a:pPr lvl="1"/>
            <a:r>
              <a:rPr lang="en-US" dirty="0"/>
              <a:t>Increased intracellular Na → intracellular edema</a:t>
            </a:r>
          </a:p>
          <a:p>
            <a:pPr lvl="1"/>
            <a:r>
              <a:rPr lang="en-US" dirty="0"/>
              <a:t>Increased extracellular K → alteration in </a:t>
            </a:r>
            <a:r>
              <a:rPr lang="en-US" dirty="0" err="1"/>
              <a:t>transmembrane</a:t>
            </a:r>
            <a:r>
              <a:rPr lang="en-US" dirty="0"/>
              <a:t> </a:t>
            </a:r>
            <a:r>
              <a:rPr lang="en-US" dirty="0" smtClean="0"/>
              <a:t>potential</a:t>
            </a:r>
          </a:p>
          <a:p>
            <a:pPr marL="457200" lvl="1" indent="0">
              <a:buNone/>
            </a:pPr>
            <a:r>
              <a:rPr lang="en-US" dirty="0" smtClean="0"/>
              <a:t>→</a:t>
            </a:r>
            <a:r>
              <a:rPr lang="en-US" dirty="0"/>
              <a:t> </a:t>
            </a:r>
            <a:r>
              <a:rPr lang="en-US" b="1" dirty="0"/>
              <a:t>electrical instability</a:t>
            </a:r>
            <a:r>
              <a:rPr lang="en-US" dirty="0"/>
              <a:t> and susceptibility to </a:t>
            </a:r>
            <a:r>
              <a:rPr lang="en-US" b="1" dirty="0"/>
              <a:t>arrhythmias</a:t>
            </a:r>
            <a:endParaRPr lang="en-US" dirty="0"/>
          </a:p>
          <a:p>
            <a:pPr lvl="1"/>
            <a:r>
              <a:rPr lang="en-US" dirty="0"/>
              <a:t>Increased intracellular Ca → activation of degradative lipases and proteases → </a:t>
            </a:r>
            <a:r>
              <a:rPr lang="en-US" b="1" dirty="0"/>
              <a:t>tissue necrosis</a:t>
            </a:r>
            <a:endParaRPr lang="en-US" dirty="0"/>
          </a:p>
          <a:p>
            <a:r>
              <a:rPr lang="en-US" dirty="0"/>
              <a:t>Acute inflammatory response with infiltration of neutrophils leading to further tissue damage</a:t>
            </a:r>
          </a:p>
          <a:p>
            <a:endParaRPr lang="en-US" dirty="0"/>
          </a:p>
        </p:txBody>
      </p:sp>
    </p:spTree>
    <p:extLst>
      <p:ext uri="{BB962C8B-B14F-4D97-AF65-F5344CB8AC3E}">
        <p14:creationId xmlns:p14="http://schemas.microsoft.com/office/powerpoint/2010/main" val="1992497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3940</TotalTime>
  <Words>4199</Words>
  <Application>Microsoft Office PowerPoint</Application>
  <PresentationFormat>On-screen Show (4:3)</PresentationFormat>
  <Paragraphs>180</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Evaluation of cardio-protective activity against ischemia/reperfusion injury of plant xyz</vt:lpstr>
      <vt:lpstr> Ischemic heart disease: </vt:lpstr>
      <vt:lpstr>PowerPoint Presentation</vt:lpstr>
      <vt:lpstr>    Symptoms: </vt:lpstr>
      <vt:lpstr>  Continue:</vt:lpstr>
      <vt:lpstr>Prevalence :</vt:lpstr>
      <vt:lpstr>Disease Burden of IHD in Pakistan and its Risk Factors</vt:lpstr>
      <vt:lpstr> Mechanisms of ischemic injury in the heart. </vt:lpstr>
      <vt:lpstr>Pathophysiology of the ischemic process </vt:lpstr>
      <vt:lpstr> continue: </vt:lpstr>
      <vt:lpstr> Medications used to treat ischemic heart disease </vt:lpstr>
      <vt:lpstr>Plants having cardio-protective effect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Animal models </vt:lpstr>
      <vt:lpstr>PowerPoint Presentation</vt:lpstr>
      <vt:lpstr>PowerPoint Presentation</vt:lpstr>
      <vt:lpstr>PowerPoint Presentation</vt:lpstr>
      <vt:lpstr>PowerPoint Presentation</vt:lpstr>
      <vt:lpstr>Surgical models to induce Myocardial Ischemia / Infarction</vt:lpstr>
      <vt:lpstr>PowerPoint Presentation</vt:lpstr>
      <vt:lpstr>   Markers Related myocardial injury</vt:lpstr>
      <vt:lpstr>Novel targets and future strategies for acute cardio-protection:</vt:lpstr>
      <vt:lpstr>PowerPoint Presentation</vt:lpstr>
      <vt:lpstr>PowerPoint Presentation</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Shaheen Sons</dc:creator>
  <cp:lastModifiedBy>Pakistan Computers</cp:lastModifiedBy>
  <cp:revision>114</cp:revision>
  <dcterms:created xsi:type="dcterms:W3CDTF">2020-04-13T06:32:20Z</dcterms:created>
  <dcterms:modified xsi:type="dcterms:W3CDTF">2020-12-01T08:54:52Z</dcterms:modified>
</cp:coreProperties>
</file>