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5" d="100"/>
          <a:sy n="75" d="100"/>
        </p:scale>
        <p:origin x="78" y="3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75C83AE-389F-4CF4-BFE1-3B33BA36D922}" type="datetimeFigureOut">
              <a:rPr lang="en-US" smtClean="0"/>
              <a:t>10/18/2019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330F27-3FE9-4BEB-A0B5-2835185420AD}" type="slidenum">
              <a:rPr lang="en-US" smtClean="0"/>
              <a:t>‹#›</a:t>
            </a:fld>
            <a:endParaRPr lang="en-US"/>
          </a:p>
        </p:txBody>
      </p:sp>
    </p:spTree>
    <p:extLst>
      <p:ext uri="{BB962C8B-B14F-4D97-AF65-F5344CB8AC3E}">
        <p14:creationId xmlns:p14="http://schemas.microsoft.com/office/powerpoint/2010/main" val="35516154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5C83AE-389F-4CF4-BFE1-3B33BA36D922}" type="datetimeFigureOut">
              <a:rPr lang="en-US" smtClean="0"/>
              <a:t>10/18/2019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330F27-3FE9-4BEB-A0B5-2835185420AD}" type="slidenum">
              <a:rPr lang="en-US" smtClean="0"/>
              <a:t>‹#›</a:t>
            </a:fld>
            <a:endParaRPr lang="en-US"/>
          </a:p>
        </p:txBody>
      </p:sp>
    </p:spTree>
    <p:extLst>
      <p:ext uri="{BB962C8B-B14F-4D97-AF65-F5344CB8AC3E}">
        <p14:creationId xmlns:p14="http://schemas.microsoft.com/office/powerpoint/2010/main" val="11475353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5C83AE-389F-4CF4-BFE1-3B33BA36D922}" type="datetimeFigureOut">
              <a:rPr lang="en-US" smtClean="0"/>
              <a:t>10/18/2019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330F27-3FE9-4BEB-A0B5-2835185420AD}" type="slidenum">
              <a:rPr lang="en-US" smtClean="0"/>
              <a:t>‹#›</a:t>
            </a:fld>
            <a:endParaRPr lang="en-US"/>
          </a:p>
        </p:txBody>
      </p:sp>
    </p:spTree>
    <p:extLst>
      <p:ext uri="{BB962C8B-B14F-4D97-AF65-F5344CB8AC3E}">
        <p14:creationId xmlns:p14="http://schemas.microsoft.com/office/powerpoint/2010/main" val="14004223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5C83AE-389F-4CF4-BFE1-3B33BA36D922}" type="datetimeFigureOut">
              <a:rPr lang="en-US" smtClean="0"/>
              <a:t>10/18/2019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330F27-3FE9-4BEB-A0B5-2835185420AD}" type="slidenum">
              <a:rPr lang="en-US" smtClean="0"/>
              <a:t>‹#›</a:t>
            </a:fld>
            <a:endParaRPr lang="en-US"/>
          </a:p>
        </p:txBody>
      </p:sp>
    </p:spTree>
    <p:extLst>
      <p:ext uri="{BB962C8B-B14F-4D97-AF65-F5344CB8AC3E}">
        <p14:creationId xmlns:p14="http://schemas.microsoft.com/office/powerpoint/2010/main" val="7345248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75C83AE-389F-4CF4-BFE1-3B33BA36D922}" type="datetimeFigureOut">
              <a:rPr lang="en-US" smtClean="0"/>
              <a:t>10/18/2019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330F27-3FE9-4BEB-A0B5-2835185420AD}" type="slidenum">
              <a:rPr lang="en-US" smtClean="0"/>
              <a:t>‹#›</a:t>
            </a:fld>
            <a:endParaRPr lang="en-US"/>
          </a:p>
        </p:txBody>
      </p:sp>
    </p:spTree>
    <p:extLst>
      <p:ext uri="{BB962C8B-B14F-4D97-AF65-F5344CB8AC3E}">
        <p14:creationId xmlns:p14="http://schemas.microsoft.com/office/powerpoint/2010/main" val="28323785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75C83AE-389F-4CF4-BFE1-3B33BA36D922}" type="datetimeFigureOut">
              <a:rPr lang="en-US" smtClean="0"/>
              <a:t>10/18/2019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330F27-3FE9-4BEB-A0B5-2835185420AD}" type="slidenum">
              <a:rPr lang="en-US" smtClean="0"/>
              <a:t>‹#›</a:t>
            </a:fld>
            <a:endParaRPr lang="en-US"/>
          </a:p>
        </p:txBody>
      </p:sp>
    </p:spTree>
    <p:extLst>
      <p:ext uri="{BB962C8B-B14F-4D97-AF65-F5344CB8AC3E}">
        <p14:creationId xmlns:p14="http://schemas.microsoft.com/office/powerpoint/2010/main" val="30130561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75C83AE-389F-4CF4-BFE1-3B33BA36D922}" type="datetimeFigureOut">
              <a:rPr lang="en-US" smtClean="0"/>
              <a:t>10/18/2019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330F27-3FE9-4BEB-A0B5-2835185420AD}" type="slidenum">
              <a:rPr lang="en-US" smtClean="0"/>
              <a:t>‹#›</a:t>
            </a:fld>
            <a:endParaRPr lang="en-US"/>
          </a:p>
        </p:txBody>
      </p:sp>
    </p:spTree>
    <p:extLst>
      <p:ext uri="{BB962C8B-B14F-4D97-AF65-F5344CB8AC3E}">
        <p14:creationId xmlns:p14="http://schemas.microsoft.com/office/powerpoint/2010/main" val="20969322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75C83AE-389F-4CF4-BFE1-3B33BA36D922}" type="datetimeFigureOut">
              <a:rPr lang="en-US" smtClean="0"/>
              <a:t>10/18/2019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330F27-3FE9-4BEB-A0B5-2835185420AD}" type="slidenum">
              <a:rPr lang="en-US" smtClean="0"/>
              <a:t>‹#›</a:t>
            </a:fld>
            <a:endParaRPr lang="en-US"/>
          </a:p>
        </p:txBody>
      </p:sp>
    </p:spTree>
    <p:extLst>
      <p:ext uri="{BB962C8B-B14F-4D97-AF65-F5344CB8AC3E}">
        <p14:creationId xmlns:p14="http://schemas.microsoft.com/office/powerpoint/2010/main" val="8894974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5C83AE-389F-4CF4-BFE1-3B33BA36D922}" type="datetimeFigureOut">
              <a:rPr lang="en-US" smtClean="0"/>
              <a:t>10/18/2019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330F27-3FE9-4BEB-A0B5-2835185420AD}" type="slidenum">
              <a:rPr lang="en-US" smtClean="0"/>
              <a:t>‹#›</a:t>
            </a:fld>
            <a:endParaRPr lang="en-US"/>
          </a:p>
        </p:txBody>
      </p:sp>
    </p:spTree>
    <p:extLst>
      <p:ext uri="{BB962C8B-B14F-4D97-AF65-F5344CB8AC3E}">
        <p14:creationId xmlns:p14="http://schemas.microsoft.com/office/powerpoint/2010/main" val="22785000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5C83AE-389F-4CF4-BFE1-3B33BA36D922}" type="datetimeFigureOut">
              <a:rPr lang="en-US" smtClean="0"/>
              <a:t>10/18/2019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330F27-3FE9-4BEB-A0B5-2835185420AD}" type="slidenum">
              <a:rPr lang="en-US" smtClean="0"/>
              <a:t>‹#›</a:t>
            </a:fld>
            <a:endParaRPr lang="en-US"/>
          </a:p>
        </p:txBody>
      </p:sp>
    </p:spTree>
    <p:extLst>
      <p:ext uri="{BB962C8B-B14F-4D97-AF65-F5344CB8AC3E}">
        <p14:creationId xmlns:p14="http://schemas.microsoft.com/office/powerpoint/2010/main" val="37935990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5C83AE-389F-4CF4-BFE1-3B33BA36D922}" type="datetimeFigureOut">
              <a:rPr lang="en-US" smtClean="0"/>
              <a:t>10/18/2019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330F27-3FE9-4BEB-A0B5-2835185420AD}" type="slidenum">
              <a:rPr lang="en-US" smtClean="0"/>
              <a:t>‹#›</a:t>
            </a:fld>
            <a:endParaRPr lang="en-US"/>
          </a:p>
        </p:txBody>
      </p:sp>
    </p:spTree>
    <p:extLst>
      <p:ext uri="{BB962C8B-B14F-4D97-AF65-F5344CB8AC3E}">
        <p14:creationId xmlns:p14="http://schemas.microsoft.com/office/powerpoint/2010/main" val="7249402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5C83AE-389F-4CF4-BFE1-3B33BA36D922}" type="datetimeFigureOut">
              <a:rPr lang="en-US" smtClean="0"/>
              <a:t>10/18/2019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330F27-3FE9-4BEB-A0B5-2835185420AD}" type="slidenum">
              <a:rPr lang="en-US" smtClean="0"/>
              <a:t>‹#›</a:t>
            </a:fld>
            <a:endParaRPr lang="en-US"/>
          </a:p>
        </p:txBody>
      </p:sp>
    </p:spTree>
    <p:extLst>
      <p:ext uri="{BB962C8B-B14F-4D97-AF65-F5344CB8AC3E}">
        <p14:creationId xmlns:p14="http://schemas.microsoft.com/office/powerpoint/2010/main" val="5065332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Advanced TOC</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9828433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11200" y="860425"/>
            <a:ext cx="10515600" cy="4351338"/>
          </a:xfrm>
        </p:spPr>
        <p:txBody>
          <a:bodyPr>
            <a:normAutofit lnSpcReduction="10000"/>
          </a:bodyPr>
          <a:lstStyle/>
          <a:p>
            <a:pPr marL="0" indent="0">
              <a:buNone/>
            </a:pPr>
            <a:r>
              <a:rPr lang="en-US" dirty="0"/>
              <a:t>Regular Expression As discussed earlier that a* generates Λ, a, </a:t>
            </a:r>
            <a:r>
              <a:rPr lang="en-US" dirty="0" err="1"/>
              <a:t>aa</a:t>
            </a:r>
            <a:r>
              <a:rPr lang="en-US" dirty="0"/>
              <a:t>, </a:t>
            </a:r>
            <a:r>
              <a:rPr lang="en-US" dirty="0" err="1"/>
              <a:t>aaa</a:t>
            </a:r>
            <a:r>
              <a:rPr lang="en-US" dirty="0"/>
              <a:t>, … and a+ generates a, </a:t>
            </a:r>
            <a:r>
              <a:rPr lang="en-US" dirty="0" err="1"/>
              <a:t>aa</a:t>
            </a:r>
            <a:r>
              <a:rPr lang="en-US" dirty="0"/>
              <a:t>, </a:t>
            </a:r>
            <a:r>
              <a:rPr lang="en-US" dirty="0" err="1"/>
              <a:t>aaa</a:t>
            </a:r>
            <a:r>
              <a:rPr lang="en-US" dirty="0"/>
              <a:t>, </a:t>
            </a:r>
            <a:r>
              <a:rPr lang="en-US" dirty="0" err="1"/>
              <a:t>aaaa</a:t>
            </a:r>
            <a:r>
              <a:rPr lang="en-US" dirty="0"/>
              <a:t>, …, so the language L1 = {Λ, a, </a:t>
            </a:r>
            <a:r>
              <a:rPr lang="en-US" dirty="0" err="1"/>
              <a:t>aa</a:t>
            </a:r>
            <a:r>
              <a:rPr lang="en-US" dirty="0"/>
              <a:t>, </a:t>
            </a:r>
            <a:r>
              <a:rPr lang="en-US" dirty="0" err="1"/>
              <a:t>aaa</a:t>
            </a:r>
            <a:r>
              <a:rPr lang="en-US" dirty="0"/>
              <a:t>, …} and L2 = {a, </a:t>
            </a:r>
            <a:r>
              <a:rPr lang="en-US" dirty="0" err="1"/>
              <a:t>aa</a:t>
            </a:r>
            <a:r>
              <a:rPr lang="en-US" dirty="0"/>
              <a:t>, </a:t>
            </a:r>
            <a:r>
              <a:rPr lang="en-US" dirty="0" err="1"/>
              <a:t>aaa</a:t>
            </a:r>
            <a:r>
              <a:rPr lang="en-US" dirty="0"/>
              <a:t>, </a:t>
            </a:r>
            <a:r>
              <a:rPr lang="en-US" dirty="0" err="1"/>
              <a:t>aaaa</a:t>
            </a:r>
            <a:r>
              <a:rPr lang="en-US" dirty="0"/>
              <a:t>, …} can simply be expressed by a * and a+ , respectively. a * and a+ are called the regular expressions (RE) for L1 and L2 respectively. </a:t>
            </a:r>
            <a:endParaRPr lang="en-US" dirty="0" smtClean="0"/>
          </a:p>
          <a:p>
            <a:pPr marL="0" indent="0">
              <a:buNone/>
            </a:pPr>
            <a:r>
              <a:rPr lang="en-US" dirty="0"/>
              <a:t>Recursive definition of Regular Expression(RE) </a:t>
            </a:r>
            <a:endParaRPr lang="en-US" dirty="0" smtClean="0"/>
          </a:p>
          <a:p>
            <a:pPr marL="0" indent="0">
              <a:buNone/>
            </a:pPr>
            <a:r>
              <a:rPr lang="en-US" dirty="0" smtClean="0"/>
              <a:t>Step </a:t>
            </a:r>
            <a:r>
              <a:rPr lang="en-US" dirty="0"/>
              <a:t>1: Every letter of Σ including Λ is a regular expression. </a:t>
            </a:r>
            <a:endParaRPr lang="en-US" dirty="0" smtClean="0"/>
          </a:p>
          <a:p>
            <a:pPr marL="0" indent="0">
              <a:buNone/>
            </a:pPr>
            <a:r>
              <a:rPr lang="en-US" dirty="0" smtClean="0"/>
              <a:t>Step </a:t>
            </a:r>
            <a:r>
              <a:rPr lang="en-US" dirty="0"/>
              <a:t>2: If r1 and r2 are regular expressions then (r1) r1 r2 r1 + r2 and r1* are also regular expressions</a:t>
            </a:r>
            <a:r>
              <a:rPr lang="en-US" dirty="0" smtClean="0"/>
              <a:t>.</a:t>
            </a:r>
          </a:p>
          <a:p>
            <a:pPr marL="0" indent="0">
              <a:buNone/>
            </a:pPr>
            <a:r>
              <a:rPr lang="en-US" dirty="0" smtClean="0"/>
              <a:t>Step </a:t>
            </a:r>
            <a:r>
              <a:rPr lang="en-US" dirty="0"/>
              <a:t>3: Nothing else is a regular </a:t>
            </a:r>
            <a:r>
              <a:rPr lang="en-US" dirty="0" err="1"/>
              <a:t>expressio</a:t>
            </a:r>
            <a:endParaRPr lang="en-US" dirty="0"/>
          </a:p>
        </p:txBody>
      </p:sp>
    </p:spTree>
    <p:extLst>
      <p:ext uri="{BB962C8B-B14F-4D97-AF65-F5344CB8AC3E}">
        <p14:creationId xmlns:p14="http://schemas.microsoft.com/office/powerpoint/2010/main" val="39641850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0200" y="622300"/>
            <a:ext cx="11023600" cy="5554663"/>
          </a:xfrm>
        </p:spPr>
        <p:txBody>
          <a:bodyPr/>
          <a:lstStyle/>
          <a:p>
            <a:pPr marL="0" indent="0">
              <a:buNone/>
            </a:pPr>
            <a:r>
              <a:rPr lang="en-US" dirty="0" smtClean="0"/>
              <a:t>Write RE that </a:t>
            </a:r>
            <a:r>
              <a:rPr lang="en-US" dirty="0" smtClean="0"/>
              <a:t>accept </a:t>
            </a:r>
            <a:r>
              <a:rPr lang="en-US" dirty="0" smtClean="0"/>
              <a:t>all words start with “a”. </a:t>
            </a:r>
            <a:r>
              <a:rPr lang="en-US" dirty="0"/>
              <a:t>Σ = </a:t>
            </a:r>
            <a:r>
              <a:rPr lang="en-US" dirty="0" smtClean="0"/>
              <a:t>{</a:t>
            </a:r>
            <a:r>
              <a:rPr lang="en-US" dirty="0" err="1" smtClean="0"/>
              <a:t>a,b</a:t>
            </a:r>
            <a:r>
              <a:rPr lang="en-US" dirty="0" smtClean="0"/>
              <a:t>} </a:t>
            </a:r>
            <a:endParaRPr lang="en-US" dirty="0" smtClean="0"/>
          </a:p>
          <a:p>
            <a:pPr marL="0" indent="0">
              <a:buNone/>
            </a:pPr>
            <a:r>
              <a:rPr lang="en-US" dirty="0"/>
              <a:t>	</a:t>
            </a:r>
            <a:r>
              <a:rPr lang="en-US" dirty="0" smtClean="0"/>
              <a:t>a(a + b)*</a:t>
            </a:r>
          </a:p>
          <a:p>
            <a:pPr marL="0" indent="0">
              <a:buNone/>
            </a:pPr>
            <a:endParaRPr lang="en-US" dirty="0" smtClean="0"/>
          </a:p>
          <a:p>
            <a:pPr marL="0" indent="0">
              <a:buNone/>
            </a:pPr>
            <a:r>
              <a:rPr lang="en-US" dirty="0"/>
              <a:t>Write RE that </a:t>
            </a:r>
            <a:r>
              <a:rPr lang="en-US" dirty="0" smtClean="0"/>
              <a:t>accept </a:t>
            </a:r>
            <a:r>
              <a:rPr lang="en-US" dirty="0"/>
              <a:t>all words </a:t>
            </a:r>
            <a:r>
              <a:rPr lang="en-US" dirty="0" smtClean="0"/>
              <a:t>ends</a:t>
            </a:r>
            <a:r>
              <a:rPr lang="en-US" dirty="0" smtClean="0"/>
              <a:t> </a:t>
            </a:r>
            <a:r>
              <a:rPr lang="en-US" dirty="0"/>
              <a:t>with </a:t>
            </a:r>
            <a:r>
              <a:rPr lang="en-US" dirty="0" smtClean="0"/>
              <a:t>“11”. </a:t>
            </a:r>
            <a:r>
              <a:rPr lang="en-US" dirty="0"/>
              <a:t>Σ = {0,1} </a:t>
            </a:r>
            <a:endParaRPr lang="en-US" dirty="0" smtClean="0"/>
          </a:p>
          <a:p>
            <a:pPr marL="0" indent="0">
              <a:buNone/>
            </a:pPr>
            <a:r>
              <a:rPr lang="en-US" dirty="0"/>
              <a:t>	</a:t>
            </a:r>
            <a:r>
              <a:rPr lang="en-US" dirty="0" smtClean="0"/>
              <a:t>(0 + 1)* 11</a:t>
            </a:r>
          </a:p>
          <a:p>
            <a:pPr marL="0" indent="0">
              <a:buNone/>
            </a:pPr>
            <a:endParaRPr lang="en-US" dirty="0" smtClean="0"/>
          </a:p>
          <a:p>
            <a:pPr marL="0" indent="0">
              <a:buNone/>
            </a:pPr>
            <a:r>
              <a:rPr lang="en-US" dirty="0"/>
              <a:t>Write RE that accept all words </a:t>
            </a:r>
            <a:r>
              <a:rPr lang="en-US" dirty="0" smtClean="0"/>
              <a:t>must have substring“101</a:t>
            </a:r>
            <a:r>
              <a:rPr lang="en-US" dirty="0"/>
              <a:t>”. Σ = {0,1} </a:t>
            </a:r>
            <a:endParaRPr lang="en-US" dirty="0" smtClean="0"/>
          </a:p>
          <a:p>
            <a:pPr marL="0" indent="0">
              <a:buNone/>
            </a:pPr>
            <a:endParaRPr lang="en-US" dirty="0"/>
          </a:p>
          <a:p>
            <a:pPr marL="0" indent="0">
              <a:buNone/>
            </a:pPr>
            <a:r>
              <a:rPr lang="en-US" dirty="0"/>
              <a:t>	(0 + 1)* </a:t>
            </a:r>
            <a:r>
              <a:rPr lang="en-US" dirty="0" smtClean="0"/>
              <a:t>101</a:t>
            </a:r>
            <a:r>
              <a:rPr lang="en-US" dirty="0"/>
              <a:t> (0 + 1)* </a:t>
            </a:r>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10868890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36600" y="949325"/>
            <a:ext cx="10515600" cy="4351338"/>
          </a:xfrm>
        </p:spPr>
        <p:txBody>
          <a:bodyPr>
            <a:normAutofit lnSpcReduction="10000"/>
          </a:bodyPr>
          <a:lstStyle/>
          <a:p>
            <a:pPr marL="0" indent="0">
              <a:buNone/>
            </a:pPr>
            <a:r>
              <a:rPr lang="en-US" dirty="0" smtClean="0"/>
              <a:t>Write RE for following</a:t>
            </a:r>
          </a:p>
          <a:p>
            <a:pPr marL="514350" indent="-514350">
              <a:buFont typeface="+mj-lt"/>
              <a:buAutoNum type="arabicPeriod"/>
            </a:pPr>
            <a:r>
              <a:rPr lang="en-US" dirty="0" smtClean="0"/>
              <a:t>Even length words         ( (</a:t>
            </a:r>
            <a:r>
              <a:rPr lang="en-US" dirty="0"/>
              <a:t>a + b</a:t>
            </a:r>
            <a:r>
              <a:rPr lang="en-US" dirty="0" smtClean="0"/>
              <a:t>)</a:t>
            </a:r>
            <a:r>
              <a:rPr lang="en-US" dirty="0"/>
              <a:t> (a + b</a:t>
            </a:r>
            <a:r>
              <a:rPr lang="en-US" dirty="0" smtClean="0"/>
              <a:t>) )*</a:t>
            </a:r>
            <a:endParaRPr lang="en-US" dirty="0"/>
          </a:p>
          <a:p>
            <a:pPr marL="0" indent="0">
              <a:buNone/>
            </a:pPr>
            <a:r>
              <a:rPr lang="en-US" dirty="0" smtClean="0"/>
              <a:t>2. Odd Length                     (</a:t>
            </a:r>
            <a:r>
              <a:rPr lang="en-US" dirty="0"/>
              <a:t>a + b)</a:t>
            </a:r>
            <a:r>
              <a:rPr lang="en-US" dirty="0" smtClean="0"/>
              <a:t> ( </a:t>
            </a:r>
            <a:r>
              <a:rPr lang="en-US" dirty="0"/>
              <a:t>(a + b) (a + b) )*</a:t>
            </a:r>
            <a:endParaRPr lang="en-US" dirty="0" smtClean="0"/>
          </a:p>
          <a:p>
            <a:pPr marL="0" indent="0">
              <a:buNone/>
            </a:pPr>
            <a:r>
              <a:rPr lang="en-US" dirty="0" smtClean="0"/>
              <a:t>3. Length must be multiple of 3         ( </a:t>
            </a:r>
            <a:r>
              <a:rPr lang="en-US" dirty="0"/>
              <a:t>(a + b</a:t>
            </a:r>
            <a:r>
              <a:rPr lang="en-US" dirty="0" smtClean="0"/>
              <a:t>) </a:t>
            </a:r>
            <a:r>
              <a:rPr lang="en-US" dirty="0"/>
              <a:t>(a + b) (a + b) </a:t>
            </a:r>
            <a:r>
              <a:rPr lang="en-US" dirty="0" smtClean="0"/>
              <a:t>)*</a:t>
            </a:r>
          </a:p>
          <a:p>
            <a:pPr marL="0" indent="0">
              <a:buNone/>
            </a:pPr>
            <a:r>
              <a:rPr lang="en-US" dirty="0" smtClean="0"/>
              <a:t>4. Having at least 2 b’s.                 </a:t>
            </a:r>
            <a:r>
              <a:rPr lang="en-US" dirty="0"/>
              <a:t>(a + b</a:t>
            </a:r>
            <a:r>
              <a:rPr lang="en-US" dirty="0" smtClean="0"/>
              <a:t>)*b </a:t>
            </a:r>
            <a:r>
              <a:rPr lang="en-US" dirty="0"/>
              <a:t>(a + b</a:t>
            </a:r>
            <a:r>
              <a:rPr lang="en-US" dirty="0" smtClean="0"/>
              <a:t>)*b </a:t>
            </a:r>
            <a:r>
              <a:rPr lang="en-US" dirty="0"/>
              <a:t>(a + b</a:t>
            </a:r>
            <a:r>
              <a:rPr lang="en-US" dirty="0" smtClean="0"/>
              <a:t>)*</a:t>
            </a:r>
          </a:p>
          <a:p>
            <a:pPr marL="0" indent="0">
              <a:buNone/>
            </a:pPr>
            <a:r>
              <a:rPr lang="en-US" dirty="0" smtClean="0"/>
              <a:t>5. Having at most 2 b’s.               λ +  a* + a*b a* + a*b a*b a*</a:t>
            </a:r>
          </a:p>
          <a:p>
            <a:pPr marL="0" indent="0">
              <a:buNone/>
            </a:pPr>
            <a:r>
              <a:rPr lang="en-US" dirty="0" smtClean="0"/>
              <a:t>6. Having exactly 2 b’s.                </a:t>
            </a:r>
            <a:r>
              <a:rPr lang="en-US" dirty="0"/>
              <a:t>a*b a*b a</a:t>
            </a:r>
            <a:r>
              <a:rPr lang="en-US" dirty="0" smtClean="0"/>
              <a:t>*</a:t>
            </a:r>
          </a:p>
          <a:p>
            <a:pPr marL="0" indent="0">
              <a:buNone/>
            </a:pPr>
            <a:r>
              <a:rPr lang="en-US" dirty="0" smtClean="0"/>
              <a:t>7. Not have substring bb.            (λ + b) (a + </a:t>
            </a:r>
            <a:r>
              <a:rPr lang="en-US" dirty="0" err="1" smtClean="0"/>
              <a:t>ab</a:t>
            </a:r>
            <a:r>
              <a:rPr lang="en-US" dirty="0" smtClean="0"/>
              <a:t>)*</a:t>
            </a:r>
          </a:p>
          <a:p>
            <a:pPr marL="0" indent="0">
              <a:buNone/>
            </a:pPr>
            <a:r>
              <a:rPr lang="en-US" dirty="0" smtClean="0"/>
              <a:t>8. Not ends with </a:t>
            </a:r>
            <a:r>
              <a:rPr lang="en-US" dirty="0" err="1" smtClean="0"/>
              <a:t>ba</a:t>
            </a:r>
            <a:r>
              <a:rPr lang="en-US" dirty="0" smtClean="0"/>
              <a:t>.                    ( a + b )* (</a:t>
            </a:r>
            <a:r>
              <a:rPr lang="en-US" dirty="0" err="1" smtClean="0"/>
              <a:t>ab</a:t>
            </a:r>
            <a:r>
              <a:rPr lang="en-US" dirty="0" smtClean="0"/>
              <a:t> + </a:t>
            </a:r>
            <a:r>
              <a:rPr lang="en-US" dirty="0" err="1" smtClean="0"/>
              <a:t>aa</a:t>
            </a:r>
            <a:r>
              <a:rPr lang="en-US" dirty="0" smtClean="0"/>
              <a:t> + bb)  + λ + a + b</a:t>
            </a:r>
            <a:endParaRPr lang="en-US" dirty="0"/>
          </a:p>
          <a:p>
            <a:pPr marL="0" indent="0">
              <a:buNone/>
            </a:pPr>
            <a:endParaRPr lang="en-US" dirty="0"/>
          </a:p>
          <a:p>
            <a:pPr marL="514350" indent="-514350">
              <a:buFont typeface="+mj-lt"/>
              <a:buAutoNum type="arabicPeriod"/>
            </a:pPr>
            <a:endParaRPr lang="en-US" dirty="0"/>
          </a:p>
          <a:p>
            <a:pPr marL="514350" indent="-514350">
              <a:buFont typeface="+mj-lt"/>
              <a:buAutoNum type="arabicPeriod"/>
            </a:pPr>
            <a:endParaRPr lang="en-US" dirty="0"/>
          </a:p>
          <a:p>
            <a:pPr marL="514350" indent="-514350">
              <a:buFont typeface="+mj-lt"/>
              <a:buAutoNum type="arabicPeriod"/>
            </a:pPr>
            <a:endParaRPr lang="en-US" dirty="0"/>
          </a:p>
          <a:p>
            <a:pPr marL="0" indent="0">
              <a:buNone/>
            </a:pPr>
            <a:endParaRPr lang="en-US" dirty="0"/>
          </a:p>
        </p:txBody>
      </p:sp>
    </p:spTree>
    <p:extLst>
      <p:ext uri="{BB962C8B-B14F-4D97-AF65-F5344CB8AC3E}">
        <p14:creationId xmlns:p14="http://schemas.microsoft.com/office/powerpoint/2010/main" val="9563856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practice questions </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b="1" dirty="0"/>
              <a:t>Language 1</a:t>
            </a:r>
            <a:r>
              <a:rPr lang="en-US" dirty="0"/>
              <a:t>. The language of all strings over {a, b} such that the a’s and b’s are strictly </a:t>
            </a:r>
            <a:r>
              <a:rPr lang="en-US" dirty="0" smtClean="0"/>
              <a:t>alternating.</a:t>
            </a:r>
          </a:p>
          <a:p>
            <a:pPr marL="0" indent="0">
              <a:buNone/>
            </a:pPr>
            <a:r>
              <a:rPr lang="en-US" dirty="0" smtClean="0"/>
              <a:t>Examples of strings in the language: ε, a, b, </a:t>
            </a:r>
            <a:r>
              <a:rPr lang="en-US" dirty="0" err="1" smtClean="0"/>
              <a:t>ab</a:t>
            </a:r>
            <a:r>
              <a:rPr lang="en-US" dirty="0" smtClean="0"/>
              <a:t>, </a:t>
            </a:r>
            <a:r>
              <a:rPr lang="en-US" dirty="0" err="1" smtClean="0"/>
              <a:t>ba</a:t>
            </a:r>
            <a:r>
              <a:rPr lang="en-US" dirty="0" smtClean="0"/>
              <a:t>, aba, </a:t>
            </a:r>
            <a:r>
              <a:rPr lang="en-US" dirty="0" err="1" smtClean="0"/>
              <a:t>bab</a:t>
            </a:r>
            <a:r>
              <a:rPr lang="en-US" dirty="0" smtClean="0"/>
              <a:t>, </a:t>
            </a:r>
            <a:r>
              <a:rPr lang="en-US" dirty="0" err="1" smtClean="0"/>
              <a:t>abab</a:t>
            </a:r>
            <a:r>
              <a:rPr lang="en-US" dirty="0" smtClean="0"/>
              <a:t>, baba</a:t>
            </a:r>
          </a:p>
          <a:p>
            <a:pPr marL="0" indent="0">
              <a:buNone/>
            </a:pPr>
            <a:r>
              <a:rPr lang="en-US" dirty="0" smtClean="0"/>
              <a:t>Examples </a:t>
            </a:r>
            <a:r>
              <a:rPr lang="en-US" dirty="0"/>
              <a:t>of strings not in the language: bb, </a:t>
            </a:r>
            <a:r>
              <a:rPr lang="en-US" dirty="0" err="1"/>
              <a:t>aa</a:t>
            </a:r>
            <a:r>
              <a:rPr lang="en-US" dirty="0"/>
              <a:t>, </a:t>
            </a:r>
            <a:r>
              <a:rPr lang="en-US" dirty="0" err="1"/>
              <a:t>abba</a:t>
            </a:r>
            <a:endParaRPr lang="en-US" dirty="0"/>
          </a:p>
          <a:p>
            <a:pPr marL="0" indent="0">
              <a:buNone/>
            </a:pPr>
            <a:r>
              <a:rPr lang="en-US" b="1" dirty="0"/>
              <a:t>Language 2</a:t>
            </a:r>
            <a:r>
              <a:rPr lang="en-US" dirty="0"/>
              <a:t> The language of all strings over {a, b} that begin with “aba” and end with “bb”.</a:t>
            </a:r>
          </a:p>
          <a:p>
            <a:pPr marL="0" indent="0">
              <a:buNone/>
            </a:pPr>
            <a:r>
              <a:rPr lang="en-US" b="1" dirty="0"/>
              <a:t>Language 3.</a:t>
            </a:r>
            <a:r>
              <a:rPr lang="en-US" dirty="0"/>
              <a:t> The language of all strings over {a, b} which start with “a” and which do not contain the substring “bb”.</a:t>
            </a:r>
          </a:p>
          <a:p>
            <a:pPr marL="0" indent="0">
              <a:buNone/>
            </a:pPr>
            <a:r>
              <a:rPr lang="en-US" b="1" dirty="0" smtClean="0"/>
              <a:t>Language </a:t>
            </a:r>
            <a:r>
              <a:rPr lang="en-US" b="1" dirty="0"/>
              <a:t>4</a:t>
            </a:r>
            <a:r>
              <a:rPr lang="en-US" dirty="0"/>
              <a:t>. The language of all strings over {a, b} such that the number of as is even and the number of </a:t>
            </a:r>
            <a:r>
              <a:rPr lang="en-US" dirty="0" err="1"/>
              <a:t>bs</a:t>
            </a:r>
            <a:r>
              <a:rPr lang="en-US" dirty="0"/>
              <a:t> is odd. </a:t>
            </a:r>
            <a:endParaRPr lang="en-US" dirty="0" smtClean="0"/>
          </a:p>
          <a:p>
            <a:pPr marL="0" indent="0">
              <a:buNone/>
            </a:pPr>
            <a:r>
              <a:rPr lang="en-US" dirty="0" smtClean="0"/>
              <a:t>Examples </a:t>
            </a:r>
            <a:r>
              <a:rPr lang="en-US" dirty="0"/>
              <a:t>of strings in the language: b, </a:t>
            </a:r>
            <a:r>
              <a:rPr lang="en-US" dirty="0" err="1"/>
              <a:t>aab</a:t>
            </a:r>
            <a:r>
              <a:rPr lang="en-US" dirty="0"/>
              <a:t>, baa, aba, </a:t>
            </a:r>
            <a:r>
              <a:rPr lang="en-US" dirty="0" err="1"/>
              <a:t>aaaba</a:t>
            </a:r>
            <a:r>
              <a:rPr lang="en-US" dirty="0"/>
              <a:t>, </a:t>
            </a:r>
            <a:r>
              <a:rPr lang="en-US" dirty="0" err="1"/>
              <a:t>aababab</a:t>
            </a:r>
            <a:endParaRPr lang="en-US" dirty="0"/>
          </a:p>
          <a:p>
            <a:pPr marL="0" indent="0">
              <a:buNone/>
            </a:pPr>
            <a:r>
              <a:rPr lang="en-US" dirty="0"/>
              <a:t>Examples of strings not in the language: ε, </a:t>
            </a:r>
            <a:r>
              <a:rPr lang="en-US" dirty="0" err="1"/>
              <a:t>aa</a:t>
            </a:r>
            <a:r>
              <a:rPr lang="en-US" dirty="0"/>
              <a:t>, </a:t>
            </a:r>
            <a:r>
              <a:rPr lang="en-US" dirty="0" err="1"/>
              <a:t>abba</a:t>
            </a:r>
            <a:r>
              <a:rPr lang="en-US" dirty="0"/>
              <a:t>, </a:t>
            </a:r>
            <a:r>
              <a:rPr lang="en-US" dirty="0" err="1"/>
              <a:t>abbbabab</a:t>
            </a:r>
            <a:endParaRPr lang="en-US" dirty="0"/>
          </a:p>
          <a:p>
            <a:pPr marL="0" indent="0">
              <a:buNone/>
            </a:pPr>
            <a:r>
              <a:rPr lang="en-US" b="1" dirty="0"/>
              <a:t>Language 5</a:t>
            </a:r>
            <a:r>
              <a:rPr lang="en-US" dirty="0"/>
              <a:t> Defining the language L, of strings beginning and ending in same letters , defined over Σ={a, b}</a:t>
            </a:r>
          </a:p>
          <a:p>
            <a:pPr marL="0" indent="0">
              <a:buNone/>
            </a:pPr>
            <a:r>
              <a:rPr lang="en-US" b="1" dirty="0"/>
              <a:t>Language 6</a:t>
            </a:r>
            <a:r>
              <a:rPr lang="en-US" dirty="0"/>
              <a:t> Design RE for the following Language on the alphabet {0,1 } that have at most one “1”.</a:t>
            </a:r>
          </a:p>
          <a:p>
            <a:pPr marL="0" indent="0">
              <a:buNone/>
            </a:pPr>
            <a:r>
              <a:rPr lang="en-US" b="1" dirty="0"/>
              <a:t>Language 7</a:t>
            </a:r>
            <a:r>
              <a:rPr lang="en-US" dirty="0"/>
              <a:t> Design RE for the following Language on the alphabet {0,1 } that have 2</a:t>
            </a:r>
            <a:r>
              <a:rPr lang="en-US" baseline="30000" dirty="0"/>
              <a:t>nd</a:t>
            </a:r>
            <a:r>
              <a:rPr lang="en-US" dirty="0"/>
              <a:t> letter 0. </a:t>
            </a:r>
          </a:p>
          <a:p>
            <a:pPr marL="0" indent="0">
              <a:buNone/>
            </a:pPr>
            <a:endParaRPr lang="en-US" dirty="0"/>
          </a:p>
        </p:txBody>
      </p:sp>
    </p:spTree>
    <p:extLst>
      <p:ext uri="{BB962C8B-B14F-4D97-AF65-F5344CB8AC3E}">
        <p14:creationId xmlns:p14="http://schemas.microsoft.com/office/powerpoint/2010/main" val="7224987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6900" y="304800"/>
            <a:ext cx="10756900" cy="5872163"/>
          </a:xfrm>
        </p:spPr>
        <p:txBody>
          <a:bodyPr>
            <a:normAutofit fontScale="92500" lnSpcReduction="10000"/>
          </a:bodyPr>
          <a:lstStyle/>
          <a:p>
            <a:pPr marL="0" indent="0">
              <a:buNone/>
            </a:pPr>
            <a:r>
              <a:rPr lang="en-US" b="1" dirty="0" smtClean="0"/>
              <a:t>What does automata mean? </a:t>
            </a:r>
          </a:p>
          <a:p>
            <a:pPr marL="0" indent="0">
              <a:buNone/>
            </a:pPr>
            <a:r>
              <a:rPr lang="en-US" dirty="0" smtClean="0"/>
              <a:t>It is the plural of automaton, and it means “something that works automatically” </a:t>
            </a:r>
          </a:p>
          <a:p>
            <a:pPr marL="0" indent="0">
              <a:buNone/>
            </a:pPr>
            <a:r>
              <a:rPr lang="en-US" b="1" dirty="0" smtClean="0"/>
              <a:t>Introduction to languages</a:t>
            </a:r>
          </a:p>
          <a:p>
            <a:pPr marL="0" indent="0">
              <a:buNone/>
            </a:pPr>
            <a:r>
              <a:rPr lang="en-US" dirty="0" smtClean="0"/>
              <a:t> There are two types of languages </a:t>
            </a:r>
          </a:p>
          <a:p>
            <a:pPr marL="0" indent="0">
              <a:buNone/>
            </a:pPr>
            <a:r>
              <a:rPr lang="en-US" dirty="0" smtClean="0"/>
              <a:t> Formal Languages (Syntactic languages) </a:t>
            </a:r>
          </a:p>
          <a:p>
            <a:pPr marL="0" indent="0">
              <a:buNone/>
            </a:pPr>
            <a:r>
              <a:rPr lang="en-US" dirty="0" smtClean="0"/>
              <a:t>Informal Languages (Semantic languages) </a:t>
            </a:r>
          </a:p>
          <a:p>
            <a:pPr marL="0" indent="0">
              <a:buNone/>
            </a:pPr>
            <a:r>
              <a:rPr lang="en-US" b="1" dirty="0" smtClean="0"/>
              <a:t>Alphabets</a:t>
            </a:r>
          </a:p>
          <a:p>
            <a:pPr marL="0" indent="0">
              <a:buNone/>
            </a:pPr>
            <a:r>
              <a:rPr lang="en-US" dirty="0" smtClean="0"/>
              <a:t> A finite non-empty set of symbols (called letters), is called an alphabet. It is denoted by Σ ( Greek letter sigma).</a:t>
            </a:r>
          </a:p>
          <a:p>
            <a:pPr marL="0" indent="0">
              <a:buNone/>
            </a:pPr>
            <a:r>
              <a:rPr lang="en-US" dirty="0" smtClean="0"/>
              <a:t> Example Σ = {</a:t>
            </a:r>
            <a:r>
              <a:rPr lang="en-US" dirty="0" err="1" smtClean="0"/>
              <a:t>a,b</a:t>
            </a:r>
            <a:r>
              <a:rPr lang="en-US" dirty="0" smtClean="0"/>
              <a:t>} Σ = {0,1} (important as this is the language which the computer understands.) Σ = {</a:t>
            </a:r>
            <a:r>
              <a:rPr lang="en-US" dirty="0" err="1" smtClean="0"/>
              <a:t>i,j,k</a:t>
            </a:r>
            <a:r>
              <a:rPr lang="en-US" dirty="0" smtClean="0"/>
              <a:t>} </a:t>
            </a:r>
          </a:p>
          <a:p>
            <a:pPr marL="0" indent="0">
              <a:buNone/>
            </a:pPr>
            <a:r>
              <a:rPr lang="en-US" sz="2200" dirty="0" smtClean="0"/>
              <a:t>Note Certain version of language ALGOL has 113 letters. Σ (alphabet) includes letters, digits and a variety of operators including sequential operators such as GOTO and IF</a:t>
            </a:r>
            <a:endParaRPr lang="en-US" sz="2200" dirty="0"/>
          </a:p>
        </p:txBody>
      </p:sp>
    </p:spTree>
    <p:extLst>
      <p:ext uri="{BB962C8B-B14F-4D97-AF65-F5344CB8AC3E}">
        <p14:creationId xmlns:p14="http://schemas.microsoft.com/office/powerpoint/2010/main" val="31951048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466724"/>
            <a:ext cx="10718800" cy="5616575"/>
          </a:xfrm>
        </p:spPr>
        <p:txBody>
          <a:bodyPr>
            <a:normAutofit fontScale="92500" lnSpcReduction="20000"/>
          </a:bodyPr>
          <a:lstStyle/>
          <a:p>
            <a:pPr marL="0" indent="0">
              <a:buNone/>
            </a:pPr>
            <a:r>
              <a:rPr lang="en-US" b="1" dirty="0" smtClean="0"/>
              <a:t>Strings</a:t>
            </a:r>
          </a:p>
          <a:p>
            <a:pPr marL="0" indent="0">
              <a:buNone/>
            </a:pPr>
            <a:r>
              <a:rPr lang="en-US" dirty="0" smtClean="0"/>
              <a:t>Concatenation of finite number of letters from the alphabet is called a string.</a:t>
            </a:r>
          </a:p>
          <a:p>
            <a:pPr marL="0" indent="0">
              <a:buNone/>
            </a:pPr>
            <a:r>
              <a:rPr lang="en-US" dirty="0" smtClean="0"/>
              <a:t>Example If Σ = {</a:t>
            </a:r>
            <a:r>
              <a:rPr lang="en-US" dirty="0" err="1" smtClean="0"/>
              <a:t>a,b</a:t>
            </a:r>
            <a:r>
              <a:rPr lang="en-US" dirty="0" smtClean="0"/>
              <a:t>} then a, </a:t>
            </a:r>
            <a:r>
              <a:rPr lang="en-US" dirty="0" err="1" smtClean="0"/>
              <a:t>abab</a:t>
            </a:r>
            <a:r>
              <a:rPr lang="en-US" dirty="0" smtClean="0"/>
              <a:t>, </a:t>
            </a:r>
            <a:r>
              <a:rPr lang="en-US" dirty="0" err="1" smtClean="0"/>
              <a:t>aaabb</a:t>
            </a:r>
            <a:r>
              <a:rPr lang="en-US" dirty="0" smtClean="0"/>
              <a:t>, </a:t>
            </a:r>
            <a:r>
              <a:rPr lang="en-US" dirty="0" err="1" smtClean="0"/>
              <a:t>ababababababababab</a:t>
            </a:r>
            <a:r>
              <a:rPr lang="en-US" dirty="0" smtClean="0"/>
              <a:t> </a:t>
            </a:r>
          </a:p>
          <a:p>
            <a:pPr marL="0" indent="0">
              <a:buNone/>
            </a:pPr>
            <a:endParaRPr lang="en-US" b="1" dirty="0"/>
          </a:p>
          <a:p>
            <a:pPr marL="0" indent="0">
              <a:buNone/>
            </a:pPr>
            <a:r>
              <a:rPr lang="en-US" b="1" dirty="0" smtClean="0"/>
              <a:t>Empty string or null string </a:t>
            </a:r>
          </a:p>
          <a:p>
            <a:pPr marL="0" indent="0">
              <a:buNone/>
            </a:pPr>
            <a:r>
              <a:rPr lang="en-US" dirty="0" smtClean="0"/>
              <a:t>Sometimes a string with no symbol at all is used, denoted by (Small Greek letter Lambda) λ or (Capital Greek letter Lambda) Λ, is called an empty string or null string. The capital lambda will mostly be used to denote the empty string, in further discussion.</a:t>
            </a:r>
          </a:p>
          <a:p>
            <a:pPr marL="0" indent="0">
              <a:buNone/>
            </a:pPr>
            <a:endParaRPr lang="en-US" dirty="0" smtClean="0"/>
          </a:p>
          <a:p>
            <a:pPr marL="0" indent="0">
              <a:buNone/>
            </a:pPr>
            <a:r>
              <a:rPr lang="en-US" b="1" dirty="0" smtClean="0"/>
              <a:t>Words </a:t>
            </a:r>
          </a:p>
          <a:p>
            <a:pPr marL="0" indent="0">
              <a:buNone/>
            </a:pPr>
            <a:r>
              <a:rPr lang="en-US" dirty="0" smtClean="0"/>
              <a:t>Words are strings belonging to some language. </a:t>
            </a:r>
          </a:p>
          <a:p>
            <a:pPr marL="0" indent="0">
              <a:buNone/>
            </a:pPr>
            <a:r>
              <a:rPr lang="en-US" dirty="0" smtClean="0"/>
              <a:t>Example If Σ= {x} then a language L can be defined as L={</a:t>
            </a:r>
            <a:r>
              <a:rPr lang="en-US" dirty="0" err="1" smtClean="0"/>
              <a:t>xn</a:t>
            </a:r>
            <a:r>
              <a:rPr lang="en-US" dirty="0" smtClean="0"/>
              <a:t> : n=1,2,3,…..} or L={</a:t>
            </a:r>
            <a:r>
              <a:rPr lang="en-US" dirty="0" err="1" smtClean="0"/>
              <a:t>x,xx,xxx</a:t>
            </a:r>
            <a:r>
              <a:rPr lang="en-US" dirty="0" smtClean="0"/>
              <a:t>,….} Here </a:t>
            </a:r>
            <a:r>
              <a:rPr lang="en-US" dirty="0" err="1" smtClean="0"/>
              <a:t>x,xx</a:t>
            </a:r>
            <a:r>
              <a:rPr lang="en-US" dirty="0" smtClean="0"/>
              <a:t>,… are the words of L </a:t>
            </a:r>
          </a:p>
          <a:p>
            <a:pPr marL="0" indent="0">
              <a:buNone/>
            </a:pPr>
            <a:r>
              <a:rPr lang="en-US" dirty="0" smtClean="0">
                <a:solidFill>
                  <a:srgbClr val="FF0000"/>
                </a:solidFill>
              </a:rPr>
              <a:t>All words are strings, but not all strings are words. </a:t>
            </a:r>
            <a:endParaRPr lang="en-US" b="1" dirty="0">
              <a:solidFill>
                <a:srgbClr val="FF0000"/>
              </a:solidFill>
            </a:endParaRPr>
          </a:p>
          <a:p>
            <a:pPr marL="0" indent="0">
              <a:buNone/>
            </a:pPr>
            <a:endParaRPr lang="en-US" dirty="0"/>
          </a:p>
        </p:txBody>
      </p:sp>
    </p:spTree>
    <p:extLst>
      <p:ext uri="{BB962C8B-B14F-4D97-AF65-F5344CB8AC3E}">
        <p14:creationId xmlns:p14="http://schemas.microsoft.com/office/powerpoint/2010/main" val="24328431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Valid/In-valid alphabets</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t>While defining an alphabet, an alphabet may contain letters consisting of group of symbols </a:t>
            </a:r>
          </a:p>
          <a:p>
            <a:pPr marL="0" indent="0">
              <a:buNone/>
            </a:pPr>
            <a:r>
              <a:rPr lang="en-US" dirty="0" smtClean="0"/>
              <a:t>for example Σ1= {B, </a:t>
            </a:r>
            <a:r>
              <a:rPr lang="en-US" dirty="0" err="1" smtClean="0"/>
              <a:t>aB</a:t>
            </a:r>
            <a:r>
              <a:rPr lang="en-US" dirty="0" smtClean="0"/>
              <a:t>, </a:t>
            </a:r>
            <a:r>
              <a:rPr lang="en-US" dirty="0" err="1" smtClean="0"/>
              <a:t>bab</a:t>
            </a:r>
            <a:r>
              <a:rPr lang="en-US" dirty="0" smtClean="0"/>
              <a:t>, d}.</a:t>
            </a:r>
          </a:p>
          <a:p>
            <a:pPr marL="0" indent="0">
              <a:buNone/>
            </a:pPr>
            <a:r>
              <a:rPr lang="en-US" dirty="0" smtClean="0"/>
              <a:t> Now consider an alphabet Σ2= {B, Ba, </a:t>
            </a:r>
            <a:r>
              <a:rPr lang="en-US" dirty="0" err="1" smtClean="0"/>
              <a:t>bab</a:t>
            </a:r>
            <a:r>
              <a:rPr lang="en-US" dirty="0" smtClean="0"/>
              <a:t>, d} and a string </a:t>
            </a:r>
            <a:r>
              <a:rPr lang="en-US" dirty="0" err="1" smtClean="0"/>
              <a:t>BababB</a:t>
            </a:r>
            <a:r>
              <a:rPr lang="en-US" dirty="0" smtClean="0"/>
              <a:t>. </a:t>
            </a:r>
          </a:p>
          <a:p>
            <a:pPr marL="0" indent="0">
              <a:buNone/>
            </a:pPr>
            <a:r>
              <a:rPr lang="en-US" dirty="0" smtClean="0"/>
              <a:t>This string can be tokenized in two different ways (Ba), (</a:t>
            </a:r>
            <a:r>
              <a:rPr lang="en-US" dirty="0" err="1" smtClean="0"/>
              <a:t>bab</a:t>
            </a:r>
            <a:r>
              <a:rPr lang="en-US" dirty="0" smtClean="0"/>
              <a:t>), (B) (B), (</a:t>
            </a:r>
            <a:r>
              <a:rPr lang="en-US" dirty="0" err="1" smtClean="0"/>
              <a:t>abab</a:t>
            </a:r>
            <a:r>
              <a:rPr lang="en-US" dirty="0" smtClean="0"/>
              <a:t>), (B) Which shows that the second group cannot be identified as a string, defined over Σ = {a, b}. As when this string is scanned by the compiler (Lexical Analyzer), first symbol B is identified as a letter belonging to Σ, while for the second letter the lexical analyzer would not be able to identify, so while defining an alphabet it should be kept in mind that ambiguity should not be created. </a:t>
            </a:r>
          </a:p>
          <a:p>
            <a:pPr marL="0" indent="0">
              <a:buNone/>
            </a:pPr>
            <a:r>
              <a:rPr lang="en-US" dirty="0" smtClean="0">
                <a:solidFill>
                  <a:srgbClr val="FF0000"/>
                </a:solidFill>
              </a:rPr>
              <a:t>While defining an alphabet of letters consisting of more than one symbols, no letter should be started with the letter of the same alphabet i.e. one letter should not be the prefix of another. However, a letter may be ended in a letter of same alphabet.</a:t>
            </a:r>
            <a:endParaRPr lang="en-US" dirty="0">
              <a:solidFill>
                <a:srgbClr val="FF0000"/>
              </a:solidFill>
            </a:endParaRPr>
          </a:p>
        </p:txBody>
      </p:sp>
    </p:spTree>
    <p:extLst>
      <p:ext uri="{BB962C8B-B14F-4D97-AF65-F5344CB8AC3E}">
        <p14:creationId xmlns:p14="http://schemas.microsoft.com/office/powerpoint/2010/main" val="52723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6100" y="1279525"/>
            <a:ext cx="10515600" cy="4351338"/>
          </a:xfrm>
        </p:spPr>
        <p:txBody>
          <a:bodyPr/>
          <a:lstStyle/>
          <a:p>
            <a:pPr marL="0" indent="0">
              <a:buNone/>
            </a:pPr>
            <a:r>
              <a:rPr lang="en-US" b="1" dirty="0" smtClean="0"/>
              <a:t>Length of Strings </a:t>
            </a:r>
            <a:endParaRPr lang="en-US" b="1" dirty="0"/>
          </a:p>
          <a:p>
            <a:pPr marL="0" indent="0">
              <a:buNone/>
            </a:pPr>
            <a:r>
              <a:rPr lang="en-US" dirty="0" smtClean="0"/>
              <a:t>The length of string s, denoted by |s|, is the number of letters in the string. </a:t>
            </a:r>
          </a:p>
          <a:p>
            <a:pPr marL="0" indent="0">
              <a:buNone/>
            </a:pPr>
            <a:r>
              <a:rPr lang="en-US" dirty="0" smtClean="0"/>
              <a:t>Example Σ={</a:t>
            </a:r>
            <a:r>
              <a:rPr lang="en-US" dirty="0" err="1" smtClean="0"/>
              <a:t>a,b</a:t>
            </a:r>
            <a:r>
              <a:rPr lang="en-US" dirty="0" smtClean="0"/>
              <a:t>} s=</a:t>
            </a:r>
            <a:r>
              <a:rPr lang="en-US" dirty="0" err="1" smtClean="0"/>
              <a:t>ababa</a:t>
            </a:r>
            <a:r>
              <a:rPr lang="en-US" dirty="0" smtClean="0"/>
              <a:t> |s|=5 </a:t>
            </a:r>
          </a:p>
          <a:p>
            <a:pPr marL="0" indent="0">
              <a:buNone/>
            </a:pPr>
            <a:r>
              <a:rPr lang="en-US" dirty="0" smtClean="0"/>
              <a:t>Example Σ= {B, </a:t>
            </a:r>
            <a:r>
              <a:rPr lang="en-US" dirty="0" err="1" smtClean="0"/>
              <a:t>aB</a:t>
            </a:r>
            <a:r>
              <a:rPr lang="en-US" dirty="0" smtClean="0"/>
              <a:t>, </a:t>
            </a:r>
            <a:r>
              <a:rPr lang="en-US" dirty="0" err="1" smtClean="0"/>
              <a:t>bab</a:t>
            </a:r>
            <a:r>
              <a:rPr lang="en-US" dirty="0" smtClean="0"/>
              <a:t>, d} </a:t>
            </a:r>
          </a:p>
          <a:p>
            <a:pPr marL="0" indent="0">
              <a:buNone/>
            </a:pPr>
            <a:r>
              <a:rPr lang="en-US" dirty="0" smtClean="0"/>
              <a:t>s=</a:t>
            </a:r>
            <a:r>
              <a:rPr lang="en-US" dirty="0" err="1" smtClean="0"/>
              <a:t>BaBbabBd</a:t>
            </a:r>
            <a:r>
              <a:rPr lang="en-US" dirty="0" smtClean="0"/>
              <a:t> Tokenizing=(B), (</a:t>
            </a:r>
            <a:r>
              <a:rPr lang="en-US" dirty="0" err="1" smtClean="0"/>
              <a:t>aB</a:t>
            </a:r>
            <a:r>
              <a:rPr lang="en-US" dirty="0" smtClean="0"/>
              <a:t>), (</a:t>
            </a:r>
            <a:r>
              <a:rPr lang="en-US" dirty="0" err="1" smtClean="0"/>
              <a:t>bab</a:t>
            </a:r>
            <a:r>
              <a:rPr lang="en-US" dirty="0" smtClean="0"/>
              <a:t>), (B), (d) |s|=5 </a:t>
            </a:r>
            <a:endParaRPr lang="en-US" dirty="0"/>
          </a:p>
        </p:txBody>
      </p:sp>
    </p:spTree>
    <p:extLst>
      <p:ext uri="{BB962C8B-B14F-4D97-AF65-F5344CB8AC3E}">
        <p14:creationId xmlns:p14="http://schemas.microsoft.com/office/powerpoint/2010/main" val="40374439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466725"/>
            <a:ext cx="10515600" cy="4351338"/>
          </a:xfrm>
        </p:spPr>
        <p:txBody>
          <a:bodyPr/>
          <a:lstStyle/>
          <a:p>
            <a:pPr marL="0" indent="0">
              <a:buNone/>
            </a:pPr>
            <a:r>
              <a:rPr lang="en-US" b="1" dirty="0" smtClean="0"/>
              <a:t>Reverse of a String </a:t>
            </a:r>
          </a:p>
          <a:p>
            <a:pPr marL="0" indent="0">
              <a:buNone/>
            </a:pPr>
            <a:r>
              <a:rPr lang="en-US" dirty="0" smtClean="0"/>
              <a:t>The reverse of a string s denoted by Rev(s) or </a:t>
            </a:r>
            <a:r>
              <a:rPr lang="en-US" dirty="0" err="1" smtClean="0"/>
              <a:t>sr</a:t>
            </a:r>
            <a:r>
              <a:rPr lang="en-US" dirty="0" smtClean="0"/>
              <a:t> , is obtained by writing the letters of s in reverse order. </a:t>
            </a:r>
          </a:p>
          <a:p>
            <a:pPr marL="0" indent="0">
              <a:buNone/>
            </a:pPr>
            <a:r>
              <a:rPr lang="en-US" dirty="0" smtClean="0"/>
              <a:t>Example If s=</a:t>
            </a:r>
            <a:r>
              <a:rPr lang="en-US" dirty="0" err="1" smtClean="0"/>
              <a:t>abc</a:t>
            </a:r>
            <a:r>
              <a:rPr lang="en-US" dirty="0" smtClean="0"/>
              <a:t> is a string defined over Σ={</a:t>
            </a:r>
            <a:r>
              <a:rPr lang="en-US" dirty="0" err="1" smtClean="0"/>
              <a:t>a,b,c</a:t>
            </a:r>
            <a:r>
              <a:rPr lang="en-US" dirty="0" smtClean="0"/>
              <a:t>} then Rev(s) or </a:t>
            </a:r>
            <a:r>
              <a:rPr lang="en-US" dirty="0" err="1" smtClean="0"/>
              <a:t>sr</a:t>
            </a:r>
            <a:r>
              <a:rPr lang="en-US" dirty="0" smtClean="0"/>
              <a:t> = </a:t>
            </a:r>
            <a:r>
              <a:rPr lang="en-US" dirty="0" err="1" smtClean="0"/>
              <a:t>cba</a:t>
            </a:r>
            <a:r>
              <a:rPr lang="en-US" dirty="0" smtClean="0"/>
              <a:t> </a:t>
            </a:r>
          </a:p>
          <a:p>
            <a:pPr marL="0" indent="0">
              <a:buNone/>
            </a:pPr>
            <a:r>
              <a:rPr lang="en-US" dirty="0" smtClean="0"/>
              <a:t>Example Σ= {B, </a:t>
            </a:r>
            <a:r>
              <a:rPr lang="en-US" dirty="0" err="1" smtClean="0"/>
              <a:t>aB</a:t>
            </a:r>
            <a:r>
              <a:rPr lang="en-US" dirty="0" smtClean="0"/>
              <a:t>, </a:t>
            </a:r>
            <a:r>
              <a:rPr lang="en-US" dirty="0" err="1" smtClean="0"/>
              <a:t>bab</a:t>
            </a:r>
            <a:r>
              <a:rPr lang="en-US" dirty="0" smtClean="0"/>
              <a:t>, d} </a:t>
            </a:r>
          </a:p>
          <a:p>
            <a:pPr marL="0" indent="0">
              <a:buNone/>
            </a:pPr>
            <a:r>
              <a:rPr lang="en-US" dirty="0" smtClean="0"/>
              <a:t>s=</a:t>
            </a:r>
            <a:r>
              <a:rPr lang="en-US" dirty="0" err="1" smtClean="0"/>
              <a:t>BaBbabBd</a:t>
            </a:r>
            <a:endParaRPr lang="en-US" dirty="0" smtClean="0"/>
          </a:p>
          <a:p>
            <a:pPr marL="0" indent="0">
              <a:buNone/>
            </a:pPr>
            <a:r>
              <a:rPr lang="en-US" dirty="0" smtClean="0"/>
              <a:t> Rev(s)=</a:t>
            </a:r>
            <a:r>
              <a:rPr lang="en-US" dirty="0" err="1" smtClean="0"/>
              <a:t>dBbabaBB</a:t>
            </a:r>
            <a:endParaRPr lang="en-US" dirty="0"/>
          </a:p>
        </p:txBody>
      </p:sp>
    </p:spTree>
    <p:extLst>
      <p:ext uri="{BB962C8B-B14F-4D97-AF65-F5344CB8AC3E}">
        <p14:creationId xmlns:p14="http://schemas.microsoft.com/office/powerpoint/2010/main" val="26181462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b="1" dirty="0"/>
              <a:t>Defining Languages </a:t>
            </a:r>
            <a:endParaRPr lang="en-US" b="1" dirty="0" smtClean="0"/>
          </a:p>
          <a:p>
            <a:pPr marL="0" indent="0">
              <a:buNone/>
            </a:pPr>
            <a:r>
              <a:rPr lang="en-US" dirty="0" smtClean="0"/>
              <a:t>The </a:t>
            </a:r>
            <a:r>
              <a:rPr lang="en-US" dirty="0"/>
              <a:t>languages can be defined in different ways , such as Descriptive definition, Recursive definition, using Regular Expressions(RE) and using Finite Automaton(FA) etc. </a:t>
            </a:r>
          </a:p>
        </p:txBody>
      </p:sp>
    </p:spTree>
    <p:extLst>
      <p:ext uri="{BB962C8B-B14F-4D97-AF65-F5344CB8AC3E}">
        <p14:creationId xmlns:p14="http://schemas.microsoft.com/office/powerpoint/2010/main" val="18174330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23900" y="1025525"/>
            <a:ext cx="10515600" cy="4351338"/>
          </a:xfrm>
        </p:spPr>
        <p:txBody>
          <a:bodyPr/>
          <a:lstStyle/>
          <a:p>
            <a:pPr marL="0" indent="0">
              <a:buNone/>
            </a:pPr>
            <a:r>
              <a:rPr lang="en-US" b="1" dirty="0" err="1"/>
              <a:t>Kleene</a:t>
            </a:r>
            <a:r>
              <a:rPr lang="en-US" b="1" dirty="0"/>
              <a:t> Star </a:t>
            </a:r>
            <a:r>
              <a:rPr lang="en-US" b="1" dirty="0" smtClean="0"/>
              <a:t>Closure</a:t>
            </a:r>
          </a:p>
          <a:p>
            <a:pPr marL="0" indent="0">
              <a:buNone/>
            </a:pPr>
            <a:r>
              <a:rPr lang="en-US" dirty="0" smtClean="0"/>
              <a:t> </a:t>
            </a:r>
            <a:r>
              <a:rPr lang="en-US" dirty="0"/>
              <a:t>Given Σ, then the </a:t>
            </a:r>
            <a:r>
              <a:rPr lang="en-US" dirty="0" err="1"/>
              <a:t>Kleene</a:t>
            </a:r>
            <a:r>
              <a:rPr lang="en-US" dirty="0"/>
              <a:t> Star Closure of the alphabet Σ, denoted by Σ* , is the collection of all strings defined over Σ, including Λ. It is to be noted that </a:t>
            </a:r>
            <a:r>
              <a:rPr lang="en-US" dirty="0" err="1"/>
              <a:t>Kleene</a:t>
            </a:r>
            <a:r>
              <a:rPr lang="en-US" dirty="0"/>
              <a:t> Star Closure can be defined over any set of strings. Examples If Σ = {x} Then Σ* = {Λ, x, xx, xxx, </a:t>
            </a:r>
            <a:r>
              <a:rPr lang="en-US" dirty="0" err="1"/>
              <a:t>xxxx</a:t>
            </a:r>
            <a:r>
              <a:rPr lang="en-US" dirty="0"/>
              <a:t>, ….} </a:t>
            </a:r>
            <a:endParaRPr lang="en-US" dirty="0" smtClean="0"/>
          </a:p>
          <a:p>
            <a:pPr marL="0" indent="0">
              <a:buNone/>
            </a:pPr>
            <a:r>
              <a:rPr lang="en-US" dirty="0" smtClean="0"/>
              <a:t>If </a:t>
            </a:r>
            <a:r>
              <a:rPr lang="en-US" dirty="0"/>
              <a:t>Σ = {0,1} Then Σ* = {Λ, 0, 1, 00, 01, 10, 11, ….} If Σ = {</a:t>
            </a:r>
            <a:r>
              <a:rPr lang="en-US" dirty="0" err="1"/>
              <a:t>aaB</a:t>
            </a:r>
            <a:r>
              <a:rPr lang="en-US" dirty="0"/>
              <a:t>, c} Then Σ* = {Λ, </a:t>
            </a:r>
            <a:r>
              <a:rPr lang="en-US" dirty="0" err="1"/>
              <a:t>aaB</a:t>
            </a:r>
            <a:r>
              <a:rPr lang="en-US" dirty="0"/>
              <a:t>, c, </a:t>
            </a:r>
            <a:r>
              <a:rPr lang="en-US" dirty="0" err="1"/>
              <a:t>aaBaaB</a:t>
            </a:r>
            <a:r>
              <a:rPr lang="en-US" dirty="0"/>
              <a:t>, </a:t>
            </a:r>
            <a:r>
              <a:rPr lang="en-US" dirty="0" err="1"/>
              <a:t>aaBc</a:t>
            </a:r>
            <a:r>
              <a:rPr lang="en-US" dirty="0"/>
              <a:t>, </a:t>
            </a:r>
            <a:r>
              <a:rPr lang="en-US" dirty="0" err="1"/>
              <a:t>caaB</a:t>
            </a:r>
            <a:r>
              <a:rPr lang="en-US" dirty="0"/>
              <a:t>, cc, </a:t>
            </a:r>
            <a:r>
              <a:rPr lang="en-US" dirty="0" smtClean="0"/>
              <a:t>….}</a:t>
            </a:r>
          </a:p>
          <a:p>
            <a:pPr marL="0" indent="0">
              <a:buNone/>
            </a:pPr>
            <a:r>
              <a:rPr lang="en-US" dirty="0" smtClean="0"/>
              <a:t> </a:t>
            </a:r>
            <a:r>
              <a:rPr lang="en-US" dirty="0"/>
              <a:t>Note Languages generated by </a:t>
            </a:r>
            <a:r>
              <a:rPr lang="en-US" dirty="0" err="1"/>
              <a:t>Kleene</a:t>
            </a:r>
            <a:r>
              <a:rPr lang="en-US" dirty="0"/>
              <a:t> Star Closure of set of strings, are infinite languages. (By infinite language, it is supposed that the language contains infinite many words, each of finite length). </a:t>
            </a:r>
          </a:p>
        </p:txBody>
      </p:sp>
    </p:spTree>
    <p:extLst>
      <p:ext uri="{BB962C8B-B14F-4D97-AF65-F5344CB8AC3E}">
        <p14:creationId xmlns:p14="http://schemas.microsoft.com/office/powerpoint/2010/main" val="1483035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36600" y="1076325"/>
            <a:ext cx="10515600" cy="4351338"/>
          </a:xfrm>
        </p:spPr>
        <p:txBody>
          <a:bodyPr/>
          <a:lstStyle/>
          <a:p>
            <a:pPr marL="0" indent="0">
              <a:buNone/>
            </a:pPr>
            <a:r>
              <a:rPr lang="en-US" dirty="0"/>
              <a:t>PLUS Operation (+ </a:t>
            </a:r>
            <a:r>
              <a:rPr lang="en-US" dirty="0" smtClean="0"/>
              <a:t>)</a:t>
            </a:r>
          </a:p>
          <a:p>
            <a:pPr marL="0" indent="0">
              <a:buNone/>
            </a:pPr>
            <a:r>
              <a:rPr lang="en-US" dirty="0" smtClean="0"/>
              <a:t> </a:t>
            </a:r>
            <a:r>
              <a:rPr lang="en-US" dirty="0"/>
              <a:t>Plus Operation is same as </a:t>
            </a:r>
            <a:r>
              <a:rPr lang="en-US" dirty="0" err="1"/>
              <a:t>Kleene</a:t>
            </a:r>
            <a:r>
              <a:rPr lang="en-US" dirty="0"/>
              <a:t> Star Closure except that it does not generate Λ (null string), automatically. </a:t>
            </a:r>
            <a:endParaRPr lang="en-US" dirty="0" smtClean="0"/>
          </a:p>
          <a:p>
            <a:pPr marL="0" indent="0">
              <a:buNone/>
            </a:pPr>
            <a:r>
              <a:rPr lang="en-US" dirty="0" smtClean="0"/>
              <a:t>Example </a:t>
            </a:r>
            <a:r>
              <a:rPr lang="en-US" dirty="0"/>
              <a:t>If Σ = {0,1} Then Σ+ = {0, 1, 00, 01, 10, 11, ….} If Σ = {</a:t>
            </a:r>
            <a:r>
              <a:rPr lang="en-US" dirty="0" err="1"/>
              <a:t>aab</a:t>
            </a:r>
            <a:r>
              <a:rPr lang="en-US" dirty="0"/>
              <a:t>, c} Then Σ+ = {</a:t>
            </a:r>
            <a:r>
              <a:rPr lang="en-US" dirty="0" err="1"/>
              <a:t>aab</a:t>
            </a:r>
            <a:r>
              <a:rPr lang="en-US" dirty="0"/>
              <a:t>, c, </a:t>
            </a:r>
            <a:r>
              <a:rPr lang="en-US" dirty="0" err="1"/>
              <a:t>aabaab</a:t>
            </a:r>
            <a:r>
              <a:rPr lang="en-US" dirty="0"/>
              <a:t>, </a:t>
            </a:r>
            <a:r>
              <a:rPr lang="en-US" dirty="0" err="1"/>
              <a:t>aabc</a:t>
            </a:r>
            <a:r>
              <a:rPr lang="en-US" dirty="0"/>
              <a:t>, </a:t>
            </a:r>
            <a:r>
              <a:rPr lang="en-US" dirty="0" err="1"/>
              <a:t>caab</a:t>
            </a:r>
            <a:r>
              <a:rPr lang="en-US" dirty="0"/>
              <a:t>, cc, ….} </a:t>
            </a:r>
            <a:endParaRPr lang="en-US" dirty="0" smtClean="0"/>
          </a:p>
          <a:p>
            <a:pPr marL="0" indent="0">
              <a:buNone/>
            </a:pPr>
            <a:r>
              <a:rPr lang="en-US" dirty="0" smtClean="0"/>
              <a:t>Remark </a:t>
            </a:r>
            <a:r>
              <a:rPr lang="en-US" dirty="0"/>
              <a:t>It is to be noted that </a:t>
            </a:r>
            <a:r>
              <a:rPr lang="en-US" dirty="0" err="1"/>
              <a:t>Kleene</a:t>
            </a:r>
            <a:r>
              <a:rPr lang="en-US" dirty="0"/>
              <a:t> Star can also be operated on any string i.e. a * can be considered to be all possible strings defined over {a}, which shows that a* generates Λ, a, </a:t>
            </a:r>
            <a:r>
              <a:rPr lang="en-US" dirty="0" err="1"/>
              <a:t>aa</a:t>
            </a:r>
            <a:r>
              <a:rPr lang="en-US" dirty="0"/>
              <a:t>, </a:t>
            </a:r>
            <a:r>
              <a:rPr lang="en-US" dirty="0" err="1"/>
              <a:t>aaa</a:t>
            </a:r>
            <a:r>
              <a:rPr lang="en-US" dirty="0"/>
              <a:t>, … It may also be noted that a+ can be considered to be all possible non empty strings defined over {a}, which shows that a+ generates a, </a:t>
            </a:r>
            <a:r>
              <a:rPr lang="en-US" dirty="0" err="1"/>
              <a:t>aa</a:t>
            </a:r>
            <a:r>
              <a:rPr lang="en-US" dirty="0"/>
              <a:t>, </a:t>
            </a:r>
            <a:r>
              <a:rPr lang="en-US" dirty="0" err="1"/>
              <a:t>aaa</a:t>
            </a:r>
            <a:r>
              <a:rPr lang="en-US" dirty="0"/>
              <a:t>, </a:t>
            </a:r>
            <a:r>
              <a:rPr lang="en-US" dirty="0" err="1"/>
              <a:t>aaaa</a:t>
            </a:r>
            <a:r>
              <a:rPr lang="en-US" dirty="0"/>
              <a:t>, … </a:t>
            </a:r>
          </a:p>
        </p:txBody>
      </p:sp>
    </p:spTree>
    <p:extLst>
      <p:ext uri="{BB962C8B-B14F-4D97-AF65-F5344CB8AC3E}">
        <p14:creationId xmlns:p14="http://schemas.microsoft.com/office/powerpoint/2010/main" val="28456598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TotalTime>
  <Words>1554</Words>
  <Application>Microsoft Office PowerPoint</Application>
  <PresentationFormat>Widescreen</PresentationFormat>
  <Paragraphs>89</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Advanced TOC</vt:lpstr>
      <vt:lpstr>PowerPoint Presentation</vt:lpstr>
      <vt:lpstr>PowerPoint Presentation</vt:lpstr>
      <vt:lpstr>Valid/In-valid alphabets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Some practice questions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suleman shahzad</dc:creator>
  <cp:lastModifiedBy>suleman shahzad</cp:lastModifiedBy>
  <cp:revision>5</cp:revision>
  <dcterms:created xsi:type="dcterms:W3CDTF">2019-10-18T04:13:40Z</dcterms:created>
  <dcterms:modified xsi:type="dcterms:W3CDTF">2019-10-18T17:47:07Z</dcterms:modified>
</cp:coreProperties>
</file>