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8"/>
  </p:notesMasterIdLst>
  <p:sldIdLst>
    <p:sldId id="272" r:id="rId2"/>
    <p:sldId id="316" r:id="rId3"/>
    <p:sldId id="317" r:id="rId4"/>
    <p:sldId id="331" r:id="rId5"/>
    <p:sldId id="332" r:id="rId6"/>
    <p:sldId id="333" r:id="rId7"/>
    <p:sldId id="334" r:id="rId8"/>
    <p:sldId id="335" r:id="rId9"/>
    <p:sldId id="336" r:id="rId10"/>
    <p:sldId id="337" r:id="rId11"/>
    <p:sldId id="338" r:id="rId12"/>
    <p:sldId id="341" r:id="rId13"/>
    <p:sldId id="340" r:id="rId14"/>
    <p:sldId id="339" r:id="rId15"/>
    <p:sldId id="342" r:id="rId16"/>
    <p:sldId id="315" r:id="rId17"/>
  </p:sldIdLst>
  <p:sldSz cx="10287000" cy="6858000" type="35mm"/>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2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B89"/>
    <a:srgbClr val="FAD912"/>
    <a:srgbClr val="F7E6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29" autoAdjust="0"/>
    <p:restoredTop sz="94434" autoAdjust="0"/>
  </p:normalViewPr>
  <p:slideViewPr>
    <p:cSldViewPr>
      <p:cViewPr varScale="1">
        <p:scale>
          <a:sx n="72" d="100"/>
          <a:sy n="72" d="100"/>
        </p:scale>
        <p:origin x="846" y="-102"/>
      </p:cViewPr>
      <p:guideLst>
        <p:guide orient="horz" pos="2160"/>
        <p:guide pos="32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4669896-C81B-445E-AEA6-14CD58354618}" type="datetimeFigureOut">
              <a:rPr lang="en-US" smtClean="0"/>
              <a:t>4/15/2020</a:t>
            </a:fld>
            <a:endParaRPr lang="en-US"/>
          </a:p>
        </p:txBody>
      </p:sp>
      <p:sp>
        <p:nvSpPr>
          <p:cNvPr id="4" name="Slide Image Placeholder 3"/>
          <p:cNvSpPr>
            <a:spLocks noGrp="1" noRot="1" noChangeAspect="1"/>
          </p:cNvSpPr>
          <p:nvPr>
            <p:ph type="sldImg" idx="2"/>
          </p:nvPr>
        </p:nvSpPr>
        <p:spPr>
          <a:xfrm>
            <a:off x="2643188" y="514350"/>
            <a:ext cx="3857625"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6B2ADF3C-3EA5-44EE-931D-EA6EC5CA8AC7}" type="slidenum">
              <a:rPr lang="en-US" smtClean="0"/>
              <a:t>‹#›</a:t>
            </a:fld>
            <a:endParaRPr lang="en-US"/>
          </a:p>
        </p:txBody>
      </p:sp>
    </p:spTree>
    <p:extLst>
      <p:ext uri="{BB962C8B-B14F-4D97-AF65-F5344CB8AC3E}">
        <p14:creationId xmlns:p14="http://schemas.microsoft.com/office/powerpoint/2010/main" val="3826556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1905005"/>
            <a:ext cx="8486775" cy="2593975"/>
          </a:xfrm>
        </p:spPr>
        <p:txBody>
          <a:bodyPr anchor="b"/>
          <a:lstStyle>
            <a:lvl1pPr>
              <a:defRPr sz="7425">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771525" y="4572000"/>
            <a:ext cx="7269480" cy="1066800"/>
          </a:xfrm>
        </p:spPr>
        <p:txBody>
          <a:bodyPr anchor="t">
            <a:normAutofit/>
          </a:bodyPr>
          <a:lstStyle>
            <a:lvl1pPr marL="0" indent="0" algn="l">
              <a:buNone/>
              <a:defRPr sz="2250">
                <a:solidFill>
                  <a:schemeClr val="tx1">
                    <a:tint val="75000"/>
                  </a:schemeClr>
                </a:solidFill>
              </a:defRPr>
            </a:lvl1pPr>
            <a:lvl2pPr marL="514338" indent="0" algn="ctr">
              <a:buNone/>
              <a:defRPr>
                <a:solidFill>
                  <a:schemeClr val="tx1">
                    <a:tint val="75000"/>
                  </a:schemeClr>
                </a:solidFill>
              </a:defRPr>
            </a:lvl2pPr>
            <a:lvl3pPr marL="1028674" indent="0" algn="ctr">
              <a:buNone/>
              <a:defRPr>
                <a:solidFill>
                  <a:schemeClr val="tx1">
                    <a:tint val="75000"/>
                  </a:schemeClr>
                </a:solidFill>
              </a:defRPr>
            </a:lvl3pPr>
            <a:lvl4pPr marL="1543012" indent="0" algn="ctr">
              <a:buNone/>
              <a:defRPr>
                <a:solidFill>
                  <a:schemeClr val="tx1">
                    <a:tint val="75000"/>
                  </a:schemeClr>
                </a:solidFill>
              </a:defRPr>
            </a:lvl4pPr>
            <a:lvl5pPr marL="2057348" indent="0" algn="ctr">
              <a:buNone/>
              <a:defRPr>
                <a:solidFill>
                  <a:schemeClr val="tx1">
                    <a:tint val="75000"/>
                  </a:schemeClr>
                </a:solidFill>
              </a:defRPr>
            </a:lvl5pPr>
            <a:lvl6pPr marL="2571686" indent="0" algn="ctr">
              <a:buNone/>
              <a:defRPr>
                <a:solidFill>
                  <a:schemeClr val="tx1">
                    <a:tint val="75000"/>
                  </a:schemeClr>
                </a:solidFill>
              </a:defRPr>
            </a:lvl6pPr>
            <a:lvl7pPr marL="3086022" indent="0" algn="ctr">
              <a:buNone/>
              <a:defRPr>
                <a:solidFill>
                  <a:schemeClr val="tx1">
                    <a:tint val="75000"/>
                  </a:schemeClr>
                </a:solidFill>
              </a:defRPr>
            </a:lvl7pPr>
            <a:lvl8pPr marL="3600360" indent="0" algn="ctr">
              <a:buNone/>
              <a:defRPr>
                <a:solidFill>
                  <a:schemeClr val="tx1">
                    <a:tint val="75000"/>
                  </a:schemeClr>
                </a:solidFill>
              </a:defRPr>
            </a:lvl8pPr>
            <a:lvl9pPr marL="4114698"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B18865-877B-4276-8DDC-51C25F0F0CFA}" type="datetime1">
              <a:rPr lang="en-US" smtClean="0"/>
              <a:t>4/15/2020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F0B4D5-B51F-44A0-8EDB-A3EC871FB9CE}" type="datetime1">
              <a:rPr lang="en-US" smtClean="0"/>
              <a:t>4/15/2020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8075" y="274643"/>
            <a:ext cx="1971675"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514350" y="274643"/>
            <a:ext cx="677227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27CFA2-DCFD-488D-A21D-4EC67D500092}" type="datetime1">
              <a:rPr lang="en-US" smtClean="0"/>
              <a:t>4/15/2020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9FB53E-3DE6-4D60-814B-D2DD47A9408E}" type="datetime1">
              <a:rPr lang="en-US" smtClean="0"/>
              <a:t>4/15/2020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605" y="5486400"/>
            <a:ext cx="8617148" cy="1168400"/>
          </a:xfrm>
        </p:spPr>
        <p:txBody>
          <a:bodyPr anchor="t"/>
          <a:lstStyle>
            <a:lvl1pPr algn="l">
              <a:defRPr sz="4050" b="0" cap="all"/>
            </a:lvl1pPr>
          </a:lstStyle>
          <a:p>
            <a:r>
              <a:rPr lang="en-US"/>
              <a:t>Click to edit Master title style</a:t>
            </a:r>
            <a:endParaRPr lang="en-US" dirty="0"/>
          </a:p>
        </p:txBody>
      </p:sp>
      <p:sp>
        <p:nvSpPr>
          <p:cNvPr id="3" name="Text Placeholder 2"/>
          <p:cNvSpPr>
            <a:spLocks noGrp="1"/>
          </p:cNvSpPr>
          <p:nvPr>
            <p:ph type="body" idx="1"/>
          </p:nvPr>
        </p:nvSpPr>
        <p:spPr>
          <a:xfrm>
            <a:off x="812605" y="3852863"/>
            <a:ext cx="6902648" cy="1633538"/>
          </a:xfrm>
        </p:spPr>
        <p:txBody>
          <a:bodyPr anchor="b"/>
          <a:lstStyle>
            <a:lvl1pPr marL="0" indent="0">
              <a:buNone/>
              <a:defRPr sz="2250">
                <a:solidFill>
                  <a:schemeClr val="tx1">
                    <a:tint val="75000"/>
                  </a:schemeClr>
                </a:solidFill>
              </a:defRPr>
            </a:lvl1pPr>
            <a:lvl2pPr marL="514338" indent="0">
              <a:buNone/>
              <a:defRPr sz="2025">
                <a:solidFill>
                  <a:schemeClr val="tx1">
                    <a:tint val="75000"/>
                  </a:schemeClr>
                </a:solidFill>
              </a:defRPr>
            </a:lvl2pPr>
            <a:lvl3pPr marL="1028674" indent="0">
              <a:buNone/>
              <a:defRPr sz="1800">
                <a:solidFill>
                  <a:schemeClr val="tx1">
                    <a:tint val="75000"/>
                  </a:schemeClr>
                </a:solidFill>
              </a:defRPr>
            </a:lvl3pPr>
            <a:lvl4pPr marL="1543012" indent="0">
              <a:buNone/>
              <a:defRPr sz="1575">
                <a:solidFill>
                  <a:schemeClr val="tx1">
                    <a:tint val="75000"/>
                  </a:schemeClr>
                </a:solidFill>
              </a:defRPr>
            </a:lvl4pPr>
            <a:lvl5pPr marL="2057348" indent="0">
              <a:buNone/>
              <a:defRPr sz="1575">
                <a:solidFill>
                  <a:schemeClr val="tx1">
                    <a:tint val="75000"/>
                  </a:schemeClr>
                </a:solidFill>
              </a:defRPr>
            </a:lvl5pPr>
            <a:lvl6pPr marL="2571686" indent="0">
              <a:buNone/>
              <a:defRPr sz="1575">
                <a:solidFill>
                  <a:schemeClr val="tx1">
                    <a:tint val="75000"/>
                  </a:schemeClr>
                </a:solidFill>
              </a:defRPr>
            </a:lvl6pPr>
            <a:lvl7pPr marL="3086022" indent="0">
              <a:buNone/>
              <a:defRPr sz="1575">
                <a:solidFill>
                  <a:schemeClr val="tx1">
                    <a:tint val="75000"/>
                  </a:schemeClr>
                </a:solidFill>
              </a:defRPr>
            </a:lvl7pPr>
            <a:lvl8pPr marL="3600360" indent="0">
              <a:buNone/>
              <a:defRPr sz="1575">
                <a:solidFill>
                  <a:schemeClr val="tx1">
                    <a:tint val="75000"/>
                  </a:schemeClr>
                </a:solidFill>
              </a:defRPr>
            </a:lvl8pPr>
            <a:lvl9pPr marL="4114698" indent="0">
              <a:buNone/>
              <a:defRPr sz="157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AEAA89-E8B2-4ADE-AE69-81BE253D4A9C}" type="datetime1">
              <a:rPr lang="en-US" smtClean="0"/>
              <a:t>4/15/2020</a:t>
            </a:fld>
            <a:endParaRPr lang="en-US"/>
          </a:p>
        </p:txBody>
      </p:sp>
      <p:sp>
        <p:nvSpPr>
          <p:cNvPr id="5" name="Footer Placeholder 4"/>
          <p:cNvSpPr>
            <a:spLocks noGrp="1"/>
          </p:cNvSpPr>
          <p:nvPr>
            <p:ph type="ftr" sz="quarter" idx="11"/>
          </p:nvPr>
        </p:nvSpPr>
        <p:spPr/>
        <p:txBody>
          <a:bodyPr/>
          <a:lstStyle/>
          <a:p>
            <a:r>
              <a:rPr lang="en-US" dirty="0"/>
              <a:t>Engr. Ubaid Ahmad Mughal 2017-Ph.D-Civil-03</a:t>
            </a:r>
          </a:p>
        </p:txBody>
      </p:sp>
      <p:sp>
        <p:nvSpPr>
          <p:cNvPr id="6" name="Slide Number Placeholder 5"/>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1536192"/>
            <a:ext cx="4114800" cy="4590288"/>
          </a:xfrm>
        </p:spPr>
        <p:txBody>
          <a:bodyPr/>
          <a:lstStyle>
            <a:lvl1pPr>
              <a:defRPr sz="3150"/>
            </a:lvl1pPr>
            <a:lvl2pPr>
              <a:defRPr sz="2700"/>
            </a:lvl2pPr>
            <a:lvl3pPr>
              <a:defRPr sz="2250"/>
            </a:lvl3pPr>
            <a:lvl4pPr>
              <a:defRPr sz="2025"/>
            </a:lvl4pPr>
            <a:lvl5pPr>
              <a:defRPr sz="2025"/>
            </a:lvl5pPr>
            <a:lvl6pPr>
              <a:defRPr sz="2025"/>
            </a:lvl6pPr>
            <a:lvl7pPr>
              <a:defRPr sz="2025"/>
            </a:lvl7pPr>
            <a:lvl8pPr>
              <a:defRPr sz="2025"/>
            </a:lvl8pPr>
            <a:lvl9pPr>
              <a:defRPr sz="20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72050" y="1536192"/>
            <a:ext cx="4114800" cy="4590288"/>
          </a:xfrm>
        </p:spPr>
        <p:txBody>
          <a:bodyPr/>
          <a:lstStyle>
            <a:lvl1pPr>
              <a:defRPr sz="3150"/>
            </a:lvl1pPr>
            <a:lvl2pPr>
              <a:defRPr sz="2700"/>
            </a:lvl2pPr>
            <a:lvl3pPr>
              <a:defRPr sz="2250"/>
            </a:lvl3pPr>
            <a:lvl4pPr>
              <a:defRPr sz="2025"/>
            </a:lvl4pPr>
            <a:lvl5pPr>
              <a:defRPr sz="2025"/>
            </a:lvl5pPr>
            <a:lvl6pPr>
              <a:defRPr sz="2025"/>
            </a:lvl6pPr>
            <a:lvl7pPr>
              <a:defRPr sz="2025"/>
            </a:lvl7pPr>
            <a:lvl8pPr>
              <a:defRPr sz="2025"/>
            </a:lvl8pPr>
            <a:lvl9pPr>
              <a:defRPr sz="20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76A155-A462-4208-A31F-17F7074A2759}" type="datetime1">
              <a:rPr lang="en-US" smtClean="0"/>
              <a:t>4/15/2020</a:t>
            </a:fld>
            <a:endParaRPr lang="en-US"/>
          </a:p>
        </p:txBody>
      </p:sp>
      <p:sp>
        <p:nvSpPr>
          <p:cNvPr id="6" name="Footer Placeholder 5"/>
          <p:cNvSpPr>
            <a:spLocks noGrp="1"/>
          </p:cNvSpPr>
          <p:nvPr>
            <p:ph type="ftr" sz="quarter" idx="11"/>
          </p:nvPr>
        </p:nvSpPr>
        <p:spPr/>
        <p:txBody>
          <a:bodyPr/>
          <a:lstStyle/>
          <a:p>
            <a:r>
              <a:rPr lang="en-US" dirty="0"/>
              <a:t>Engr. Ubaid Ahmad Mughal 2017-Ph.D-Civil-03</a:t>
            </a:r>
          </a:p>
        </p:txBody>
      </p:sp>
      <p:sp>
        <p:nvSpPr>
          <p:cNvPr id="7" name="Slide Number Placeholder 6"/>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14350" y="1535113"/>
            <a:ext cx="4114800" cy="639762"/>
          </a:xfrm>
        </p:spPr>
        <p:txBody>
          <a:bodyPr anchor="b">
            <a:noAutofit/>
          </a:bodyPr>
          <a:lstStyle>
            <a:lvl1pPr marL="0" indent="0" algn="ctr">
              <a:buNone/>
              <a:defRPr sz="2250" b="1">
                <a:solidFill>
                  <a:schemeClr val="tx2"/>
                </a:solidFill>
              </a:defRPr>
            </a:lvl1pPr>
            <a:lvl2pPr marL="514338" indent="0">
              <a:buNone/>
              <a:defRPr sz="2250" b="1"/>
            </a:lvl2pPr>
            <a:lvl3pPr marL="1028674" indent="0">
              <a:buNone/>
              <a:defRPr sz="2025" b="1"/>
            </a:lvl3pPr>
            <a:lvl4pPr marL="1543012" indent="0">
              <a:buNone/>
              <a:defRPr sz="1800" b="1"/>
            </a:lvl4pPr>
            <a:lvl5pPr marL="2057348" indent="0">
              <a:buNone/>
              <a:defRPr sz="1800" b="1"/>
            </a:lvl5pPr>
            <a:lvl6pPr marL="2571686" indent="0">
              <a:buNone/>
              <a:defRPr sz="1800" b="1"/>
            </a:lvl6pPr>
            <a:lvl7pPr marL="3086022" indent="0">
              <a:buNone/>
              <a:defRPr sz="1800" b="1"/>
            </a:lvl7pPr>
            <a:lvl8pPr marL="3600360" indent="0">
              <a:buNone/>
              <a:defRPr sz="1800" b="1"/>
            </a:lvl8pPr>
            <a:lvl9pPr marL="4114698" indent="0">
              <a:buNone/>
              <a:defRPr sz="1800" b="1"/>
            </a:lvl9pPr>
          </a:lstStyle>
          <a:p>
            <a:pPr lvl="0"/>
            <a:r>
              <a:rPr lang="en-US"/>
              <a:t>Click to edit Master text styles</a:t>
            </a:r>
          </a:p>
        </p:txBody>
      </p:sp>
      <p:sp>
        <p:nvSpPr>
          <p:cNvPr id="4" name="Content Placeholder 3"/>
          <p:cNvSpPr>
            <a:spLocks noGrp="1"/>
          </p:cNvSpPr>
          <p:nvPr>
            <p:ph sz="half" idx="2"/>
          </p:nvPr>
        </p:nvSpPr>
        <p:spPr>
          <a:xfrm>
            <a:off x="514350" y="2174875"/>
            <a:ext cx="4114800" cy="3951288"/>
          </a:xfrm>
        </p:spPr>
        <p:txBody>
          <a:bodyPr/>
          <a:lstStyle>
            <a:lvl1pPr>
              <a:defRPr sz="2700"/>
            </a:lvl1pPr>
            <a:lvl2pPr>
              <a:defRPr sz="2250"/>
            </a:lvl2pPr>
            <a:lvl3pPr>
              <a:defRPr sz="2025"/>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2050" y="1535113"/>
            <a:ext cx="4114800" cy="639762"/>
          </a:xfrm>
        </p:spPr>
        <p:txBody>
          <a:bodyPr anchor="b">
            <a:noAutofit/>
          </a:bodyPr>
          <a:lstStyle>
            <a:lvl1pPr marL="0" indent="0" algn="ctr">
              <a:buNone/>
              <a:defRPr sz="2250" b="1">
                <a:solidFill>
                  <a:schemeClr val="tx2"/>
                </a:solidFill>
              </a:defRPr>
            </a:lvl1pPr>
            <a:lvl2pPr marL="514338" indent="0">
              <a:buNone/>
              <a:defRPr sz="2250" b="1"/>
            </a:lvl2pPr>
            <a:lvl3pPr marL="1028674" indent="0">
              <a:buNone/>
              <a:defRPr sz="2025" b="1"/>
            </a:lvl3pPr>
            <a:lvl4pPr marL="1543012" indent="0">
              <a:buNone/>
              <a:defRPr sz="1800" b="1"/>
            </a:lvl4pPr>
            <a:lvl5pPr marL="2057348" indent="0">
              <a:buNone/>
              <a:defRPr sz="1800" b="1"/>
            </a:lvl5pPr>
            <a:lvl6pPr marL="2571686" indent="0">
              <a:buNone/>
              <a:defRPr sz="1800" b="1"/>
            </a:lvl6pPr>
            <a:lvl7pPr marL="3086022" indent="0">
              <a:buNone/>
              <a:defRPr sz="1800" b="1"/>
            </a:lvl7pPr>
            <a:lvl8pPr marL="3600360" indent="0">
              <a:buNone/>
              <a:defRPr sz="1800" b="1"/>
            </a:lvl8pPr>
            <a:lvl9pPr marL="41146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4972050" y="2174875"/>
            <a:ext cx="4114800" cy="3951288"/>
          </a:xfrm>
        </p:spPr>
        <p:txBody>
          <a:bodyPr/>
          <a:lstStyle>
            <a:lvl1pPr>
              <a:defRPr sz="2700"/>
            </a:lvl1pPr>
            <a:lvl2pPr>
              <a:defRPr sz="2250"/>
            </a:lvl2pPr>
            <a:lvl3pPr>
              <a:defRPr sz="2025"/>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371688-778E-4C49-BDA8-BC5A8A18AC00}" type="datetime1">
              <a:rPr lang="en-US" smtClean="0"/>
              <a:t>4/15/2020</a:t>
            </a:fld>
            <a:endParaRPr lang="en-US"/>
          </a:p>
        </p:txBody>
      </p:sp>
      <p:sp>
        <p:nvSpPr>
          <p:cNvPr id="8" name="Footer Placeholder 7"/>
          <p:cNvSpPr>
            <a:spLocks noGrp="1"/>
          </p:cNvSpPr>
          <p:nvPr>
            <p:ph type="ftr" sz="quarter" idx="11"/>
          </p:nvPr>
        </p:nvSpPr>
        <p:spPr/>
        <p:txBody>
          <a:bodyPr/>
          <a:lstStyle/>
          <a:p>
            <a:r>
              <a:rPr lang="en-US" dirty="0"/>
              <a:t>Engr. Ubaid Ahmad Mughal 2017-Ph.D-Civil-03</a:t>
            </a:r>
          </a:p>
        </p:txBody>
      </p:sp>
      <p:sp>
        <p:nvSpPr>
          <p:cNvPr id="9" name="Slide Number Placeholder 8"/>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5790E1-F290-4F93-BA07-81ABBE43E87F}" type="datetime1">
              <a:rPr lang="en-US" smtClean="0"/>
              <a:t>4/15/2020</a:t>
            </a:fld>
            <a:endParaRPr lang="en-US"/>
          </a:p>
        </p:txBody>
      </p:sp>
      <p:sp>
        <p:nvSpPr>
          <p:cNvPr id="4" name="Footer Placeholder 3"/>
          <p:cNvSpPr>
            <a:spLocks noGrp="1"/>
          </p:cNvSpPr>
          <p:nvPr>
            <p:ph type="ftr" sz="quarter" idx="11"/>
          </p:nvPr>
        </p:nvSpPr>
        <p:spPr/>
        <p:txBody>
          <a:bodyPr/>
          <a:lstStyle/>
          <a:p>
            <a:r>
              <a:rPr lang="en-US" dirty="0"/>
              <a:t>Engr. Ubaid Ahmad Mughal 2017-Ph.D-Civil-03</a:t>
            </a:r>
          </a:p>
        </p:txBody>
      </p:sp>
      <p:sp>
        <p:nvSpPr>
          <p:cNvPr id="5" name="Slide Number Placeholder 4"/>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EDDF0-B4DA-4F3F-92DA-CB774E3E21CB}" type="datetime1">
              <a:rPr lang="en-US" smtClean="0"/>
              <a:t>4/15/2020</a:t>
            </a:fld>
            <a:endParaRPr lang="en-US"/>
          </a:p>
        </p:txBody>
      </p:sp>
      <p:sp>
        <p:nvSpPr>
          <p:cNvPr id="3" name="Footer Placeholder 2"/>
          <p:cNvSpPr>
            <a:spLocks noGrp="1"/>
          </p:cNvSpPr>
          <p:nvPr>
            <p:ph type="ftr" sz="quarter" idx="11"/>
          </p:nvPr>
        </p:nvSpPr>
        <p:spPr/>
        <p:txBody>
          <a:bodyPr/>
          <a:lstStyle/>
          <a:p>
            <a:r>
              <a:rPr lang="en-US" dirty="0"/>
              <a:t>Engr. Ubaid Ahmad Mughal 2017-Ph.D-Civil-03</a:t>
            </a:r>
          </a:p>
        </p:txBody>
      </p:sp>
      <p:sp>
        <p:nvSpPr>
          <p:cNvPr id="4" name="Slide Number Placeholder 3"/>
          <p:cNvSpPr>
            <a:spLocks noGrp="1"/>
          </p:cNvSpPr>
          <p:nvPr>
            <p:ph type="sldNum" sz="quarter" idx="12"/>
          </p:nvPr>
        </p:nvSpPr>
        <p:spPr/>
        <p:txBody>
          <a:bodyPr/>
          <a:lstStyle/>
          <a:p>
            <a:fld id="{17ADA24D-118A-4C64-BEF4-4ECE13710A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5495544"/>
            <a:ext cx="8743950" cy="594360"/>
          </a:xfrm>
        </p:spPr>
        <p:txBody>
          <a:bodyPr anchor="b"/>
          <a:lstStyle>
            <a:lvl1pPr algn="ctr">
              <a:defRPr sz="2475" b="1"/>
            </a:lvl1pPr>
          </a:lstStyle>
          <a:p>
            <a:r>
              <a:rPr lang="en-US"/>
              <a:t>Click to edit Master title style</a:t>
            </a:r>
            <a:endParaRPr lang="en-US" dirty="0"/>
          </a:p>
        </p:txBody>
      </p:sp>
      <p:sp>
        <p:nvSpPr>
          <p:cNvPr id="4" name="Text Placeholder 3"/>
          <p:cNvSpPr>
            <a:spLocks noGrp="1"/>
          </p:cNvSpPr>
          <p:nvPr>
            <p:ph type="body" sz="half" idx="2"/>
          </p:nvPr>
        </p:nvSpPr>
        <p:spPr>
          <a:xfrm>
            <a:off x="342902" y="6096000"/>
            <a:ext cx="8743951" cy="609600"/>
          </a:xfrm>
        </p:spPr>
        <p:txBody>
          <a:bodyPr>
            <a:normAutofit/>
          </a:bodyPr>
          <a:lstStyle>
            <a:lvl1pPr marL="0" indent="0" algn="ctr">
              <a:buNone/>
              <a:defRPr sz="1800"/>
            </a:lvl1pPr>
            <a:lvl2pPr marL="514338" indent="0">
              <a:buNone/>
              <a:defRPr sz="1350"/>
            </a:lvl2pPr>
            <a:lvl3pPr marL="1028674" indent="0">
              <a:buNone/>
              <a:defRPr sz="1125"/>
            </a:lvl3pPr>
            <a:lvl4pPr marL="1543012" indent="0">
              <a:buNone/>
              <a:defRPr sz="1013"/>
            </a:lvl4pPr>
            <a:lvl5pPr marL="2057348" indent="0">
              <a:buNone/>
              <a:defRPr sz="1013"/>
            </a:lvl5pPr>
            <a:lvl6pPr marL="2571686" indent="0">
              <a:buNone/>
              <a:defRPr sz="1013"/>
            </a:lvl6pPr>
            <a:lvl7pPr marL="3086022" indent="0">
              <a:buNone/>
              <a:defRPr sz="1013"/>
            </a:lvl7pPr>
            <a:lvl8pPr marL="3600360" indent="0">
              <a:buNone/>
              <a:defRPr sz="1013"/>
            </a:lvl8pPr>
            <a:lvl9pPr marL="4114698" indent="0">
              <a:buNone/>
              <a:defRPr sz="1013"/>
            </a:lvl9pPr>
          </a:lstStyle>
          <a:p>
            <a:pPr lvl="0"/>
            <a:r>
              <a:rPr lang="en-US"/>
              <a:t>Click to edit Master text styles</a:t>
            </a:r>
          </a:p>
        </p:txBody>
      </p:sp>
      <p:sp>
        <p:nvSpPr>
          <p:cNvPr id="5" name="Date Placeholder 4"/>
          <p:cNvSpPr>
            <a:spLocks noGrp="1"/>
          </p:cNvSpPr>
          <p:nvPr>
            <p:ph type="dt" sz="half" idx="10"/>
          </p:nvPr>
        </p:nvSpPr>
        <p:spPr/>
        <p:txBody>
          <a:bodyPr/>
          <a:lstStyle/>
          <a:p>
            <a:fld id="{6C6B8A24-A37E-44FC-9367-3A3E5E5E0C02}" type="datetime1">
              <a:rPr lang="en-US" smtClean="0"/>
              <a:t>4/15/2020</a:t>
            </a:fld>
            <a:endParaRPr lang="en-US"/>
          </a:p>
        </p:txBody>
      </p:sp>
      <p:sp>
        <p:nvSpPr>
          <p:cNvPr id="6" name="Footer Placeholder 5"/>
          <p:cNvSpPr>
            <a:spLocks noGrp="1"/>
          </p:cNvSpPr>
          <p:nvPr>
            <p:ph type="ftr" sz="quarter" idx="11"/>
          </p:nvPr>
        </p:nvSpPr>
        <p:spPr/>
        <p:txBody>
          <a:bodyPr/>
          <a:lstStyle/>
          <a:p>
            <a:r>
              <a:rPr lang="en-US" dirty="0"/>
              <a:t>Engr. Ubaid Ahmad Mughal 2017-Ph.D-Civil-03</a:t>
            </a:r>
          </a:p>
        </p:txBody>
      </p:sp>
      <p:sp>
        <p:nvSpPr>
          <p:cNvPr id="7" name="Slide Number Placeholder 6"/>
          <p:cNvSpPr>
            <a:spLocks noGrp="1"/>
          </p:cNvSpPr>
          <p:nvPr>
            <p:ph type="sldNum" sz="quarter" idx="12"/>
          </p:nvPr>
        </p:nvSpPr>
        <p:spPr/>
        <p:txBody>
          <a:bodyPr/>
          <a:lstStyle/>
          <a:p>
            <a:fld id="{17ADA24D-118A-4C64-BEF4-4ECE13710AE2}" type="slidenum">
              <a:rPr lang="en-US" smtClean="0"/>
              <a:t>‹#›</a:t>
            </a:fld>
            <a:endParaRPr lang="en-US"/>
          </a:p>
        </p:txBody>
      </p:sp>
      <p:sp>
        <p:nvSpPr>
          <p:cNvPr id="9" name="Content Placeholder 8"/>
          <p:cNvSpPr>
            <a:spLocks noGrp="1"/>
          </p:cNvSpPr>
          <p:nvPr>
            <p:ph sz="quarter" idx="13"/>
          </p:nvPr>
        </p:nvSpPr>
        <p:spPr>
          <a:xfrm>
            <a:off x="342900" y="381000"/>
            <a:ext cx="874395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9471" y="5495278"/>
            <a:ext cx="8743950" cy="594626"/>
          </a:xfrm>
        </p:spPr>
        <p:txBody>
          <a:bodyPr anchor="b"/>
          <a:lstStyle>
            <a:lvl1pPr algn="ctr">
              <a:defRPr sz="2475"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9515475" cy="5486400"/>
          </a:xfrm>
        </p:spPr>
        <p:txBody>
          <a:bodyPr/>
          <a:lstStyle>
            <a:lvl1pPr marL="0" indent="0">
              <a:buNone/>
              <a:defRPr sz="3600"/>
            </a:lvl1pPr>
            <a:lvl2pPr marL="514338" indent="0">
              <a:buNone/>
              <a:defRPr sz="3150"/>
            </a:lvl2pPr>
            <a:lvl3pPr marL="1028674" indent="0">
              <a:buNone/>
              <a:defRPr sz="2700"/>
            </a:lvl3pPr>
            <a:lvl4pPr marL="1543012" indent="0">
              <a:buNone/>
              <a:defRPr sz="2250"/>
            </a:lvl4pPr>
            <a:lvl5pPr marL="2057348" indent="0">
              <a:buNone/>
              <a:defRPr sz="2250"/>
            </a:lvl5pPr>
            <a:lvl6pPr marL="2571686" indent="0">
              <a:buNone/>
              <a:defRPr sz="2250"/>
            </a:lvl6pPr>
            <a:lvl7pPr marL="3086022" indent="0">
              <a:buNone/>
              <a:defRPr sz="2250"/>
            </a:lvl7pPr>
            <a:lvl8pPr marL="3600360" indent="0">
              <a:buNone/>
              <a:defRPr sz="2250"/>
            </a:lvl8pPr>
            <a:lvl9pPr marL="4114698" indent="0">
              <a:buNone/>
              <a:defRPr sz="2250"/>
            </a:lvl9pPr>
          </a:lstStyle>
          <a:p>
            <a:r>
              <a:rPr lang="en-US"/>
              <a:t>Click icon to add picture</a:t>
            </a:r>
            <a:endParaRPr lang="en-US" dirty="0"/>
          </a:p>
        </p:txBody>
      </p:sp>
      <p:sp>
        <p:nvSpPr>
          <p:cNvPr id="4" name="Text Placeholder 3"/>
          <p:cNvSpPr>
            <a:spLocks noGrp="1"/>
          </p:cNvSpPr>
          <p:nvPr>
            <p:ph type="body" sz="half" idx="2"/>
          </p:nvPr>
        </p:nvSpPr>
        <p:spPr>
          <a:xfrm>
            <a:off x="339471" y="6096000"/>
            <a:ext cx="8743950" cy="612648"/>
          </a:xfrm>
        </p:spPr>
        <p:txBody>
          <a:bodyPr>
            <a:normAutofit/>
          </a:bodyPr>
          <a:lstStyle>
            <a:lvl1pPr marL="0" indent="0" algn="ctr">
              <a:buNone/>
              <a:defRPr sz="1800"/>
            </a:lvl1pPr>
            <a:lvl2pPr marL="514338" indent="0">
              <a:buNone/>
              <a:defRPr sz="1350"/>
            </a:lvl2pPr>
            <a:lvl3pPr marL="1028674" indent="0">
              <a:buNone/>
              <a:defRPr sz="1125"/>
            </a:lvl3pPr>
            <a:lvl4pPr marL="1543012" indent="0">
              <a:buNone/>
              <a:defRPr sz="1013"/>
            </a:lvl4pPr>
            <a:lvl5pPr marL="2057348" indent="0">
              <a:buNone/>
              <a:defRPr sz="1013"/>
            </a:lvl5pPr>
            <a:lvl6pPr marL="2571686" indent="0">
              <a:buNone/>
              <a:defRPr sz="1013"/>
            </a:lvl6pPr>
            <a:lvl7pPr marL="3086022" indent="0">
              <a:buNone/>
              <a:defRPr sz="1013"/>
            </a:lvl7pPr>
            <a:lvl8pPr marL="3600360" indent="0">
              <a:buNone/>
              <a:defRPr sz="1013"/>
            </a:lvl8pPr>
            <a:lvl9pPr marL="4114698" indent="0">
              <a:buNone/>
              <a:defRPr sz="1013"/>
            </a:lvl9pPr>
          </a:lstStyle>
          <a:p>
            <a:pPr lvl="0"/>
            <a:r>
              <a:rPr lang="en-US"/>
              <a:t>Click to edit Master text styles</a:t>
            </a:r>
          </a:p>
        </p:txBody>
      </p:sp>
      <p:sp>
        <p:nvSpPr>
          <p:cNvPr id="8" name="Date Placeholder 7"/>
          <p:cNvSpPr>
            <a:spLocks noGrp="1"/>
          </p:cNvSpPr>
          <p:nvPr>
            <p:ph type="dt" sz="half" idx="10"/>
          </p:nvPr>
        </p:nvSpPr>
        <p:spPr/>
        <p:txBody>
          <a:bodyPr/>
          <a:lstStyle/>
          <a:p>
            <a:fld id="{D1AAD510-6B2C-4561-8E10-2AE76D8F14CB}" type="datetime1">
              <a:rPr lang="en-US" smtClean="0"/>
              <a:t>4/15/2020</a:t>
            </a:fld>
            <a:endParaRPr lang="en-US"/>
          </a:p>
        </p:txBody>
      </p:sp>
      <p:sp>
        <p:nvSpPr>
          <p:cNvPr id="9" name="Slide Number Placeholder 8"/>
          <p:cNvSpPr>
            <a:spLocks noGrp="1"/>
          </p:cNvSpPr>
          <p:nvPr>
            <p:ph type="sldNum" sz="quarter" idx="11"/>
          </p:nvPr>
        </p:nvSpPr>
        <p:spPr/>
        <p:txBody>
          <a:bodyPr/>
          <a:lstStyle/>
          <a:p>
            <a:fld id="{17ADA24D-118A-4C64-BEF4-4ECE13710AE2}" type="slidenum">
              <a:rPr lang="en-US" smtClean="0"/>
              <a:t>‹#›</a:t>
            </a:fld>
            <a:endParaRPr lang="en-US"/>
          </a:p>
        </p:txBody>
      </p:sp>
      <p:sp>
        <p:nvSpPr>
          <p:cNvPr id="10" name="Footer Placeholder 9"/>
          <p:cNvSpPr>
            <a:spLocks noGrp="1"/>
          </p:cNvSpPr>
          <p:nvPr>
            <p:ph type="ftr" sz="quarter" idx="12"/>
          </p:nvPr>
        </p:nvSpPr>
        <p:spPr/>
        <p:txBody>
          <a:bodyPr/>
          <a:lstStyle/>
          <a:p>
            <a:r>
              <a:rPr lang="en-US" dirty="0"/>
              <a:t>Engr. Ubaid Ahmad Mughal 2017-Ph.D-Civil-03</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350" y="274638"/>
            <a:ext cx="85725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514350" y="1600200"/>
            <a:ext cx="85725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9515475" y="0"/>
            <a:ext cx="77152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9515475" y="5486400"/>
            <a:ext cx="771525"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6" name="Slide Number Placeholder 5"/>
          <p:cNvSpPr>
            <a:spLocks noGrp="1"/>
          </p:cNvSpPr>
          <p:nvPr>
            <p:ph type="sldNum" sz="quarter" idx="4"/>
          </p:nvPr>
        </p:nvSpPr>
        <p:spPr>
          <a:xfrm>
            <a:off x="9598262" y="5648960"/>
            <a:ext cx="617220" cy="396240"/>
          </a:xfrm>
          <a:prstGeom prst="bracketPair">
            <a:avLst>
              <a:gd name="adj" fmla="val 17949"/>
            </a:avLst>
          </a:prstGeom>
          <a:ln w="19050">
            <a:solidFill>
              <a:srgbClr val="FFFFFF"/>
            </a:solidFill>
          </a:ln>
        </p:spPr>
        <p:txBody>
          <a:bodyPr vert="horz" lIns="0" tIns="0" rIns="0" bIns="0" rtlCol="0" anchor="ctr"/>
          <a:lstStyle>
            <a:lvl1pPr algn="ctr">
              <a:defRPr sz="2025">
                <a:solidFill>
                  <a:srgbClr val="FFFFFF"/>
                </a:solidFill>
              </a:defRPr>
            </a:lvl1pPr>
          </a:lstStyle>
          <a:p>
            <a:fld id="{17ADA24D-118A-4C64-BEF4-4ECE13710AE2}" type="slidenum">
              <a:rPr lang="en-US" smtClean="0"/>
              <a:t>‹#›</a:t>
            </a:fld>
            <a:endParaRPr lang="en-US"/>
          </a:p>
        </p:txBody>
      </p:sp>
      <p:sp>
        <p:nvSpPr>
          <p:cNvPr id="5" name="Footer Placeholder 4"/>
          <p:cNvSpPr>
            <a:spLocks noGrp="1"/>
          </p:cNvSpPr>
          <p:nvPr>
            <p:ph type="ftr" sz="quarter" idx="3"/>
          </p:nvPr>
        </p:nvSpPr>
        <p:spPr>
          <a:xfrm rot="16200000">
            <a:off x="8683232" y="4025900"/>
            <a:ext cx="2367281" cy="411480"/>
          </a:xfrm>
          <a:prstGeom prst="rect">
            <a:avLst/>
          </a:prstGeom>
        </p:spPr>
        <p:txBody>
          <a:bodyPr vert="horz" lIns="91440" tIns="45720" rIns="91440" bIns="45720" rtlCol="0" anchor="ctr"/>
          <a:lstStyle>
            <a:lvl1pPr algn="r">
              <a:defRPr sz="1350">
                <a:solidFill>
                  <a:schemeClr val="bg2"/>
                </a:solidFill>
              </a:defRPr>
            </a:lvl1pPr>
          </a:lstStyle>
          <a:p>
            <a:r>
              <a:rPr lang="en-US" dirty="0"/>
              <a:t>Engr. Ubaid Ahmad Mughal 2017-Ph.D-Civil-03</a:t>
            </a:r>
          </a:p>
        </p:txBody>
      </p:sp>
      <p:sp>
        <p:nvSpPr>
          <p:cNvPr id="4" name="Date Placeholder 3"/>
          <p:cNvSpPr>
            <a:spLocks noGrp="1"/>
          </p:cNvSpPr>
          <p:nvPr>
            <p:ph type="dt" sz="half" idx="2"/>
          </p:nvPr>
        </p:nvSpPr>
        <p:spPr>
          <a:xfrm rot="16200000">
            <a:off x="8647673" y="1623060"/>
            <a:ext cx="2438399" cy="411480"/>
          </a:xfrm>
          <a:prstGeom prst="rect">
            <a:avLst/>
          </a:prstGeom>
        </p:spPr>
        <p:txBody>
          <a:bodyPr vert="horz" lIns="91440" tIns="45720" rIns="91440" bIns="45720" rtlCol="0" anchor="ctr"/>
          <a:lstStyle>
            <a:lvl1pPr algn="l">
              <a:defRPr sz="1350">
                <a:solidFill>
                  <a:schemeClr val="bg2"/>
                </a:solidFill>
              </a:defRPr>
            </a:lvl1pPr>
          </a:lstStyle>
          <a:p>
            <a:fld id="{DE434154-07F4-4E8F-8ABB-E83F58CA1012}" type="datetime1">
              <a:rPr lang="en-US" smtClean="0"/>
              <a:t>4/15/2020</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dt="0"/>
  <p:txStyles>
    <p:titleStyle>
      <a:lvl1pPr algn="l" defTabSz="1028674" rtl="0" eaLnBrk="1" latinLnBrk="0" hangingPunct="1">
        <a:spcBef>
          <a:spcPct val="0"/>
        </a:spcBef>
        <a:buNone/>
        <a:defRPr sz="5175" kern="1200" cap="none" spc="-113" baseline="0">
          <a:ln>
            <a:noFill/>
          </a:ln>
          <a:solidFill>
            <a:schemeClr val="tx2"/>
          </a:solidFill>
          <a:effectLst/>
          <a:latin typeface="+mj-lt"/>
          <a:ea typeface="+mj-ea"/>
          <a:cs typeface="+mj-cs"/>
        </a:defRPr>
      </a:lvl1pPr>
    </p:titleStyle>
    <p:bodyStyle>
      <a:lvl1pPr marL="385752" indent="-257168" algn="l" defTabSz="1028674" rtl="0" eaLnBrk="1" latinLnBrk="0" hangingPunct="1">
        <a:spcBef>
          <a:spcPct val="20000"/>
        </a:spcBef>
        <a:buClr>
          <a:schemeClr val="accent1"/>
        </a:buClr>
        <a:buFont typeface="Arial" pitchFamily="34" charset="0"/>
        <a:buChar char="•"/>
        <a:defRPr sz="2475" kern="1200">
          <a:solidFill>
            <a:schemeClr val="tx1"/>
          </a:solidFill>
          <a:latin typeface="+mn-lt"/>
          <a:ea typeface="+mn-ea"/>
          <a:cs typeface="+mn-cs"/>
        </a:defRPr>
      </a:lvl1pPr>
      <a:lvl2pPr marL="720072" indent="-257168" algn="l" defTabSz="1028674" rtl="0" eaLnBrk="1" latinLnBrk="0" hangingPunct="1">
        <a:spcBef>
          <a:spcPct val="20000"/>
        </a:spcBef>
        <a:buClr>
          <a:schemeClr val="accent2"/>
        </a:buClr>
        <a:buFont typeface="Arial" pitchFamily="34" charset="0"/>
        <a:buChar char="•"/>
        <a:defRPr sz="2250" kern="1200">
          <a:solidFill>
            <a:schemeClr val="tx1"/>
          </a:solidFill>
          <a:latin typeface="+mn-lt"/>
          <a:ea typeface="+mn-ea"/>
          <a:cs typeface="+mn-cs"/>
        </a:defRPr>
      </a:lvl2pPr>
      <a:lvl3pPr marL="1131542" indent="-257168" algn="l" defTabSz="1028674" rtl="0" eaLnBrk="1" latinLnBrk="0" hangingPunct="1">
        <a:spcBef>
          <a:spcPct val="20000"/>
        </a:spcBef>
        <a:buClr>
          <a:schemeClr val="accent3"/>
        </a:buClr>
        <a:buFont typeface="Arial" pitchFamily="34" charset="0"/>
        <a:buChar char="•"/>
        <a:defRPr sz="2025" kern="1200">
          <a:solidFill>
            <a:schemeClr val="tx1"/>
          </a:solidFill>
          <a:latin typeface="+mn-lt"/>
          <a:ea typeface="+mn-ea"/>
          <a:cs typeface="+mn-cs"/>
        </a:defRPr>
      </a:lvl3pPr>
      <a:lvl4pPr marL="1440144" indent="-257168" algn="l" defTabSz="1028674"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748746" indent="-257168" algn="l" defTabSz="1028674" rtl="0" eaLnBrk="1" latinLnBrk="0" hangingPunct="1">
        <a:spcBef>
          <a:spcPct val="20000"/>
        </a:spcBef>
        <a:buClr>
          <a:schemeClr val="accent5"/>
        </a:buClr>
        <a:buFont typeface="Arial" pitchFamily="34" charset="0"/>
        <a:buChar char="•"/>
        <a:defRPr sz="1575" kern="1200" baseline="0">
          <a:solidFill>
            <a:schemeClr val="tx1"/>
          </a:solidFill>
          <a:latin typeface="+mn-lt"/>
          <a:ea typeface="+mn-ea"/>
          <a:cs typeface="+mn-cs"/>
        </a:defRPr>
      </a:lvl5pPr>
      <a:lvl6pPr marL="1954482" indent="-205734" algn="l" defTabSz="1028674" rtl="0" eaLnBrk="1" latinLnBrk="0" hangingPunct="1">
        <a:spcBef>
          <a:spcPct val="20000"/>
        </a:spcBef>
        <a:buClr>
          <a:schemeClr val="accent1"/>
        </a:buClr>
        <a:buFont typeface="Arial" pitchFamily="34" charset="0"/>
        <a:buChar char="•"/>
        <a:defRPr sz="1575" kern="1200" baseline="0">
          <a:solidFill>
            <a:schemeClr val="tx1"/>
          </a:solidFill>
          <a:latin typeface="+mn-lt"/>
          <a:ea typeface="+mn-ea"/>
          <a:cs typeface="+mn-cs"/>
        </a:defRPr>
      </a:lvl6pPr>
      <a:lvl7pPr marL="2160216" indent="-205734" algn="l" defTabSz="1028674" rtl="0" eaLnBrk="1" latinLnBrk="0" hangingPunct="1">
        <a:spcBef>
          <a:spcPct val="20000"/>
        </a:spcBef>
        <a:buClr>
          <a:schemeClr val="accent2"/>
        </a:buClr>
        <a:buFont typeface="Arial" pitchFamily="34" charset="0"/>
        <a:buChar char="•"/>
        <a:defRPr sz="1575" kern="1200">
          <a:solidFill>
            <a:schemeClr val="tx1"/>
          </a:solidFill>
          <a:latin typeface="+mn-lt"/>
          <a:ea typeface="+mn-ea"/>
          <a:cs typeface="+mn-cs"/>
        </a:defRPr>
      </a:lvl7pPr>
      <a:lvl8pPr marL="2365950" indent="-205734" algn="l" defTabSz="1028674" rtl="0" eaLnBrk="1" latinLnBrk="0" hangingPunct="1">
        <a:spcBef>
          <a:spcPct val="20000"/>
        </a:spcBef>
        <a:buClr>
          <a:schemeClr val="accent3"/>
        </a:buClr>
        <a:buFont typeface="Arial" pitchFamily="34" charset="0"/>
        <a:buChar char="•"/>
        <a:defRPr sz="1575" kern="1200">
          <a:solidFill>
            <a:schemeClr val="tx1"/>
          </a:solidFill>
          <a:latin typeface="+mn-lt"/>
          <a:ea typeface="+mn-ea"/>
          <a:cs typeface="+mn-cs"/>
        </a:defRPr>
      </a:lvl8pPr>
      <a:lvl9pPr marL="2571686" indent="-205734" algn="l" defTabSz="1028674" rtl="0" eaLnBrk="1" latinLnBrk="0" hangingPunct="1">
        <a:spcBef>
          <a:spcPct val="20000"/>
        </a:spcBef>
        <a:buClr>
          <a:schemeClr val="accent4"/>
        </a:buClr>
        <a:buFont typeface="Arial" pitchFamily="34" charset="0"/>
        <a:buChar char="•"/>
        <a:defRPr sz="1575" kern="1200">
          <a:solidFill>
            <a:schemeClr val="tx1"/>
          </a:solidFill>
          <a:latin typeface="+mn-lt"/>
          <a:ea typeface="+mn-ea"/>
          <a:cs typeface="+mn-cs"/>
        </a:defRPr>
      </a:lvl9pPr>
    </p:bodyStyle>
    <p:otherStyle>
      <a:defPPr>
        <a:defRPr lang="en-US"/>
      </a:defPPr>
      <a:lvl1pPr marL="0" algn="l" defTabSz="1028674" rtl="0" eaLnBrk="1" latinLnBrk="0" hangingPunct="1">
        <a:defRPr sz="2025" kern="1200">
          <a:solidFill>
            <a:schemeClr val="tx1"/>
          </a:solidFill>
          <a:latin typeface="+mn-lt"/>
          <a:ea typeface="+mn-ea"/>
          <a:cs typeface="+mn-cs"/>
        </a:defRPr>
      </a:lvl1pPr>
      <a:lvl2pPr marL="514338" algn="l" defTabSz="1028674" rtl="0" eaLnBrk="1" latinLnBrk="0" hangingPunct="1">
        <a:defRPr sz="2025" kern="1200">
          <a:solidFill>
            <a:schemeClr val="tx1"/>
          </a:solidFill>
          <a:latin typeface="+mn-lt"/>
          <a:ea typeface="+mn-ea"/>
          <a:cs typeface="+mn-cs"/>
        </a:defRPr>
      </a:lvl2pPr>
      <a:lvl3pPr marL="1028674" algn="l" defTabSz="1028674" rtl="0" eaLnBrk="1" latinLnBrk="0" hangingPunct="1">
        <a:defRPr sz="2025" kern="1200">
          <a:solidFill>
            <a:schemeClr val="tx1"/>
          </a:solidFill>
          <a:latin typeface="+mn-lt"/>
          <a:ea typeface="+mn-ea"/>
          <a:cs typeface="+mn-cs"/>
        </a:defRPr>
      </a:lvl3pPr>
      <a:lvl4pPr marL="1543012" algn="l" defTabSz="1028674" rtl="0" eaLnBrk="1" latinLnBrk="0" hangingPunct="1">
        <a:defRPr sz="2025" kern="1200">
          <a:solidFill>
            <a:schemeClr val="tx1"/>
          </a:solidFill>
          <a:latin typeface="+mn-lt"/>
          <a:ea typeface="+mn-ea"/>
          <a:cs typeface="+mn-cs"/>
        </a:defRPr>
      </a:lvl4pPr>
      <a:lvl5pPr marL="2057348" algn="l" defTabSz="1028674" rtl="0" eaLnBrk="1" latinLnBrk="0" hangingPunct="1">
        <a:defRPr sz="2025" kern="1200">
          <a:solidFill>
            <a:schemeClr val="tx1"/>
          </a:solidFill>
          <a:latin typeface="+mn-lt"/>
          <a:ea typeface="+mn-ea"/>
          <a:cs typeface="+mn-cs"/>
        </a:defRPr>
      </a:lvl5pPr>
      <a:lvl6pPr marL="2571686" algn="l" defTabSz="1028674" rtl="0" eaLnBrk="1" latinLnBrk="0" hangingPunct="1">
        <a:defRPr sz="2025" kern="1200">
          <a:solidFill>
            <a:schemeClr val="tx1"/>
          </a:solidFill>
          <a:latin typeface="+mn-lt"/>
          <a:ea typeface="+mn-ea"/>
          <a:cs typeface="+mn-cs"/>
        </a:defRPr>
      </a:lvl6pPr>
      <a:lvl7pPr marL="3086022" algn="l" defTabSz="1028674" rtl="0" eaLnBrk="1" latinLnBrk="0" hangingPunct="1">
        <a:defRPr sz="2025" kern="1200">
          <a:solidFill>
            <a:schemeClr val="tx1"/>
          </a:solidFill>
          <a:latin typeface="+mn-lt"/>
          <a:ea typeface="+mn-ea"/>
          <a:cs typeface="+mn-cs"/>
        </a:defRPr>
      </a:lvl7pPr>
      <a:lvl8pPr marL="3600360" algn="l" defTabSz="1028674" rtl="0" eaLnBrk="1" latinLnBrk="0" hangingPunct="1">
        <a:defRPr sz="2025" kern="1200">
          <a:solidFill>
            <a:schemeClr val="tx1"/>
          </a:solidFill>
          <a:latin typeface="+mn-lt"/>
          <a:ea typeface="+mn-ea"/>
          <a:cs typeface="+mn-cs"/>
        </a:defRPr>
      </a:lvl8pPr>
      <a:lvl9pPr marL="4114698" algn="l" defTabSz="1028674"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2" name="Title 1"/>
          <p:cNvSpPr>
            <a:spLocks noGrp="1"/>
          </p:cNvSpPr>
          <p:nvPr>
            <p:ph type="ctrTitle"/>
          </p:nvPr>
        </p:nvSpPr>
        <p:spPr>
          <a:xfrm>
            <a:off x="685800" y="2228851"/>
            <a:ext cx="8315325" cy="1733549"/>
          </a:xfrm>
        </p:spPr>
        <p:txBody>
          <a:bodyPr>
            <a:noAutofit/>
          </a:bodyPr>
          <a:lstStyle/>
          <a:p>
            <a:pPr algn="ctr"/>
            <a:r>
              <a:rPr lang="en-GB" sz="4500" b="1" dirty="0">
                <a:solidFill>
                  <a:schemeClr val="accent1">
                    <a:lumMod val="50000"/>
                  </a:schemeClr>
                </a:solidFill>
              </a:rPr>
              <a:t>Introduction to Earthquake Engineering</a:t>
            </a:r>
            <a:br>
              <a:rPr lang="en-GB" sz="4500" b="1" dirty="0">
                <a:solidFill>
                  <a:schemeClr val="accent1">
                    <a:lumMod val="50000"/>
                  </a:schemeClr>
                </a:solidFill>
              </a:rPr>
            </a:br>
            <a:r>
              <a:rPr lang="en-GB" sz="4500" b="1" dirty="0">
                <a:solidFill>
                  <a:schemeClr val="accent1">
                    <a:lumMod val="50000"/>
                  </a:schemeClr>
                </a:solidFill>
              </a:rPr>
              <a:t>Lec#5</a:t>
            </a:r>
            <a:endParaRPr lang="en-US" sz="2700" b="1" dirty="0">
              <a:solidFill>
                <a:schemeClr val="accent1">
                  <a:lumMod val="50000"/>
                </a:schemeClr>
              </a:solidFill>
            </a:endParaRPr>
          </a:p>
        </p:txBody>
      </p:sp>
      <p:sp>
        <p:nvSpPr>
          <p:cNvPr id="3" name="Subtitle 2"/>
          <p:cNvSpPr>
            <a:spLocks noGrp="1"/>
          </p:cNvSpPr>
          <p:nvPr>
            <p:ph type="subTitle" idx="1"/>
          </p:nvPr>
        </p:nvSpPr>
        <p:spPr>
          <a:xfrm>
            <a:off x="428630" y="4574391"/>
            <a:ext cx="8829674" cy="2400300"/>
          </a:xfrm>
        </p:spPr>
        <p:txBody>
          <a:bodyPr>
            <a:normAutofit/>
          </a:bodyPr>
          <a:lstStyle/>
          <a:p>
            <a:pPr algn="ctr"/>
            <a:r>
              <a:rPr lang="en-US" sz="2700" dirty="0">
                <a:solidFill>
                  <a:schemeClr val="accent1">
                    <a:lumMod val="50000"/>
                  </a:schemeClr>
                </a:solidFill>
              </a:rPr>
              <a:t>Engr. Muhammad Mubashir Ajmal</a:t>
            </a:r>
          </a:p>
          <a:p>
            <a:pPr algn="ctr"/>
            <a:endParaRPr lang="en-US" sz="2700" dirty="0">
              <a:solidFill>
                <a:schemeClr val="accent1">
                  <a:lumMod val="50000"/>
                </a:schemeClr>
              </a:solidFill>
            </a:endParaRPr>
          </a:p>
        </p:txBody>
      </p:sp>
      <p:sp>
        <p:nvSpPr>
          <p:cNvPr id="4" name="Subtitle 2"/>
          <p:cNvSpPr txBox="1">
            <a:spLocks/>
          </p:cNvSpPr>
          <p:nvPr/>
        </p:nvSpPr>
        <p:spPr>
          <a:xfrm>
            <a:off x="38969" y="4972052"/>
            <a:ext cx="7667628" cy="1928820"/>
          </a:xfrm>
          <a:prstGeom prst="rect">
            <a:avLst/>
          </a:prstGeom>
        </p:spPr>
        <p:txBody>
          <a:bodyPr vert="horz" lIns="102870" tIns="51435" rIns="102870" bIns="51435" rtlCol="0">
            <a:normAutofit/>
          </a:bodyPr>
          <a:lstStyle>
            <a:lvl1pPr marL="0" indent="0" algn="ctr" defTabSz="914400" rtl="0" eaLnBrk="1" latinLnBrk="0" hangingPunct="1">
              <a:spcBef>
                <a:spcPct val="20000"/>
              </a:spcBef>
              <a:buClr>
                <a:schemeClr val="accent1"/>
              </a:buClr>
              <a:buFont typeface="Wingdings" pitchFamily="2" charset="2"/>
              <a:buNone/>
              <a:defRPr sz="2400" kern="1200">
                <a:solidFill>
                  <a:schemeClr val="tx1"/>
                </a:solidFill>
                <a:effectLst>
                  <a:outerShdw blurRad="34925" dist="12700" dir="14400000" rotWithShape="0">
                    <a:prstClr val="black">
                      <a:alpha val="21000"/>
                    </a:prstClr>
                  </a:outerShdw>
                </a:effectLst>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9pPr>
          </a:lstStyle>
          <a:p>
            <a:endParaRPr lang="en-US" sz="3150" dirty="0"/>
          </a:p>
        </p:txBody>
      </p:sp>
      <p:sp>
        <p:nvSpPr>
          <p:cNvPr id="10" name="Slide Number Placeholder 9"/>
          <p:cNvSpPr>
            <a:spLocks noGrp="1"/>
          </p:cNvSpPr>
          <p:nvPr>
            <p:ph type="sldNum" sz="quarter" idx="12"/>
          </p:nvPr>
        </p:nvSpPr>
        <p:spPr/>
        <p:txBody>
          <a:bodyPr/>
          <a:lstStyle/>
          <a:p>
            <a:fld id="{17ADA24D-118A-4C64-BEF4-4ECE13710AE2}" type="slidenum">
              <a:rPr lang="en-US" smtClean="0"/>
              <a:t>1</a:t>
            </a:fld>
            <a:endParaRPr lang="en-US"/>
          </a:p>
        </p:txBody>
      </p:sp>
      <p:sp>
        <p:nvSpPr>
          <p:cNvPr id="11" name="Rectangle 10"/>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
        <p:nvSpPr>
          <p:cNvPr id="12" name="Rounded Rectangle 11"/>
          <p:cNvSpPr/>
          <p:nvPr/>
        </p:nvSpPr>
        <p:spPr>
          <a:xfrm>
            <a:off x="685800" y="1714500"/>
            <a:ext cx="8315325" cy="2486025"/>
          </a:xfrm>
          <a:prstGeom prst="roundRect">
            <a:avLst>
              <a:gd name="adj" fmla="val 851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14" name="Footer Placeholder 3"/>
          <p:cNvSpPr>
            <a:spLocks noGrp="1"/>
          </p:cNvSpPr>
          <p:nvPr>
            <p:ph type="ftr" sz="quarter" idx="11"/>
          </p:nvPr>
        </p:nvSpPr>
        <p:spPr>
          <a:xfrm rot="16200000">
            <a:off x="8535279" y="3792856"/>
            <a:ext cx="2663191" cy="411480"/>
          </a:xfrm>
        </p:spPr>
        <p:txBody>
          <a:bodyPr/>
          <a:lstStyle/>
          <a:p>
            <a:pPr algn="l"/>
            <a:r>
              <a:rPr lang="en-US" dirty="0"/>
              <a:t>Engr.  Muhammad Mubashir Ajmal</a:t>
            </a:r>
          </a:p>
        </p:txBody>
      </p:sp>
    </p:spTree>
    <p:extLst>
      <p:ext uri="{BB962C8B-B14F-4D97-AF65-F5344CB8AC3E}">
        <p14:creationId xmlns:p14="http://schemas.microsoft.com/office/powerpoint/2010/main" val="1599315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10</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10" name="Picture 9"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0699" y="2162002"/>
            <a:ext cx="6019802" cy="2962870"/>
          </a:xfrm>
          <a:prstGeom prst="rect">
            <a:avLst/>
          </a:prstGeom>
        </p:spPr>
      </p:pic>
    </p:spTree>
    <p:extLst>
      <p:ext uri="{BB962C8B-B14F-4D97-AF65-F5344CB8AC3E}">
        <p14:creationId xmlns:p14="http://schemas.microsoft.com/office/powerpoint/2010/main" val="3186603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3" name="Content Placeholder 2"/>
          <p:cNvSpPr>
            <a:spLocks noGrp="1"/>
          </p:cNvSpPr>
          <p:nvPr>
            <p:ph idx="1"/>
          </p:nvPr>
        </p:nvSpPr>
        <p:spPr>
          <a:xfrm>
            <a:off x="514350" y="1371601"/>
            <a:ext cx="8972550" cy="5275571"/>
          </a:xfrm>
        </p:spPr>
        <p:txBody>
          <a:bodyPr>
            <a:normAutofit/>
          </a:bodyPr>
          <a:lstStyle/>
          <a:p>
            <a:r>
              <a:rPr lang="en-US" dirty="0"/>
              <a:t>However, horizontal shaking along X and Y directions (both + and – directions of each) remains a concern. Structures designed for gravity loads, in general, may not be able to safely sustain the effects of horizontal earthquake shaking.</a:t>
            </a:r>
          </a:p>
          <a:p>
            <a:r>
              <a:rPr lang="en-US" dirty="0"/>
              <a:t>Hence, it is necessary to ensure adequacy of the structures against horizontal earthquake effects.</a:t>
            </a:r>
            <a:endParaRPr lang="en-US" b="1" dirty="0"/>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11</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3114692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3" name="Content Placeholder 2"/>
          <p:cNvSpPr>
            <a:spLocks noGrp="1"/>
          </p:cNvSpPr>
          <p:nvPr>
            <p:ph idx="1"/>
          </p:nvPr>
        </p:nvSpPr>
        <p:spPr>
          <a:xfrm>
            <a:off x="514350" y="1371601"/>
            <a:ext cx="8972550" cy="5275571"/>
          </a:xfrm>
        </p:spPr>
        <p:txBody>
          <a:bodyPr>
            <a:normAutofit/>
          </a:bodyPr>
          <a:lstStyle/>
          <a:p>
            <a:r>
              <a:rPr lang="en-US" b="1" u="sng" dirty="0"/>
              <a:t>Flow of Inertia Forces to Foundations</a:t>
            </a:r>
            <a:r>
              <a:rPr lang="en-US" b="1" dirty="0"/>
              <a:t>:</a:t>
            </a:r>
          </a:p>
          <a:p>
            <a:r>
              <a:rPr lang="en-US" dirty="0"/>
              <a:t>Under horizontal shaking of the ground, horizontal inertia forces are generated at level of the mass of the structure (usually situated at the floor levels).</a:t>
            </a:r>
          </a:p>
          <a:p>
            <a:r>
              <a:rPr lang="en-US" dirty="0"/>
              <a:t>These lateral inertia forces are transferred by the floor slab to the walls or columns, to the foundations, and finally to the soil system underneath (Figure 4).</a:t>
            </a:r>
          </a:p>
          <a:p>
            <a:r>
              <a:rPr lang="en-US" dirty="0"/>
              <a:t>So, each of these structural elements (floor slabs, walls, columns, and foundations) and the connections between them must be designed to safely transfer these inertia forces through them.</a:t>
            </a:r>
          </a:p>
          <a:p>
            <a:r>
              <a:rPr lang="en-US" dirty="0"/>
              <a:t>Walls or columns are the most critical elements in transferring the inertia forces.</a:t>
            </a:r>
            <a:endParaRPr lang="en-US" b="1" dirty="0"/>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12</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669795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13</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10" name="Picture 9"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372" y="1449408"/>
            <a:ext cx="4252728" cy="4963366"/>
          </a:xfrm>
          <a:prstGeom prst="rect">
            <a:avLst/>
          </a:prstGeom>
        </p:spPr>
      </p:pic>
    </p:spTree>
    <p:extLst>
      <p:ext uri="{BB962C8B-B14F-4D97-AF65-F5344CB8AC3E}">
        <p14:creationId xmlns:p14="http://schemas.microsoft.com/office/powerpoint/2010/main" val="2377930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3" name="Content Placeholder 2"/>
          <p:cNvSpPr>
            <a:spLocks noGrp="1"/>
          </p:cNvSpPr>
          <p:nvPr>
            <p:ph idx="1"/>
          </p:nvPr>
        </p:nvSpPr>
        <p:spPr>
          <a:xfrm>
            <a:off x="514350" y="1371601"/>
            <a:ext cx="8972550" cy="5275571"/>
          </a:xfrm>
        </p:spPr>
        <p:txBody>
          <a:bodyPr>
            <a:normAutofit lnSpcReduction="10000"/>
          </a:bodyPr>
          <a:lstStyle/>
          <a:p>
            <a:r>
              <a:rPr lang="en-US" dirty="0"/>
              <a:t>But, in traditional construction, floor slabs and beams receive more care and attention during design and construction, than walls and columns.</a:t>
            </a:r>
          </a:p>
          <a:p>
            <a:r>
              <a:rPr lang="en-US" dirty="0"/>
              <a:t>Walls are relatively thin and often made of brittle material like masonry.</a:t>
            </a:r>
          </a:p>
          <a:p>
            <a:r>
              <a:rPr lang="en-US" dirty="0"/>
              <a:t>They are poor in carrying horizontal earthquake inertia forces along the direction of their thickness.</a:t>
            </a:r>
          </a:p>
          <a:p>
            <a:r>
              <a:rPr lang="en-US" dirty="0"/>
              <a:t>Failures of masonry walls have been observed in many earthquakes in the past (</a:t>
            </a:r>
            <a:r>
              <a:rPr lang="en-US" i="1" dirty="0"/>
              <a:t>e.g., </a:t>
            </a:r>
            <a:r>
              <a:rPr lang="en-US" dirty="0"/>
              <a:t>Figure 5a).</a:t>
            </a:r>
          </a:p>
          <a:p>
            <a:r>
              <a:rPr lang="en-US" dirty="0"/>
              <a:t>Similarly, poorly designed and constructed reinforced concrete columns can be disastrous.</a:t>
            </a:r>
          </a:p>
          <a:p>
            <a:r>
              <a:rPr lang="en-US" dirty="0"/>
              <a:t>The failure of the ground </a:t>
            </a:r>
            <a:r>
              <a:rPr lang="en-US" dirty="0" err="1"/>
              <a:t>storey</a:t>
            </a:r>
            <a:r>
              <a:rPr lang="en-US" dirty="0"/>
              <a:t> columns resulted in numerous building collapses during the 2001 </a:t>
            </a:r>
            <a:r>
              <a:rPr lang="en-US" dirty="0" err="1"/>
              <a:t>Bhuj</a:t>
            </a:r>
            <a:r>
              <a:rPr lang="en-US" dirty="0"/>
              <a:t> (India) earthquake (Figure 5b).</a:t>
            </a:r>
            <a:endParaRPr lang="en-US" b="1" dirty="0"/>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14</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531238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15</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2300" y="1177289"/>
            <a:ext cx="3276600" cy="5427219"/>
          </a:xfrm>
          <a:prstGeom prst="rect">
            <a:avLst/>
          </a:prstGeom>
        </p:spPr>
      </p:pic>
    </p:spTree>
    <p:extLst>
      <p:ext uri="{BB962C8B-B14F-4D97-AF65-F5344CB8AC3E}">
        <p14:creationId xmlns:p14="http://schemas.microsoft.com/office/powerpoint/2010/main" val="277649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16</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11" name="Picture 2" descr="Image result for thanks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9212" y="1452880"/>
            <a:ext cx="6962775" cy="3962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478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Content</a:t>
            </a:r>
          </a:p>
        </p:txBody>
      </p:sp>
      <p:sp>
        <p:nvSpPr>
          <p:cNvPr id="3" name="Content Placeholder 2"/>
          <p:cNvSpPr>
            <a:spLocks noGrp="1"/>
          </p:cNvSpPr>
          <p:nvPr>
            <p:ph idx="1"/>
          </p:nvPr>
        </p:nvSpPr>
        <p:spPr>
          <a:xfrm>
            <a:off x="514350" y="1371601"/>
            <a:ext cx="8572500" cy="5275571"/>
          </a:xfrm>
        </p:spPr>
        <p:txBody>
          <a:bodyPr>
            <a:normAutofit/>
          </a:bodyPr>
          <a:lstStyle/>
          <a:p>
            <a:pPr algn="just">
              <a:lnSpc>
                <a:spcPct val="150000"/>
              </a:lnSpc>
            </a:pPr>
            <a:r>
              <a:rPr lang="en-US" dirty="0"/>
              <a:t>Seismic Effects on Structures</a:t>
            </a:r>
          </a:p>
          <a:p>
            <a:pPr lvl="1" algn="just">
              <a:lnSpc>
                <a:spcPct val="150000"/>
              </a:lnSpc>
            </a:pPr>
            <a:r>
              <a:rPr lang="en-US" dirty="0"/>
              <a:t>Inertia Forces in Structures</a:t>
            </a:r>
          </a:p>
          <a:p>
            <a:pPr lvl="1" algn="just">
              <a:lnSpc>
                <a:spcPct val="150000"/>
              </a:lnSpc>
            </a:pPr>
            <a:r>
              <a:rPr lang="en-US" dirty="0"/>
              <a:t>Effect of Deformations in Structures</a:t>
            </a:r>
          </a:p>
          <a:p>
            <a:pPr lvl="1" algn="just">
              <a:lnSpc>
                <a:spcPct val="150000"/>
              </a:lnSpc>
            </a:pPr>
            <a:r>
              <a:rPr lang="en-US" dirty="0"/>
              <a:t>Horizontal and Vertical Shaking</a:t>
            </a:r>
          </a:p>
          <a:p>
            <a:pPr lvl="1" algn="just">
              <a:lnSpc>
                <a:spcPct val="150000"/>
              </a:lnSpc>
            </a:pPr>
            <a:r>
              <a:rPr lang="en-US" dirty="0"/>
              <a:t>Flow of Inertia Forces to Foundations</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2</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223934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3" name="Content Placeholder 2"/>
          <p:cNvSpPr>
            <a:spLocks noGrp="1"/>
          </p:cNvSpPr>
          <p:nvPr>
            <p:ph idx="1"/>
          </p:nvPr>
        </p:nvSpPr>
        <p:spPr>
          <a:xfrm>
            <a:off x="514350" y="1371601"/>
            <a:ext cx="8972550" cy="5275571"/>
          </a:xfrm>
        </p:spPr>
        <p:txBody>
          <a:bodyPr>
            <a:normAutofit fontScale="92500" lnSpcReduction="20000"/>
          </a:bodyPr>
          <a:lstStyle/>
          <a:p>
            <a:pPr algn="just">
              <a:lnSpc>
                <a:spcPct val="250000"/>
              </a:lnSpc>
            </a:pPr>
            <a:r>
              <a:rPr lang="en-US" b="1" u="sng" dirty="0"/>
              <a:t>Inertia Forces in Structures</a:t>
            </a:r>
            <a:r>
              <a:rPr lang="en-US" dirty="0"/>
              <a:t>:</a:t>
            </a:r>
            <a:endParaRPr lang="en-US" b="1" u="sng" dirty="0"/>
          </a:p>
          <a:p>
            <a:r>
              <a:rPr lang="en-US" dirty="0"/>
              <a:t>Earthquake causes shaking of the ground. So a building resting on it will experience motion at its base.</a:t>
            </a:r>
          </a:p>
          <a:p>
            <a:r>
              <a:rPr lang="en-US" dirty="0"/>
              <a:t>From </a:t>
            </a:r>
            <a:r>
              <a:rPr lang="en-US" i="1" dirty="0"/>
              <a:t>Newton’s First Law of Motion</a:t>
            </a:r>
            <a:r>
              <a:rPr lang="en-US" dirty="0"/>
              <a:t>, even though the base of the building moves with the ground, the roof has a tendency to stay in its original position.</a:t>
            </a:r>
          </a:p>
          <a:p>
            <a:r>
              <a:rPr lang="en-US" dirty="0"/>
              <a:t>But since the walls and columns are connected to it, they drag the roof along with them.</a:t>
            </a:r>
          </a:p>
          <a:p>
            <a:r>
              <a:rPr lang="en-US" i="1" dirty="0"/>
              <a:t>This is much like the situation that you are faced with when the bus you are  standing in suddenly starts; your feet move with the bus, but your upper body tends to stay back making you fall backwards!!</a:t>
            </a:r>
          </a:p>
          <a:p>
            <a:r>
              <a:rPr lang="en-US" dirty="0"/>
              <a:t>This tendency to continue to remain in the previous position is known as </a:t>
            </a:r>
            <a:r>
              <a:rPr lang="en-US" i="1" dirty="0"/>
              <a:t>inertia</a:t>
            </a:r>
            <a:r>
              <a:rPr lang="en-US" dirty="0"/>
              <a:t>.</a:t>
            </a:r>
          </a:p>
          <a:p>
            <a:r>
              <a:rPr lang="en-US" dirty="0"/>
              <a:t>In the building, since the walls or columns are flexible, the motion of the roof is different from that of the ground (Figure 1).</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3</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86841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4</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10" name="Picture 9"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0699" y="1711097"/>
            <a:ext cx="6019802" cy="4143496"/>
          </a:xfrm>
          <a:prstGeom prst="rect">
            <a:avLst/>
          </a:prstGeom>
        </p:spPr>
      </p:pic>
    </p:spTree>
    <p:extLst>
      <p:ext uri="{BB962C8B-B14F-4D97-AF65-F5344CB8AC3E}">
        <p14:creationId xmlns:p14="http://schemas.microsoft.com/office/powerpoint/2010/main" val="199139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3" name="Content Placeholder 2"/>
          <p:cNvSpPr>
            <a:spLocks noGrp="1"/>
          </p:cNvSpPr>
          <p:nvPr>
            <p:ph idx="1"/>
          </p:nvPr>
        </p:nvSpPr>
        <p:spPr>
          <a:xfrm>
            <a:off x="514350" y="1371601"/>
            <a:ext cx="8972550" cy="5275571"/>
          </a:xfrm>
        </p:spPr>
        <p:txBody>
          <a:bodyPr>
            <a:normAutofit lnSpcReduction="10000"/>
          </a:bodyPr>
          <a:lstStyle/>
          <a:p>
            <a:r>
              <a:rPr lang="en-US" dirty="0"/>
              <a:t>Consider a building whose roof is supported on columns (Figure 2).</a:t>
            </a:r>
          </a:p>
          <a:p>
            <a:r>
              <a:rPr lang="en-US" i="1" dirty="0"/>
              <a:t>Coming back to the analogy of yourself on the bus: when the bus suddenly starts, you are thrown backwards as if someone has applied a force on the upper body.</a:t>
            </a:r>
          </a:p>
          <a:p>
            <a:r>
              <a:rPr lang="en-US" dirty="0"/>
              <a:t>Similarly, when the ground moves, even the building is thrown backwards, and the roof experiences a force, called </a:t>
            </a:r>
            <a:r>
              <a:rPr lang="en-US" i="1" dirty="0"/>
              <a:t>inertia force</a:t>
            </a:r>
            <a:r>
              <a:rPr lang="en-US" dirty="0"/>
              <a:t>.</a:t>
            </a:r>
          </a:p>
          <a:p>
            <a:r>
              <a:rPr lang="en-US" dirty="0"/>
              <a:t>If the roof has a mass </a:t>
            </a:r>
            <a:r>
              <a:rPr lang="en-US" i="1" dirty="0"/>
              <a:t>M </a:t>
            </a:r>
            <a:r>
              <a:rPr lang="en-US" dirty="0"/>
              <a:t>and experiences an acceleration </a:t>
            </a:r>
            <a:r>
              <a:rPr lang="en-US" i="1" dirty="0"/>
              <a:t>a</a:t>
            </a:r>
            <a:r>
              <a:rPr lang="en-US" dirty="0"/>
              <a:t>, then from </a:t>
            </a:r>
            <a:r>
              <a:rPr lang="en-US" i="1" dirty="0"/>
              <a:t>Newton’s Second Law of Motion</a:t>
            </a:r>
            <a:r>
              <a:rPr lang="en-US" dirty="0"/>
              <a:t>, the </a:t>
            </a:r>
            <a:r>
              <a:rPr lang="en-US" i="1" dirty="0"/>
              <a:t>inertia force F</a:t>
            </a:r>
            <a:r>
              <a:rPr lang="en-US" i="1" baseline="-25000" dirty="0"/>
              <a:t>I</a:t>
            </a:r>
            <a:r>
              <a:rPr lang="en-US" i="1" dirty="0"/>
              <a:t> </a:t>
            </a:r>
            <a:r>
              <a:rPr lang="en-US" dirty="0"/>
              <a:t>is mass </a:t>
            </a:r>
            <a:r>
              <a:rPr lang="en-US" i="1" dirty="0"/>
              <a:t>M </a:t>
            </a:r>
            <a:r>
              <a:rPr lang="en-US" dirty="0"/>
              <a:t>times acceleration </a:t>
            </a:r>
            <a:r>
              <a:rPr lang="en-US" i="1" dirty="0"/>
              <a:t>a</a:t>
            </a:r>
            <a:r>
              <a:rPr lang="en-US" dirty="0"/>
              <a:t>, and its direction is opposite to that of the acceleration.</a:t>
            </a:r>
          </a:p>
          <a:p>
            <a:r>
              <a:rPr lang="en-US" dirty="0"/>
              <a:t>Clearly, more mass means higher inertia force. Therefore, lighter buildings sustain the earthquake shaking better.</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5</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2101842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6</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5771" y="1691014"/>
            <a:ext cx="4709930" cy="4722160"/>
          </a:xfrm>
          <a:prstGeom prst="rect">
            <a:avLst/>
          </a:prstGeom>
        </p:spPr>
      </p:pic>
    </p:spTree>
    <p:extLst>
      <p:ext uri="{BB962C8B-B14F-4D97-AF65-F5344CB8AC3E}">
        <p14:creationId xmlns:p14="http://schemas.microsoft.com/office/powerpoint/2010/main" val="523611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3" name="Content Placeholder 2"/>
          <p:cNvSpPr>
            <a:spLocks noGrp="1"/>
          </p:cNvSpPr>
          <p:nvPr>
            <p:ph idx="1"/>
          </p:nvPr>
        </p:nvSpPr>
        <p:spPr>
          <a:xfrm>
            <a:off x="514350" y="1371601"/>
            <a:ext cx="8972550" cy="5275571"/>
          </a:xfrm>
        </p:spPr>
        <p:txBody>
          <a:bodyPr>
            <a:normAutofit lnSpcReduction="10000"/>
          </a:bodyPr>
          <a:lstStyle/>
          <a:p>
            <a:r>
              <a:rPr lang="en-US" b="1" u="sng" dirty="0"/>
              <a:t>Effect of Deformations in Structures</a:t>
            </a:r>
            <a:r>
              <a:rPr lang="en-US" b="1" dirty="0"/>
              <a:t>:</a:t>
            </a:r>
          </a:p>
          <a:p>
            <a:r>
              <a:rPr lang="en-US" dirty="0"/>
              <a:t>The inertia force experienced by the roof is transferred to the ground via the columns, causing forces in columns.</a:t>
            </a:r>
          </a:p>
          <a:p>
            <a:r>
              <a:rPr lang="en-US" dirty="0"/>
              <a:t>These forces generated in the columns can also be understood in another way.</a:t>
            </a:r>
          </a:p>
          <a:p>
            <a:r>
              <a:rPr lang="en-US" dirty="0"/>
              <a:t>During earthquake shaking, the columns undergo relative movement between their ends.</a:t>
            </a:r>
          </a:p>
          <a:p>
            <a:r>
              <a:rPr lang="en-US" dirty="0"/>
              <a:t>In Figure 2, this movement is shown as quantity </a:t>
            </a:r>
            <a:r>
              <a:rPr lang="en-US" b="1" dirty="0"/>
              <a:t>u </a:t>
            </a:r>
            <a:r>
              <a:rPr lang="en-US" dirty="0"/>
              <a:t>between the roof and the ground.</a:t>
            </a:r>
          </a:p>
          <a:p>
            <a:r>
              <a:rPr lang="en-US" dirty="0"/>
              <a:t>But, given a free option, columns would like to come back to the straight vertical position, </a:t>
            </a:r>
            <a:r>
              <a:rPr lang="en-US" i="1" dirty="0"/>
              <a:t>i.e., </a:t>
            </a:r>
            <a:r>
              <a:rPr lang="en-US" dirty="0"/>
              <a:t>columns resist deformations.</a:t>
            </a:r>
          </a:p>
          <a:p>
            <a:r>
              <a:rPr lang="en-US" dirty="0"/>
              <a:t>In the straight vertical position, the columns carry no horizontal earthquake force through them. </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7</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1707504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3" name="Content Placeholder 2"/>
          <p:cNvSpPr>
            <a:spLocks noGrp="1"/>
          </p:cNvSpPr>
          <p:nvPr>
            <p:ph idx="1"/>
          </p:nvPr>
        </p:nvSpPr>
        <p:spPr>
          <a:xfrm>
            <a:off x="514350" y="1371601"/>
            <a:ext cx="8972550" cy="5275571"/>
          </a:xfrm>
        </p:spPr>
        <p:txBody>
          <a:bodyPr>
            <a:normAutofit/>
          </a:bodyPr>
          <a:lstStyle/>
          <a:p>
            <a:r>
              <a:rPr lang="en-US" dirty="0"/>
              <a:t>But, when forced to bend, they develop internal forces.</a:t>
            </a:r>
          </a:p>
          <a:p>
            <a:r>
              <a:rPr lang="en-US" dirty="0"/>
              <a:t>The larger is the relative horizontal displacement </a:t>
            </a:r>
            <a:r>
              <a:rPr lang="en-US" b="1" dirty="0"/>
              <a:t>u </a:t>
            </a:r>
            <a:r>
              <a:rPr lang="en-US" dirty="0"/>
              <a:t>between the top and bottom of the column, the larger this internal force in columns.</a:t>
            </a:r>
          </a:p>
          <a:p>
            <a:r>
              <a:rPr lang="en-US" dirty="0"/>
              <a:t>Also, the stiffer the columns are (</a:t>
            </a:r>
            <a:r>
              <a:rPr lang="en-US" i="1" dirty="0"/>
              <a:t>i.e., </a:t>
            </a:r>
            <a:r>
              <a:rPr lang="en-US" dirty="0"/>
              <a:t>bigger is the column size), larger is this force.</a:t>
            </a:r>
          </a:p>
          <a:p>
            <a:r>
              <a:rPr lang="en-US" dirty="0"/>
              <a:t>For this reason, these internal forces in the columns are called </a:t>
            </a:r>
            <a:r>
              <a:rPr lang="en-US" i="1" dirty="0"/>
              <a:t>stiffness forces</a:t>
            </a:r>
            <a:r>
              <a:rPr lang="en-US" dirty="0"/>
              <a:t>.</a:t>
            </a:r>
          </a:p>
          <a:p>
            <a:r>
              <a:rPr lang="en-US" dirty="0"/>
              <a:t>In fact, the stiffness force in a column is the column stiffness times the relative displacement between its ends.</a:t>
            </a:r>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8</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1669060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Seismic Effects on Structures</a:t>
            </a:r>
          </a:p>
        </p:txBody>
      </p:sp>
      <p:sp>
        <p:nvSpPr>
          <p:cNvPr id="3" name="Content Placeholder 2"/>
          <p:cNvSpPr>
            <a:spLocks noGrp="1"/>
          </p:cNvSpPr>
          <p:nvPr>
            <p:ph idx="1"/>
          </p:nvPr>
        </p:nvSpPr>
        <p:spPr>
          <a:xfrm>
            <a:off x="514350" y="1371601"/>
            <a:ext cx="8972550" cy="5275571"/>
          </a:xfrm>
        </p:spPr>
        <p:txBody>
          <a:bodyPr>
            <a:normAutofit fontScale="92500" lnSpcReduction="10000"/>
          </a:bodyPr>
          <a:lstStyle/>
          <a:p>
            <a:r>
              <a:rPr lang="en-US" b="1" u="sng" dirty="0"/>
              <a:t>Horizontal and Vertical Shaking</a:t>
            </a:r>
            <a:r>
              <a:rPr lang="en-US" b="1" dirty="0"/>
              <a:t>:</a:t>
            </a:r>
          </a:p>
          <a:p>
            <a:r>
              <a:rPr lang="en-US" dirty="0"/>
              <a:t>Earthquake causes shaking of the ground in all three directions – along the two horizontal directions (</a:t>
            </a:r>
            <a:r>
              <a:rPr lang="en-US" i="1" dirty="0"/>
              <a:t>X and Y, say</a:t>
            </a:r>
            <a:r>
              <a:rPr lang="en-US" dirty="0"/>
              <a:t>), and the vertical direction (</a:t>
            </a:r>
            <a:r>
              <a:rPr lang="en-US" i="1" dirty="0"/>
              <a:t>Z, say) </a:t>
            </a:r>
            <a:r>
              <a:rPr lang="en-US" dirty="0"/>
              <a:t>(Figure 3).</a:t>
            </a:r>
          </a:p>
          <a:p>
            <a:r>
              <a:rPr lang="en-US" dirty="0"/>
              <a:t>Also, during the earthquake, the ground shakes randomly </a:t>
            </a:r>
            <a:r>
              <a:rPr lang="en-US" i="1" dirty="0"/>
              <a:t>back and forth </a:t>
            </a:r>
            <a:r>
              <a:rPr lang="en-US" dirty="0"/>
              <a:t>(- and +) along each of these X, Y and Z directions.</a:t>
            </a:r>
          </a:p>
          <a:p>
            <a:r>
              <a:rPr lang="en-US" dirty="0"/>
              <a:t>All structures are primarily designed to carry the gravity loads, </a:t>
            </a:r>
            <a:r>
              <a:rPr lang="en-US" i="1" dirty="0"/>
              <a:t>i.e., </a:t>
            </a:r>
            <a:r>
              <a:rPr lang="en-US" dirty="0"/>
              <a:t>they are designed for a force equal to the mass </a:t>
            </a:r>
            <a:r>
              <a:rPr lang="en-US" i="1" dirty="0"/>
              <a:t>M </a:t>
            </a:r>
            <a:r>
              <a:rPr lang="en-US" dirty="0"/>
              <a:t>(this includes mass due to own weight and imposed loads) times the acceleration due to gravity </a:t>
            </a:r>
            <a:r>
              <a:rPr lang="en-US" i="1" dirty="0"/>
              <a:t>g </a:t>
            </a:r>
            <a:r>
              <a:rPr lang="en-US" dirty="0"/>
              <a:t>acting in the vertical downward direction (-Z).</a:t>
            </a:r>
          </a:p>
          <a:p>
            <a:r>
              <a:rPr lang="en-US" dirty="0"/>
              <a:t>The downward force </a:t>
            </a:r>
            <a:r>
              <a:rPr lang="en-US" i="1" dirty="0"/>
              <a:t>Mg </a:t>
            </a:r>
            <a:r>
              <a:rPr lang="en-US" dirty="0"/>
              <a:t>is called the </a:t>
            </a:r>
            <a:r>
              <a:rPr lang="en-US" i="1" dirty="0"/>
              <a:t>gravity load</a:t>
            </a:r>
            <a:r>
              <a:rPr lang="en-US" dirty="0"/>
              <a:t>.</a:t>
            </a:r>
          </a:p>
          <a:p>
            <a:r>
              <a:rPr lang="en-US" dirty="0"/>
              <a:t>The vertical acceleration during ground shaking either adds to or subtracts from the acceleration due to gravity. Since factors of safety are used in the design of structures to resist the gravity loads, usually most structures tend to be adequate against vertical shaking.</a:t>
            </a:r>
            <a:endParaRPr lang="en-US" b="1" dirty="0"/>
          </a:p>
        </p:txBody>
      </p:sp>
      <p:sp>
        <p:nvSpPr>
          <p:cNvPr id="4" name="Footer Placeholder 3"/>
          <p:cNvSpPr>
            <a:spLocks noGrp="1"/>
          </p:cNvSpPr>
          <p:nvPr>
            <p:ph type="ftr" sz="quarter" idx="11"/>
          </p:nvPr>
        </p:nvSpPr>
        <p:spPr>
          <a:xfrm rot="16200000">
            <a:off x="8530832" y="3873500"/>
            <a:ext cx="2672081" cy="411480"/>
          </a:xfrm>
        </p:spPr>
        <p:txBody>
          <a:bodyPr/>
          <a:lstStyle/>
          <a:p>
            <a:r>
              <a:rPr lang="en-US" dirty="0"/>
              <a:t>Engr.  Muhammad Mubashir Ajmal</a:t>
            </a:r>
          </a:p>
        </p:txBody>
      </p:sp>
      <p:sp>
        <p:nvSpPr>
          <p:cNvPr id="5" name="Slide Number Placeholder 4"/>
          <p:cNvSpPr>
            <a:spLocks noGrp="1"/>
          </p:cNvSpPr>
          <p:nvPr>
            <p:ph type="sldNum" sz="quarter" idx="12"/>
          </p:nvPr>
        </p:nvSpPr>
        <p:spPr/>
        <p:txBody>
          <a:bodyPr/>
          <a:lstStyle/>
          <a:p>
            <a:fld id="{17ADA24D-118A-4C64-BEF4-4ECE13710AE2}" type="slidenum">
              <a:rPr lang="en-US" smtClean="0"/>
              <a:t>9</a:t>
            </a:fld>
            <a:endParaRPr lang="en-US"/>
          </a:p>
        </p:txBody>
      </p:sp>
      <p:sp>
        <p:nvSpPr>
          <p:cNvPr id="6" name="Rectangle 5"/>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7" name="Rectangle 6"/>
          <p:cNvSpPr/>
          <p:nvPr/>
        </p:nvSpPr>
        <p:spPr>
          <a:xfrm>
            <a:off x="14472" y="6686550"/>
            <a:ext cx="10272528" cy="6000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25"/>
          </a:p>
        </p:txBody>
      </p:sp>
      <p:sp>
        <p:nvSpPr>
          <p:cNvPr id="8" name="Rectangle 7"/>
          <p:cNvSpPr/>
          <p:nvPr/>
        </p:nvSpPr>
        <p:spPr>
          <a:xfrm>
            <a:off x="342900" y="6759150"/>
            <a:ext cx="8915400" cy="403957"/>
          </a:xfrm>
          <a:prstGeom prst="rect">
            <a:avLst/>
          </a:prstGeom>
        </p:spPr>
        <p:txBody>
          <a:bodyPr wrap="square">
            <a:spAutoFit/>
          </a:bodyPr>
          <a:lstStyle/>
          <a:p>
            <a:pPr algn="ctr"/>
            <a:r>
              <a:rPr lang="en-US" sz="2025" dirty="0">
                <a:solidFill>
                  <a:schemeClr val="bg1"/>
                </a:solidFill>
              </a:rPr>
              <a:t>Department of Civil Engineering, University of Sargodha, Sargodha</a:t>
            </a:r>
          </a:p>
        </p:txBody>
      </p:sp>
    </p:spTree>
    <p:extLst>
      <p:ext uri="{BB962C8B-B14F-4D97-AF65-F5344CB8AC3E}">
        <p14:creationId xmlns:p14="http://schemas.microsoft.com/office/powerpoint/2010/main" val="1307558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7085</TotalTime>
  <Words>1316</Words>
  <Application>Microsoft Office PowerPoint</Application>
  <PresentationFormat>35mm Slides</PresentationFormat>
  <Paragraphs>112</Paragraphs>
  <Slides>16</Slides>
  <Notes>0</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vt:lpstr>
      <vt:lpstr>Wingdings</vt:lpstr>
      <vt:lpstr>Adjacency</vt:lpstr>
      <vt:lpstr>Introduction to Earthquake Engineering Lec#5</vt:lpstr>
      <vt:lpstr>List of Content</vt:lpstr>
      <vt:lpstr>Seismic Effects on Structures</vt:lpstr>
      <vt:lpstr>Seismic Effects on Structures</vt:lpstr>
      <vt:lpstr>Seismic Effects on Structures</vt:lpstr>
      <vt:lpstr>Seismic Effects on Structures</vt:lpstr>
      <vt:lpstr>Seismic Effects on Structures</vt:lpstr>
      <vt:lpstr>Seismic Effects on Structures</vt:lpstr>
      <vt:lpstr>Seismic Effects on Structures</vt:lpstr>
      <vt:lpstr>Seismic Effects on Structures</vt:lpstr>
      <vt:lpstr>Seismic Effects on Structures</vt:lpstr>
      <vt:lpstr>Seismic Effects on Structures</vt:lpstr>
      <vt:lpstr>Seismic Effects on Structures</vt:lpstr>
      <vt:lpstr>Seismic Effects on Structures</vt:lpstr>
      <vt:lpstr>Seismic Effects on Structures</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openings on lateral strength of masonry walls</dc:title>
  <dc:creator>Ubaid Ahmad Mughal</dc:creator>
  <cp:lastModifiedBy>M</cp:lastModifiedBy>
  <cp:revision>349</cp:revision>
  <dcterms:created xsi:type="dcterms:W3CDTF">2018-09-26T10:02:10Z</dcterms:created>
  <dcterms:modified xsi:type="dcterms:W3CDTF">2020-04-16T03:29:24Z</dcterms:modified>
</cp:coreProperties>
</file>