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1" r:id="rId4"/>
    <p:sldId id="276" r:id="rId5"/>
    <p:sldId id="29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7" r:id="rId22"/>
    <p:sldId id="293" r:id="rId23"/>
    <p:sldId id="295" r:id="rId24"/>
    <p:sldId id="299" r:id="rId25"/>
    <p:sldId id="294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A4"/>
    <a:srgbClr val="91C4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402" autoAdjust="0"/>
  </p:normalViewPr>
  <p:slideViewPr>
    <p:cSldViewPr>
      <p:cViewPr varScale="1">
        <p:scale>
          <a:sx n="76" d="100"/>
          <a:sy n="76" d="100"/>
        </p:scale>
        <p:origin x="109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3/7/2016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3/7/2016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list of the parts or components that are required to build a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Identification---</a:t>
            </a:r>
            <a:r>
              <a:rPr lang="en-US" baseline="0" dirty="0" smtClean="0"/>
              <a:t> what do &amp; not do</a:t>
            </a:r>
            <a:endParaRPr lang="en-US" dirty="0" smtClean="0"/>
          </a:p>
          <a:p>
            <a:r>
              <a:rPr lang="en-US" dirty="0" smtClean="0"/>
              <a:t>Definition-- strategy</a:t>
            </a:r>
          </a:p>
          <a:p>
            <a:r>
              <a:rPr lang="en-US" dirty="0" smtClean="0"/>
              <a:t>Representation–data &amp; info flow &amp; consistency </a:t>
            </a:r>
          </a:p>
          <a:p>
            <a:r>
              <a:rPr lang="en-US" dirty="0" smtClean="0"/>
              <a:t>Specification—technology physics </a:t>
            </a:r>
            <a:r>
              <a:rPr lang="en-US" dirty="0" err="1" smtClean="0"/>
              <a:t>i.e</a:t>
            </a:r>
            <a:r>
              <a:rPr lang="en-US" dirty="0" smtClean="0"/>
              <a:t> files or DB</a:t>
            </a:r>
            <a:endParaRPr lang="en-US" baseline="0" dirty="0" smtClean="0"/>
          </a:p>
          <a:p>
            <a:r>
              <a:rPr lang="en-US" baseline="0" dirty="0" smtClean="0"/>
              <a:t>Configuration– tools </a:t>
            </a:r>
          </a:p>
          <a:p>
            <a:r>
              <a:rPr lang="en-US" baseline="0" dirty="0" smtClean="0"/>
              <a:t>and implementation– operational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7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6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0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1DB9-8EB5-4378-9604-FF25BC84EA3C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BD2-CC57-4AE0-AF11-8F352D54DC5A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B45A-F8C5-4936-B9CE-02F770BE0CC1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A72F-C462-455C-A639-A3C43C8029E9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85A-E7E8-4611-A2D7-D7925F3D57ED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2FF1-84C6-4585-AF79-90D57B2AE71A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83B1-D1C6-4F6D-B0A0-7DB14FF698B9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D525-59D1-4259-8385-92D5F9C12E4A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1921E997-A517-4A67-8268-3AF6A58CB934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4111-1032-42B8-A7BB-BAC97FE8A7D4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28B3E-87C9-45CD-90A5-3B77AB1C5FD4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990600"/>
            <a:ext cx="8839201" cy="3200400"/>
          </a:xfrm>
        </p:spPr>
        <p:txBody>
          <a:bodyPr/>
          <a:lstStyle/>
          <a:p>
            <a:r>
              <a:rPr lang="en-US" dirty="0" smtClean="0"/>
              <a:t>Zachman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2362200"/>
            <a:ext cx="7162799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  <a:ea typeface="Adobe Fangsong Std R" panose="02020400000000000000" pitchFamily="18" charset="-128"/>
              </a:rPr>
              <a:t>L</a:t>
            </a:r>
            <a:r>
              <a:rPr lang="en-US" sz="2400" b="1" cap="none" dirty="0" smtClean="0">
                <a:latin typeface="Book Antiqua" panose="02040602050305030304" pitchFamily="18" charset="0"/>
                <a:ea typeface="Adobe Fangsong Std R" panose="02020400000000000000" pitchFamily="18" charset="-128"/>
              </a:rPr>
              <a:t>ecture</a:t>
            </a:r>
            <a:r>
              <a:rPr lang="en-US" sz="2400" b="1" dirty="0" smtClean="0">
                <a:latin typeface="Book Antiqua" panose="02040602050305030304" pitchFamily="18" charset="0"/>
                <a:ea typeface="Adobe Fangsong Std R" panose="02020400000000000000" pitchFamily="18" charset="-128"/>
              </a:rPr>
              <a:t> 2</a:t>
            </a:r>
            <a:endParaRPr lang="en-US" sz="2400" b="1" dirty="0">
              <a:latin typeface="Book Antiqua" panose="02040602050305030304" pitchFamily="18" charset="0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r="54925" b="48622"/>
          <a:stretch/>
        </p:blipFill>
        <p:spPr>
          <a:xfrm>
            <a:off x="1370012" y="1828799"/>
            <a:ext cx="8991600" cy="41910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0012" y="6019800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7405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676400"/>
            <a:ext cx="9601200" cy="48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cell formed by intersection of the </a:t>
            </a:r>
            <a:r>
              <a:rPr lang="en-US" sz="2000" b="1" dirty="0">
                <a:solidFill>
                  <a:srgbClr val="FFC000"/>
                </a:solidFill>
              </a:rPr>
              <a:t>objectives/scope</a:t>
            </a:r>
            <a:r>
              <a:rPr lang="en-US" sz="2000" i="1" dirty="0"/>
              <a:t> </a:t>
            </a:r>
            <a:r>
              <a:rPr lang="en-US" sz="2000" dirty="0"/>
              <a:t>row (of interest to </a:t>
            </a:r>
            <a:r>
              <a:rPr lang="en-US" sz="2000" dirty="0" smtClean="0"/>
              <a:t>the </a:t>
            </a:r>
            <a:r>
              <a:rPr lang="en-US" sz="2000" i="1" dirty="0" smtClean="0"/>
              <a:t>planner</a:t>
            </a:r>
            <a:r>
              <a:rPr lang="en-US" sz="2000" dirty="0"/>
              <a:t>) and the data column shows that a “</a:t>
            </a:r>
            <a:r>
              <a:rPr lang="en-US" sz="2000" dirty="0">
                <a:solidFill>
                  <a:srgbClr val="92D050"/>
                </a:solidFill>
              </a:rPr>
              <a:t>list of things</a:t>
            </a:r>
            <a:r>
              <a:rPr lang="en-US" sz="2000" dirty="0"/>
              <a:t>” is relevant to </a:t>
            </a:r>
            <a:r>
              <a:rPr lang="en-US" sz="2000" dirty="0" smtClean="0"/>
              <a:t>this cell.</a:t>
            </a:r>
          </a:p>
          <a:p>
            <a:pPr algn="just"/>
            <a:endParaRPr lang="en-US" sz="1800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cell intersected by the </a:t>
            </a:r>
            <a:r>
              <a:rPr lang="en-US" sz="2000" b="1" dirty="0">
                <a:solidFill>
                  <a:srgbClr val="FFC000"/>
                </a:solidFill>
              </a:rPr>
              <a:t>owner</a:t>
            </a:r>
            <a:r>
              <a:rPr lang="en-US" sz="2000" b="1" dirty="0"/>
              <a:t> </a:t>
            </a:r>
            <a:r>
              <a:rPr lang="en-US" sz="2000" dirty="0"/>
              <a:t>row and </a:t>
            </a:r>
            <a:r>
              <a:rPr lang="en-US" sz="2000" i="1" dirty="0"/>
              <a:t>data </a:t>
            </a:r>
            <a:r>
              <a:rPr lang="en-US" sz="2000" dirty="0"/>
              <a:t>column is the “</a:t>
            </a:r>
            <a:r>
              <a:rPr lang="en-US" sz="2000" dirty="0" smtClean="0">
                <a:solidFill>
                  <a:srgbClr val="92D050"/>
                </a:solidFill>
              </a:rPr>
              <a:t>enterprise model</a:t>
            </a:r>
            <a:r>
              <a:rPr lang="en-US" sz="2000" dirty="0"/>
              <a:t>”—also called the strategic model.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cell for the </a:t>
            </a:r>
            <a:r>
              <a:rPr lang="en-US" sz="2000" b="1" dirty="0">
                <a:solidFill>
                  <a:srgbClr val="FFC000"/>
                </a:solidFill>
              </a:rPr>
              <a:t>designer </a:t>
            </a:r>
            <a:r>
              <a:rPr lang="en-US" sz="2000" dirty="0"/>
              <a:t>row and the </a:t>
            </a:r>
            <a:r>
              <a:rPr lang="en-US" sz="2000" i="1" dirty="0"/>
              <a:t>data </a:t>
            </a:r>
            <a:r>
              <a:rPr lang="en-US" sz="2000" dirty="0"/>
              <a:t>column shows that “</a:t>
            </a:r>
            <a:r>
              <a:rPr lang="en-US" sz="2000" dirty="0">
                <a:solidFill>
                  <a:srgbClr val="92D050"/>
                </a:solidFill>
              </a:rPr>
              <a:t>logical </a:t>
            </a:r>
            <a:r>
              <a:rPr lang="en-US" sz="2000" dirty="0" smtClean="0">
                <a:solidFill>
                  <a:srgbClr val="92D050"/>
                </a:solidFill>
              </a:rPr>
              <a:t>data model</a:t>
            </a:r>
            <a:r>
              <a:rPr lang="en-US" sz="2000" dirty="0"/>
              <a:t>” documentation applies to this cell. </a:t>
            </a:r>
            <a:endParaRPr lang="en-US" sz="2000" dirty="0" smtClean="0"/>
          </a:p>
          <a:p>
            <a:pPr lvl="1" algn="just"/>
            <a:r>
              <a:rPr lang="en-US" sz="1800" dirty="0" smtClean="0"/>
              <a:t>This </a:t>
            </a:r>
            <a:r>
              <a:rPr lang="en-US" sz="1800" dirty="0"/>
              <a:t>expands the strategic </a:t>
            </a:r>
            <a:r>
              <a:rPr lang="en-US" sz="1800" dirty="0" smtClean="0"/>
              <a:t>model to </a:t>
            </a:r>
            <a:r>
              <a:rPr lang="en-US" sz="1800" dirty="0"/>
              <a:t>integrated logical data models with data attribute detail</a:t>
            </a:r>
            <a:r>
              <a:rPr lang="en-US" sz="1800" dirty="0" smtClean="0"/>
              <a:t>.</a:t>
            </a:r>
          </a:p>
          <a:p>
            <a:pPr lvl="1" algn="just"/>
            <a:endParaRPr lang="en-US" sz="1800" dirty="0"/>
          </a:p>
          <a:p>
            <a:pPr algn="just"/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FFC000"/>
                </a:solidFill>
              </a:rPr>
              <a:t>builder</a:t>
            </a:r>
            <a:r>
              <a:rPr lang="en-US" sz="2000" i="1" dirty="0"/>
              <a:t> </a:t>
            </a:r>
            <a:r>
              <a:rPr lang="en-US" sz="2000" dirty="0"/>
              <a:t>row and </a:t>
            </a:r>
            <a:r>
              <a:rPr lang="en-US" sz="2000" i="1" dirty="0"/>
              <a:t>data </a:t>
            </a:r>
            <a:r>
              <a:rPr lang="en-US" sz="2000" dirty="0"/>
              <a:t>column cell contains the “</a:t>
            </a:r>
            <a:r>
              <a:rPr lang="en-US" sz="2000" dirty="0">
                <a:solidFill>
                  <a:srgbClr val="92D050"/>
                </a:solidFill>
              </a:rPr>
              <a:t>physical data model</a:t>
            </a:r>
            <a:r>
              <a:rPr lang="en-US" sz="2000" dirty="0"/>
              <a:t>” </a:t>
            </a:r>
            <a:r>
              <a:rPr lang="en-US" sz="2000" dirty="0" smtClean="0"/>
              <a:t>for subsequent </a:t>
            </a:r>
            <a:r>
              <a:rPr lang="en-US" sz="2000" dirty="0"/>
              <a:t>data implementation in target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i="1" dirty="0">
                <a:solidFill>
                  <a:srgbClr val="FFC000"/>
                </a:solidFill>
              </a:rPr>
              <a:t>subcontractor </a:t>
            </a:r>
            <a:r>
              <a:rPr lang="en-US" sz="2400" dirty="0"/>
              <a:t>row and </a:t>
            </a:r>
            <a:r>
              <a:rPr lang="en-US" sz="2400" i="1" dirty="0"/>
              <a:t>data </a:t>
            </a:r>
            <a:r>
              <a:rPr lang="en-US" sz="2400" dirty="0"/>
              <a:t>column cell contain “</a:t>
            </a:r>
            <a:r>
              <a:rPr lang="en-US" sz="2400" dirty="0">
                <a:solidFill>
                  <a:srgbClr val="92D050"/>
                </a:solidFill>
              </a:rPr>
              <a:t>data definition</a:t>
            </a:r>
            <a:r>
              <a:rPr lang="en-US" sz="2400" dirty="0"/>
              <a:t>” </a:t>
            </a:r>
            <a:r>
              <a:rPr lang="en-US" sz="2400" dirty="0" smtClean="0"/>
              <a:t>scripts for </a:t>
            </a:r>
            <a:r>
              <a:rPr lang="en-US" sz="2400" dirty="0"/>
              <a:t>the physical installation of these databases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Reading down column 2—How(</a:t>
            </a:r>
            <a:r>
              <a:rPr lang="en-US" sz="2400" i="1" dirty="0"/>
              <a:t>Function</a:t>
            </a:r>
            <a:r>
              <a:rPr lang="en-US" sz="2400" dirty="0"/>
              <a:t>)—and column 3—Where (</a:t>
            </a:r>
            <a:r>
              <a:rPr lang="en-US" sz="2400" i="1" dirty="0"/>
              <a:t>Location</a:t>
            </a:r>
            <a:r>
              <a:rPr lang="en-US" sz="2400" dirty="0" smtClean="0"/>
              <a:t>), we </a:t>
            </a:r>
            <a:r>
              <a:rPr lang="en-US" sz="2400" dirty="0"/>
              <a:t>also see that each row has various representations in the cells for these </a:t>
            </a:r>
            <a:r>
              <a:rPr lang="en-US" sz="2400" dirty="0" smtClean="0"/>
              <a:t>columns as well, </a:t>
            </a:r>
          </a:p>
          <a:p>
            <a:pPr algn="just"/>
            <a:r>
              <a:rPr lang="en-US" sz="2400" dirty="0"/>
              <a:t>B</a:t>
            </a:r>
            <a:r>
              <a:rPr lang="en-US" sz="2400" dirty="0" smtClean="0"/>
              <a:t>ut </a:t>
            </a:r>
            <a:r>
              <a:rPr lang="en-US" sz="2400" dirty="0"/>
              <a:t>this </a:t>
            </a:r>
            <a:r>
              <a:rPr lang="en-US" sz="2400" dirty="0">
                <a:solidFill>
                  <a:srgbClr val="FF0000"/>
                </a:solidFill>
              </a:rPr>
              <a:t>complete definition is difficult to achieve </a:t>
            </a:r>
            <a:r>
              <a:rPr lang="en-US" sz="2400" dirty="0"/>
              <a:t>in </a:t>
            </a:r>
            <a:r>
              <a:rPr lang="en-US" sz="2400" dirty="0" smtClean="0"/>
              <a:t>most enterprises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There are a further three columns</a:t>
            </a:r>
            <a:r>
              <a:rPr lang="en-US" sz="2400" dirty="0" smtClean="0"/>
              <a:t>— </a:t>
            </a:r>
            <a:r>
              <a:rPr lang="en-US" sz="2400" dirty="0" smtClean="0">
                <a:solidFill>
                  <a:srgbClr val="92D050"/>
                </a:solidFill>
              </a:rPr>
              <a:t>Who</a:t>
            </a:r>
            <a:r>
              <a:rPr lang="en-US" sz="2400" dirty="0">
                <a:solidFill>
                  <a:srgbClr val="92D050"/>
                </a:solidFill>
              </a:rPr>
              <a:t>, When, and </a:t>
            </a:r>
            <a:r>
              <a:rPr lang="en-US" sz="2400" dirty="0" smtClean="0">
                <a:solidFill>
                  <a:srgbClr val="92D050"/>
                </a:solidFill>
              </a:rPr>
              <a:t>Why </a:t>
            </a:r>
            <a:r>
              <a:rPr lang="en-US" sz="2400" dirty="0" smtClean="0"/>
              <a:t>—</a:t>
            </a:r>
            <a:r>
              <a:rPr lang="en-US" sz="2400" dirty="0"/>
              <a:t>in the </a:t>
            </a:r>
            <a:r>
              <a:rPr lang="en-US" sz="2400" dirty="0" smtClean="0"/>
              <a:t>complete </a:t>
            </a:r>
            <a:r>
              <a:rPr lang="en-US" sz="2400" i="1" dirty="0" smtClean="0"/>
              <a:t>Zachman </a:t>
            </a:r>
            <a:r>
              <a:rPr lang="en-US" sz="2400" i="1" dirty="0"/>
              <a:t>framework for enterprise architecture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These </a:t>
            </a:r>
            <a:r>
              <a:rPr lang="en-US" sz="2400" dirty="0"/>
              <a:t>additional interrogatives </a:t>
            </a:r>
            <a:r>
              <a:rPr lang="en-US" sz="2400" dirty="0" smtClean="0"/>
              <a:t>are shown </a:t>
            </a:r>
            <a:r>
              <a:rPr lang="en-US" sz="2400" dirty="0"/>
              <a:t>in Figure </a:t>
            </a:r>
            <a:r>
              <a:rPr lang="en-US" sz="2400" dirty="0" smtClean="0"/>
              <a:t>4</a:t>
            </a:r>
            <a:r>
              <a:rPr lang="en-US" sz="2400" dirty="0"/>
              <a:t>, which illustrates a complete Zachman framework.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column 6 —</a:t>
            </a:r>
            <a:r>
              <a:rPr lang="en-US" sz="2400" dirty="0">
                <a:solidFill>
                  <a:srgbClr val="FFC000"/>
                </a:solidFill>
              </a:rPr>
              <a:t>Why (</a:t>
            </a:r>
            <a:r>
              <a:rPr lang="en-US" sz="2400" i="1" dirty="0">
                <a:solidFill>
                  <a:srgbClr val="FFC000"/>
                </a:solidFill>
              </a:rPr>
              <a:t>Motivation</a:t>
            </a:r>
            <a:r>
              <a:rPr lang="en-US" sz="2400" dirty="0" smtClean="0">
                <a:solidFill>
                  <a:srgbClr val="FFC000"/>
                </a:solidFill>
              </a:rPr>
              <a:t>)</a:t>
            </a:r>
            <a:r>
              <a:rPr lang="en-US" sz="2400" dirty="0" smtClean="0"/>
              <a:t> —is a </a:t>
            </a:r>
            <a:r>
              <a:rPr lang="en-US" sz="2400" dirty="0"/>
              <a:t>very important column: It typically defines the business needs of an enterprise </a:t>
            </a:r>
            <a:r>
              <a:rPr lang="en-US" sz="2400" dirty="0" smtClean="0"/>
              <a:t>for the </a:t>
            </a:r>
            <a:r>
              <a:rPr lang="en-US" sz="2400" dirty="0"/>
              <a:t>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838200"/>
          </a:xfrm>
        </p:spPr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14035" r="34734" b="14035"/>
          <a:stretch/>
        </p:blipFill>
        <p:spPr>
          <a:xfrm>
            <a:off x="1141412" y="1143000"/>
            <a:ext cx="10210800" cy="538928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75812" y="6192916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845734"/>
            <a:ext cx="10163763" cy="4023360"/>
          </a:xfrm>
        </p:spPr>
        <p:txBody>
          <a:bodyPr>
            <a:no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/>
              <a:t>In summary, the framework rows therefore </a:t>
            </a:r>
            <a:r>
              <a:rPr lang="en-US" sz="2800" dirty="0" smtClean="0"/>
              <a:t>indicate: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ifferent </a:t>
            </a:r>
            <a:r>
              <a:rPr lang="en-US" sz="2800" dirty="0"/>
              <a:t>views (or </a:t>
            </a:r>
            <a:r>
              <a:rPr lang="en-US" sz="2800" dirty="0" smtClean="0"/>
              <a:t>perspectives) of </a:t>
            </a:r>
            <a:r>
              <a:rPr lang="en-US" sz="2800" dirty="0"/>
              <a:t>people in the enterprise, from the perspectives of the </a:t>
            </a:r>
            <a:r>
              <a:rPr lang="en-US" sz="2800" i="1" dirty="0">
                <a:solidFill>
                  <a:srgbClr val="FFC000"/>
                </a:solidFill>
              </a:rPr>
              <a:t>planner, </a:t>
            </a:r>
            <a:r>
              <a:rPr lang="en-US" sz="2800" i="1" dirty="0" smtClean="0">
                <a:solidFill>
                  <a:srgbClr val="FFC000"/>
                </a:solidFill>
              </a:rPr>
              <a:t>owner, designer</a:t>
            </a:r>
            <a:r>
              <a:rPr lang="en-US" sz="2800" i="1" dirty="0">
                <a:solidFill>
                  <a:srgbClr val="FFC000"/>
                </a:solidFill>
              </a:rPr>
              <a:t>, builder, </a:t>
            </a:r>
            <a:r>
              <a:rPr lang="en-US" sz="2800" dirty="0">
                <a:solidFill>
                  <a:srgbClr val="FFC000"/>
                </a:solidFill>
              </a:rPr>
              <a:t>and </a:t>
            </a:r>
            <a:r>
              <a:rPr lang="en-US" sz="2800" i="1" dirty="0">
                <a:solidFill>
                  <a:srgbClr val="FFC000"/>
                </a:solidFill>
              </a:rPr>
              <a:t>subcontractor</a:t>
            </a:r>
            <a:r>
              <a:rPr lang="en-US" sz="2800" dirty="0">
                <a:solidFill>
                  <a:srgbClr val="FFC000"/>
                </a:solidFill>
              </a:rPr>
              <a:t>. </a:t>
            </a:r>
            <a:r>
              <a:rPr lang="en-US" sz="2800" dirty="0"/>
              <a:t>(The last row, “the functioning enterprise,” </a:t>
            </a:r>
            <a:r>
              <a:rPr lang="en-US" sz="2800" dirty="0" smtClean="0"/>
              <a:t>is not </a:t>
            </a:r>
            <a:r>
              <a:rPr lang="en-US" sz="2800" dirty="0"/>
              <a:t>normally counted.) </a:t>
            </a:r>
            <a:endParaRPr lang="en-US" sz="28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framework columns also </a:t>
            </a:r>
            <a:r>
              <a:rPr lang="en-US" sz="2800" dirty="0" smtClean="0"/>
              <a:t>address </a:t>
            </a:r>
            <a:r>
              <a:rPr lang="en-US" sz="2800" dirty="0"/>
              <a:t>different </a:t>
            </a:r>
            <a:r>
              <a:rPr lang="en-US" sz="2800" dirty="0" smtClean="0"/>
              <a:t>primitive questions </a:t>
            </a:r>
            <a:r>
              <a:rPr lang="en-US" sz="2800" dirty="0"/>
              <a:t>(also called interrogatives or abstractions) of </a:t>
            </a:r>
            <a:r>
              <a:rPr lang="en-US" sz="2800" i="1" dirty="0">
                <a:solidFill>
                  <a:srgbClr val="92D050"/>
                </a:solidFill>
              </a:rPr>
              <a:t>What, How, Where, </a:t>
            </a:r>
            <a:r>
              <a:rPr lang="en-US" sz="2800" i="1" dirty="0" smtClean="0">
                <a:solidFill>
                  <a:srgbClr val="92D050"/>
                </a:solidFill>
              </a:rPr>
              <a:t>Who, When </a:t>
            </a:r>
            <a:r>
              <a:rPr lang="en-US" sz="2800" dirty="0">
                <a:solidFill>
                  <a:srgbClr val="92D050"/>
                </a:solidFill>
              </a:rPr>
              <a:t>and </a:t>
            </a:r>
            <a:r>
              <a:rPr lang="en-US" sz="2800" i="1" dirty="0">
                <a:solidFill>
                  <a:srgbClr val="92D050"/>
                </a:solidFill>
              </a:rPr>
              <a:t>Why</a:t>
            </a:r>
            <a:r>
              <a:rPr lang="en-US" sz="2800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762000"/>
          </a:xfrm>
        </p:spPr>
        <p:txBody>
          <a:bodyPr/>
          <a:lstStyle/>
          <a:p>
            <a:r>
              <a:rPr lang="en-US" dirty="0" smtClean="0"/>
              <a:t>Using the Zachman Framework for 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5" b="50877"/>
          <a:stretch/>
        </p:blipFill>
        <p:spPr>
          <a:xfrm>
            <a:off x="1141412" y="1219200"/>
            <a:ext cx="10363199" cy="5105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difference b/w Primitives and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John Zachman makes the case that by </a:t>
            </a:r>
            <a:r>
              <a:rPr lang="en-US" sz="2800" dirty="0" smtClean="0"/>
              <a:t>addressing:</a:t>
            </a:r>
          </a:p>
          <a:p>
            <a:pPr lvl="1" algn="just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>
                <a:solidFill>
                  <a:srgbClr val="FFC000"/>
                </a:solidFill>
              </a:rPr>
              <a:t>six primitives </a:t>
            </a:r>
            <a:r>
              <a:rPr lang="en-US" sz="2400" dirty="0"/>
              <a:t>(the </a:t>
            </a:r>
            <a:r>
              <a:rPr lang="en-US" sz="2400" dirty="0" smtClean="0"/>
              <a:t>interrogatives or </a:t>
            </a:r>
            <a:r>
              <a:rPr lang="en-US" sz="2400" dirty="0"/>
              <a:t>questions of </a:t>
            </a:r>
            <a:r>
              <a:rPr lang="en-US" sz="2400" dirty="0">
                <a:solidFill>
                  <a:srgbClr val="92D050"/>
                </a:solidFill>
              </a:rPr>
              <a:t>what, how, where, who, when, and why</a:t>
            </a:r>
            <a:r>
              <a:rPr lang="en-US" sz="2400" dirty="0"/>
              <a:t>) </a:t>
            </a:r>
            <a:endParaRPr lang="en-US" sz="2400" dirty="0" smtClean="0"/>
          </a:p>
          <a:p>
            <a:pPr lvl="1" algn="just"/>
            <a:r>
              <a:rPr lang="en-US" sz="2400" dirty="0"/>
              <a:t>V</a:t>
            </a:r>
            <a:r>
              <a:rPr lang="en-US" sz="2400" dirty="0" smtClean="0"/>
              <a:t>ery </a:t>
            </a:r>
            <a:r>
              <a:rPr lang="en-US" sz="2400" dirty="0"/>
              <a:t>complex </a:t>
            </a:r>
            <a:r>
              <a:rPr lang="en-US" sz="2400" dirty="0" smtClean="0">
                <a:solidFill>
                  <a:srgbClr val="FFC000"/>
                </a:solidFill>
              </a:rPr>
              <a:t>composites</a:t>
            </a:r>
            <a:r>
              <a:rPr lang="en-US" sz="2400" i="1" dirty="0" smtClean="0"/>
              <a:t> </a:t>
            </a:r>
            <a:r>
              <a:rPr lang="en-US" sz="2400" dirty="0" smtClean="0"/>
              <a:t>(such </a:t>
            </a:r>
            <a:r>
              <a:rPr lang="en-US" sz="2400" dirty="0"/>
              <a:t>as </a:t>
            </a:r>
            <a:r>
              <a:rPr lang="en-US" sz="2400" dirty="0">
                <a:solidFill>
                  <a:srgbClr val="92D050"/>
                </a:solidFill>
              </a:rPr>
              <a:t>buildings, planes, or enterprise systems</a:t>
            </a:r>
            <a:r>
              <a:rPr lang="en-US" sz="2400" dirty="0"/>
              <a:t>) can be developed. </a:t>
            </a:r>
            <a:endParaRPr lang="en-US" sz="2400" dirty="0" smtClean="0"/>
          </a:p>
          <a:p>
            <a:pPr marL="365760" lvl="1" indent="0" algn="just">
              <a:buNone/>
            </a:pPr>
            <a:endParaRPr lang="en-US" sz="2400" dirty="0" smtClean="0"/>
          </a:p>
          <a:p>
            <a:pPr algn="just"/>
            <a:r>
              <a:rPr lang="en-US" sz="2800" dirty="0" smtClean="0">
                <a:solidFill>
                  <a:srgbClr val="FFC000"/>
                </a:solidFill>
              </a:rPr>
              <a:t>Answers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to </a:t>
            </a:r>
            <a:r>
              <a:rPr lang="en-US" sz="2800" dirty="0">
                <a:solidFill>
                  <a:srgbClr val="FFC000"/>
                </a:solidFill>
              </a:rPr>
              <a:t>these questions</a:t>
            </a:r>
            <a:r>
              <a:rPr lang="en-US" sz="2800" dirty="0"/>
              <a:t>, he states, can be </a:t>
            </a:r>
            <a:r>
              <a:rPr lang="en-US" sz="2800" dirty="0" smtClean="0"/>
              <a:t>used:</a:t>
            </a:r>
          </a:p>
          <a:p>
            <a:pPr lvl="1" algn="just"/>
            <a:r>
              <a:rPr lang="en-US" sz="2400" dirty="0" smtClean="0"/>
              <a:t>to </a:t>
            </a:r>
            <a:r>
              <a:rPr lang="en-US" sz="2400" dirty="0">
                <a:solidFill>
                  <a:srgbClr val="92D050"/>
                </a:solidFill>
              </a:rPr>
              <a:t>capture knowledge </a:t>
            </a:r>
            <a:r>
              <a:rPr lang="en-US" sz="2400" dirty="0"/>
              <a:t>that is needed to </a:t>
            </a:r>
            <a:r>
              <a:rPr lang="en-US" sz="2400" dirty="0" smtClean="0">
                <a:solidFill>
                  <a:srgbClr val="92D050"/>
                </a:solidFill>
              </a:rPr>
              <a:t>construct any </a:t>
            </a:r>
            <a:r>
              <a:rPr lang="en-US" sz="2400" dirty="0">
                <a:solidFill>
                  <a:srgbClr val="92D050"/>
                </a:solidFill>
              </a:rPr>
              <a:t>complex</a:t>
            </a:r>
            <a:r>
              <a:rPr lang="en-US" sz="2400" dirty="0"/>
              <a:t> (composite)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B</a:t>
            </a:r>
            <a:r>
              <a:rPr lang="en-US" sz="2800" dirty="0" smtClean="0"/>
              <a:t>y </a:t>
            </a:r>
            <a:r>
              <a:rPr lang="en-US" sz="2800" dirty="0"/>
              <a:t>taking a top-down approach, </a:t>
            </a:r>
            <a:r>
              <a:rPr lang="en-US" sz="2800" dirty="0">
                <a:solidFill>
                  <a:srgbClr val="92D050"/>
                </a:solidFill>
              </a:rPr>
              <a:t>building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2D050"/>
                </a:solidFill>
              </a:rPr>
              <a:t>construction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airplane design </a:t>
            </a:r>
            <a:r>
              <a:rPr lang="en-US" sz="2800" dirty="0">
                <a:solidFill>
                  <a:srgbClr val="92D050"/>
                </a:solidFill>
              </a:rPr>
              <a:t>have developed </a:t>
            </a:r>
            <a:r>
              <a:rPr lang="en-US" sz="2800" dirty="0" smtClean="0">
                <a:solidFill>
                  <a:srgbClr val="92D050"/>
                </a:solidFill>
              </a:rPr>
              <a:t>compatible </a:t>
            </a:r>
            <a:r>
              <a:rPr lang="en-US" sz="2800" dirty="0">
                <a:solidFill>
                  <a:srgbClr val="92D050"/>
                </a:solidFill>
              </a:rPr>
              <a:t>parts </a:t>
            </a:r>
            <a:r>
              <a:rPr lang="en-US" sz="2800" dirty="0"/>
              <a:t>that can be reused. </a:t>
            </a:r>
            <a:endParaRPr lang="en-US" sz="2800" dirty="0" smtClean="0"/>
          </a:p>
          <a:p>
            <a:pPr algn="just"/>
            <a:r>
              <a:rPr lang="en-US" sz="2800" dirty="0" smtClean="0"/>
              <a:t>For example:</a:t>
            </a:r>
          </a:p>
          <a:p>
            <a:pPr lvl="1" algn="just"/>
            <a:r>
              <a:rPr lang="en-US" sz="2400" dirty="0"/>
              <a:t>S</a:t>
            </a:r>
            <a:r>
              <a:rPr lang="en-US" sz="2400" dirty="0" smtClean="0"/>
              <a:t>tandard </a:t>
            </a:r>
            <a:r>
              <a:rPr lang="en-US" sz="2400" dirty="0"/>
              <a:t>doors and windows in buildings. </a:t>
            </a:r>
            <a:endParaRPr lang="en-US" sz="2400" dirty="0" smtClean="0"/>
          </a:p>
          <a:p>
            <a:pPr lvl="1" algn="just"/>
            <a:r>
              <a:rPr lang="en-US" sz="2400" dirty="0"/>
              <a:t>T</a:t>
            </a:r>
            <a:r>
              <a:rPr lang="en-US" sz="2400" dirty="0" smtClean="0"/>
              <a:t>he Boeing 737</a:t>
            </a:r>
            <a:r>
              <a:rPr lang="en-US" sz="2400" dirty="0"/>
              <a:t>, 747, 757 and 767 airplanes were designed so they all use a standard undercarriage</a:t>
            </a:r>
            <a:r>
              <a:rPr lang="en-US" sz="2400" dirty="0" smtClean="0"/>
              <a:t>.</a:t>
            </a:r>
          </a:p>
          <a:p>
            <a:pPr marL="365760" lvl="1" indent="0" algn="just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967694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r="67504" b="60534"/>
          <a:stretch/>
        </p:blipFill>
        <p:spPr>
          <a:xfrm>
            <a:off x="2284412" y="1600200"/>
            <a:ext cx="83058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5812" y="628297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6 </a:t>
            </a:r>
          </a:p>
        </p:txBody>
      </p:sp>
    </p:spTree>
    <p:extLst>
      <p:ext uri="{BB962C8B-B14F-4D97-AF65-F5344CB8AC3E}">
        <p14:creationId xmlns:p14="http://schemas.microsoft.com/office/powerpoint/2010/main" val="29870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905000"/>
            <a:ext cx="9601200" cy="4267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Evolution of Enterprise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Using the Zachman Framework for Enterprise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difference between Primitives and Composites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/>
              <a:t>This enterprise-wide view is illustrated in Figure </a:t>
            </a:r>
            <a:r>
              <a:rPr lang="en-US" sz="2800" dirty="0" smtClean="0"/>
              <a:t>6 </a:t>
            </a:r>
            <a:r>
              <a:rPr lang="en-US" sz="2800" dirty="0"/>
              <a:t>as </a:t>
            </a:r>
            <a:r>
              <a:rPr lang="en-US" sz="2800" dirty="0">
                <a:solidFill>
                  <a:srgbClr val="FF0000"/>
                </a:solidFill>
              </a:rPr>
              <a:t>horizontal “slices”</a:t>
            </a:r>
            <a:r>
              <a:rPr lang="en-US" sz="2800" dirty="0"/>
              <a:t> </a:t>
            </a:r>
            <a:r>
              <a:rPr lang="en-US" sz="2800" dirty="0" smtClean="0"/>
              <a:t>at each cell in top 2 rows. </a:t>
            </a:r>
          </a:p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example, a </a:t>
            </a:r>
            <a:r>
              <a:rPr lang="en-US" sz="2800" dirty="0">
                <a:solidFill>
                  <a:srgbClr val="FFC000"/>
                </a:solidFill>
              </a:rPr>
              <a:t>high-level view of the business plans </a:t>
            </a:r>
            <a:r>
              <a:rPr lang="en-US" sz="2800" dirty="0"/>
              <a:t>for an enterprise </a:t>
            </a:r>
            <a:r>
              <a:rPr lang="en-US" sz="2800" dirty="0" smtClean="0"/>
              <a:t>is shown </a:t>
            </a:r>
            <a:r>
              <a:rPr lang="en-US" sz="2800" dirty="0"/>
              <a:t>by the horizontal slice at the top of </a:t>
            </a:r>
            <a:r>
              <a:rPr lang="en-US" sz="2800" dirty="0" smtClean="0"/>
              <a:t>column </a:t>
            </a:r>
            <a:r>
              <a:rPr lang="en-US" sz="2800" dirty="0"/>
              <a:t>6 (Why) with row </a:t>
            </a:r>
            <a:r>
              <a:rPr lang="en-US" sz="2800" dirty="0" smtClean="0"/>
              <a:t>1 (Planner</a:t>
            </a:r>
            <a:r>
              <a:rPr lang="en-US" sz="2800" dirty="0"/>
              <a:t>), and </a:t>
            </a:r>
            <a:r>
              <a:rPr lang="en-US" sz="2800" dirty="0" smtClean="0"/>
              <a:t>with </a:t>
            </a:r>
            <a:r>
              <a:rPr lang="en-US" sz="2800" dirty="0"/>
              <a:t>row 2 (Owner).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These </a:t>
            </a:r>
            <a:r>
              <a:rPr lang="en-US" sz="2800" dirty="0"/>
              <a:t>horizontal slices </a:t>
            </a:r>
            <a:r>
              <a:rPr lang="en-US" sz="2800" dirty="0" smtClean="0"/>
              <a:t>in column </a:t>
            </a:r>
            <a:r>
              <a:rPr lang="en-US" sz="2800" dirty="0"/>
              <a:t>6 as a high-level </a:t>
            </a:r>
            <a:r>
              <a:rPr lang="en-US" sz="2800" dirty="0">
                <a:solidFill>
                  <a:srgbClr val="92D050"/>
                </a:solidFill>
              </a:rPr>
              <a:t>list of goals/objectives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92D050"/>
                </a:solidFill>
              </a:rPr>
              <a:t>high-level business plans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 algn="just"/>
            <a:r>
              <a:rPr lang="en-US" sz="2400" dirty="0" smtClean="0"/>
              <a:t>comments </a:t>
            </a:r>
            <a:r>
              <a:rPr lang="en-US" sz="2400" dirty="0">
                <a:solidFill>
                  <a:srgbClr val="00B0F0"/>
                </a:solidFill>
              </a:rPr>
              <a:t>introduce an initial </a:t>
            </a:r>
            <a:r>
              <a:rPr lang="en-US" sz="2400" dirty="0" smtClean="0">
                <a:solidFill>
                  <a:srgbClr val="00B0F0"/>
                </a:solidFill>
              </a:rPr>
              <a:t>enterprise architecture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845734"/>
            <a:ext cx="10163763" cy="4023360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6 (Why) </a:t>
            </a:r>
            <a:r>
              <a:rPr lang="en-US" sz="2800" dirty="0"/>
              <a:t>for both the Planner and Owner rows are two </a:t>
            </a:r>
            <a:r>
              <a:rPr lang="en-US" sz="2800" dirty="0" smtClean="0"/>
              <a:t>important primitive </a:t>
            </a:r>
            <a:r>
              <a:rPr lang="en-US" sz="2800" dirty="0"/>
              <a:t>cells, used as a </a:t>
            </a:r>
            <a:r>
              <a:rPr lang="en-US" sz="2800" dirty="0">
                <a:solidFill>
                  <a:srgbClr val="FF0000"/>
                </a:solidFill>
              </a:rPr>
              <a:t>starting point </a:t>
            </a:r>
            <a:r>
              <a:rPr lang="en-US" sz="2800" dirty="0"/>
              <a:t>focus </a:t>
            </a:r>
            <a:r>
              <a:rPr lang="en-US" sz="2800" dirty="0">
                <a:solidFill>
                  <a:srgbClr val="00B0F0"/>
                </a:solidFill>
              </a:rPr>
              <a:t>based on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92D050"/>
                </a:solidFill>
              </a:rPr>
              <a:t>business </a:t>
            </a:r>
            <a:r>
              <a:rPr lang="en-US" sz="2800" dirty="0" smtClean="0">
                <a:solidFill>
                  <a:srgbClr val="92D050"/>
                </a:solidFill>
              </a:rPr>
              <a:t>plans defined </a:t>
            </a:r>
            <a:r>
              <a:rPr lang="en-US" sz="2800" dirty="0">
                <a:solidFill>
                  <a:srgbClr val="92D050"/>
                </a:solidFill>
              </a:rPr>
              <a:t>for the </a:t>
            </a:r>
            <a:r>
              <a:rPr lang="en-US" sz="2800" dirty="0" smtClean="0">
                <a:solidFill>
                  <a:srgbClr val="92D050"/>
                </a:solidFill>
              </a:rPr>
              <a:t>future</a:t>
            </a:r>
            <a:r>
              <a:rPr lang="en-US" sz="2800" dirty="0" smtClean="0"/>
              <a:t>. </a:t>
            </a:r>
          </a:p>
          <a:p>
            <a:pPr marL="201108" lvl="1" indent="0" algn="just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45734"/>
            <a:ext cx="1008756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1 (What) </a:t>
            </a:r>
            <a:r>
              <a:rPr lang="en-US" sz="2800" dirty="0"/>
              <a:t>for the Planner and Owner rows are two important </a:t>
            </a:r>
            <a:r>
              <a:rPr lang="en-US" sz="2800" dirty="0" smtClean="0"/>
              <a:t>primitive cells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201108" lvl="1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define the </a:t>
            </a:r>
            <a:r>
              <a:rPr lang="en-US" sz="2800" dirty="0">
                <a:solidFill>
                  <a:srgbClr val="92D050"/>
                </a:solidFill>
              </a:rPr>
              <a:t>strategic model </a:t>
            </a:r>
            <a:r>
              <a:rPr lang="en-US" sz="2800" dirty="0"/>
              <a:t>as the integrated data resource (</a:t>
            </a:r>
            <a:r>
              <a:rPr lang="en-US" sz="2800" dirty="0" smtClean="0"/>
              <a:t>of the </a:t>
            </a:r>
            <a:r>
              <a:rPr lang="en-US" sz="2800" dirty="0"/>
              <a:t>enterprise model) that is required by the business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829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2 (How–</a:t>
            </a:r>
            <a:r>
              <a:rPr lang="en-US" sz="2800" i="1" dirty="0">
                <a:solidFill>
                  <a:srgbClr val="FFC000"/>
                </a:solidFill>
              </a:rPr>
              <a:t>Function</a:t>
            </a:r>
            <a:r>
              <a:rPr lang="en-US" sz="2800" dirty="0">
                <a:solidFill>
                  <a:srgbClr val="FFC000"/>
                </a:solidFill>
              </a:rPr>
              <a:t>) </a:t>
            </a:r>
            <a:r>
              <a:rPr lang="en-US" sz="2800" dirty="0"/>
              <a:t>for the Planner and Owner rows are two </a:t>
            </a:r>
            <a:r>
              <a:rPr lang="en-US" sz="2800" dirty="0" smtClean="0"/>
              <a:t>important primitive </a:t>
            </a:r>
            <a:r>
              <a:rPr lang="en-US" sz="2800" dirty="0"/>
              <a:t>cells.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They </a:t>
            </a:r>
            <a:r>
              <a:rPr lang="en-US" sz="2800" dirty="0"/>
              <a:t>identify reusable </a:t>
            </a:r>
            <a:r>
              <a:rPr lang="en-US" sz="2800" dirty="0">
                <a:solidFill>
                  <a:srgbClr val="92D050"/>
                </a:solidFill>
              </a:rPr>
              <a:t>business activities </a:t>
            </a:r>
            <a:r>
              <a:rPr lang="en-US" sz="2800" dirty="0"/>
              <a:t>from the </a:t>
            </a:r>
            <a:r>
              <a:rPr lang="en-US" sz="2800" dirty="0" smtClean="0"/>
              <a:t>strategic model </a:t>
            </a:r>
            <a:r>
              <a:rPr lang="en-US" sz="2800" dirty="0"/>
              <a:t>(in an enterprise model) and from the business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difference b/w Primitives and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845734"/>
            <a:ext cx="1016376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Column 4 (Who) </a:t>
            </a:r>
            <a:r>
              <a:rPr lang="en-US" sz="2800" dirty="0"/>
              <a:t>for the planner row is another key primitive cell</a:t>
            </a:r>
            <a:r>
              <a:rPr lang="en-US" sz="2800" dirty="0" smtClean="0"/>
              <a:t>.</a:t>
            </a:r>
          </a:p>
          <a:p>
            <a:pPr marL="201108" lvl="1" indent="0">
              <a:buNone/>
            </a:pPr>
            <a:r>
              <a:rPr lang="en-US" sz="2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It identifies </a:t>
            </a:r>
            <a:r>
              <a:rPr lang="en-US" sz="2800" dirty="0" smtClean="0">
                <a:solidFill>
                  <a:srgbClr val="92D050"/>
                </a:solidFill>
              </a:rPr>
              <a:t>business </a:t>
            </a:r>
            <a:r>
              <a:rPr lang="en-US" sz="2800" dirty="0">
                <a:solidFill>
                  <a:srgbClr val="92D050"/>
                </a:solidFill>
              </a:rPr>
              <a:t>experts in the organization structure</a:t>
            </a:r>
            <a:r>
              <a:rPr lang="en-US" sz="2800" dirty="0"/>
              <a:t> who know the data and the </a:t>
            </a:r>
            <a:r>
              <a:rPr lang="en-US" sz="2800" dirty="0" smtClean="0"/>
              <a:t>processes that </a:t>
            </a:r>
            <a:r>
              <a:rPr lang="en-US" sz="2800" dirty="0"/>
              <a:t>are suggested by the business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Enterprise architecture was developed by </a:t>
            </a:r>
            <a:r>
              <a:rPr lang="en-US" sz="2400" dirty="0">
                <a:solidFill>
                  <a:srgbClr val="92D050"/>
                </a:solidFill>
              </a:rPr>
              <a:t>John Zachman </a:t>
            </a:r>
            <a:r>
              <a:rPr lang="en-US" sz="2400" dirty="0"/>
              <a:t>while with IBM in </a:t>
            </a:r>
            <a:r>
              <a:rPr lang="en-US" sz="2400" dirty="0" smtClean="0"/>
              <a:t>the1980s</a:t>
            </a:r>
            <a:r>
              <a:rPr lang="en-US" sz="2400" dirty="0"/>
              <a:t>, after observing the </a:t>
            </a:r>
            <a:r>
              <a:rPr lang="en-US" sz="2400" dirty="0">
                <a:solidFill>
                  <a:srgbClr val="FF0000"/>
                </a:solidFill>
              </a:rPr>
              <a:t>building and airplane construction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/>
              <a:t>industries and the </a:t>
            </a:r>
            <a:r>
              <a:rPr lang="en-US" sz="2400" dirty="0" smtClean="0"/>
              <a:t>IT industry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He </a:t>
            </a:r>
            <a:r>
              <a:rPr lang="en-US" sz="2400" dirty="0"/>
              <a:t>saw </a:t>
            </a:r>
            <a:r>
              <a:rPr lang="en-US" sz="2400" dirty="0">
                <a:solidFill>
                  <a:srgbClr val="92D050"/>
                </a:solidFill>
              </a:rPr>
              <a:t>similarities between the construction </a:t>
            </a:r>
            <a:r>
              <a:rPr lang="en-US" sz="2400" dirty="0"/>
              <a:t>of buildings, airplanes, </a:t>
            </a:r>
            <a:r>
              <a:rPr lang="en-US" sz="2400" dirty="0" smtClean="0"/>
              <a:t>and the </a:t>
            </a:r>
            <a:r>
              <a:rPr lang="en-US" sz="2400" dirty="0"/>
              <a:t>information systems used by an enterprise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These industries manage the design, construction, and maintenance of </a:t>
            </a:r>
            <a:r>
              <a:rPr lang="en-US" sz="2400" dirty="0" smtClean="0"/>
              <a:t>complex products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92D050"/>
                </a:solidFill>
              </a:rPr>
              <a:t>considering the needs of different people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1973534"/>
            <a:ext cx="381528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6994" y="1876841"/>
            <a:ext cx="65445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92D050"/>
                </a:solidFill>
              </a:rPr>
              <a:t>owner</a:t>
            </a:r>
            <a:r>
              <a:rPr lang="en-US" sz="2400" i="1" dirty="0" smtClean="0"/>
              <a:t> </a:t>
            </a:r>
            <a:r>
              <a:rPr lang="en-US" sz="2400" dirty="0"/>
              <a:t>in the building industry, who uses </a:t>
            </a:r>
            <a:r>
              <a:rPr lang="en-US" sz="2400" i="1" dirty="0">
                <a:solidFill>
                  <a:srgbClr val="FFC000"/>
                </a:solidFill>
              </a:rPr>
              <a:t>architect’s drawings </a:t>
            </a:r>
            <a:r>
              <a:rPr lang="en-US" sz="2400" dirty="0"/>
              <a:t>to decide that </a:t>
            </a:r>
            <a:r>
              <a:rPr lang="en-US" sz="2400" dirty="0" smtClean="0"/>
              <a:t>the building </a:t>
            </a:r>
            <a:r>
              <a:rPr lang="en-US" sz="2400" dirty="0"/>
              <a:t>addresses specific requirements. 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airplane manufacture, the </a:t>
            </a:r>
            <a:r>
              <a:rPr lang="en-US" sz="2400" i="1" dirty="0"/>
              <a:t>owner </a:t>
            </a:r>
            <a:r>
              <a:rPr lang="en-US" sz="2400" dirty="0" smtClean="0"/>
              <a:t>uses the </a:t>
            </a:r>
            <a:r>
              <a:rPr lang="en-US" sz="2400" dirty="0"/>
              <a:t>high-level </a:t>
            </a:r>
            <a:r>
              <a:rPr lang="en-US" sz="2400" dirty="0">
                <a:solidFill>
                  <a:srgbClr val="FFC000"/>
                </a:solidFill>
              </a:rPr>
              <a:t>work breakdown structure </a:t>
            </a:r>
            <a:r>
              <a:rPr lang="en-US" sz="2400" dirty="0"/>
              <a:t>of the plane to determine </a:t>
            </a:r>
            <a:r>
              <a:rPr lang="en-US" sz="2400" dirty="0" smtClean="0"/>
              <a:t>requirements.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information systems, the </a:t>
            </a:r>
            <a:r>
              <a:rPr lang="en-US" sz="2400" i="1" dirty="0"/>
              <a:t>owner </a:t>
            </a:r>
            <a:r>
              <a:rPr lang="en-US" sz="2400" dirty="0"/>
              <a:t>uses a </a:t>
            </a:r>
            <a:r>
              <a:rPr lang="en-US" sz="2400" i="1" dirty="0">
                <a:solidFill>
                  <a:srgbClr val="FFC000"/>
                </a:solidFill>
              </a:rPr>
              <a:t>model of the business</a:t>
            </a:r>
            <a:r>
              <a:rPr lang="en-US" sz="2400" i="1" dirty="0"/>
              <a:t> </a:t>
            </a:r>
            <a:r>
              <a:rPr lang="en-US" sz="2400" dirty="0"/>
              <a:t>to determine </a:t>
            </a:r>
            <a:r>
              <a:rPr lang="en-US" sz="2400" dirty="0" smtClean="0"/>
              <a:t>the enterprise </a:t>
            </a:r>
            <a:r>
              <a:rPr lang="en-US" sz="2400" dirty="0"/>
              <a:t>needs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854375" y="5301734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9976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905000"/>
            <a:ext cx="9601200" cy="42672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92D050"/>
                </a:solidFill>
              </a:rPr>
              <a:t>designer</a:t>
            </a:r>
            <a:r>
              <a:rPr lang="en-US" sz="2800" dirty="0"/>
              <a:t>, however, needs a different set of diagrams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i="1" dirty="0" smtClean="0">
                <a:solidFill>
                  <a:srgbClr val="FFC000"/>
                </a:solidFill>
              </a:rPr>
              <a:t>architect’s </a:t>
            </a:r>
            <a:r>
              <a:rPr lang="en-US" sz="2400" i="1" dirty="0">
                <a:solidFill>
                  <a:srgbClr val="FFC000"/>
                </a:solidFill>
              </a:rPr>
              <a:t>plans </a:t>
            </a:r>
            <a:r>
              <a:rPr lang="en-US" sz="2400" dirty="0"/>
              <a:t>for the building, </a:t>
            </a:r>
            <a:endParaRPr lang="en-US" sz="2400" dirty="0" smtClean="0"/>
          </a:p>
          <a:p>
            <a:pPr lvl="1"/>
            <a:r>
              <a:rPr lang="en-US" sz="2400" dirty="0" smtClean="0"/>
              <a:t>sets </a:t>
            </a:r>
            <a:r>
              <a:rPr lang="en-US" sz="2400" dirty="0"/>
              <a:t>of </a:t>
            </a:r>
            <a:r>
              <a:rPr lang="en-US" sz="2400" i="1" dirty="0">
                <a:solidFill>
                  <a:srgbClr val="FFC000"/>
                </a:solidFill>
              </a:rPr>
              <a:t>engineering design </a:t>
            </a:r>
            <a:r>
              <a:rPr lang="en-US" sz="2400" dirty="0"/>
              <a:t>diagrams for the plane, </a:t>
            </a:r>
            <a:endParaRPr lang="en-US" sz="2400" dirty="0" smtClean="0"/>
          </a:p>
          <a:p>
            <a:pPr lvl="1"/>
            <a:r>
              <a:rPr lang="en-US" sz="2400" dirty="0" smtClean="0"/>
              <a:t>or </a:t>
            </a:r>
            <a:r>
              <a:rPr lang="en-US" sz="2400" i="1" dirty="0">
                <a:solidFill>
                  <a:srgbClr val="FFC000"/>
                </a:solidFill>
              </a:rPr>
              <a:t>information system models </a:t>
            </a:r>
            <a:r>
              <a:rPr lang="en-US" sz="2400" dirty="0">
                <a:latin typeface="Sabon-Roman"/>
              </a:rPr>
              <a:t>for the enterprise.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2360719"/>
            <a:ext cx="4190504" cy="35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dirty="0">
                <a:solidFill>
                  <a:srgbClr val="92D050"/>
                </a:solidFill>
              </a:rPr>
              <a:t>builder</a:t>
            </a:r>
            <a:r>
              <a:rPr lang="en-US" sz="2800" i="1" dirty="0"/>
              <a:t> </a:t>
            </a:r>
            <a:r>
              <a:rPr lang="en-US" sz="2800" dirty="0"/>
              <a:t>relies on still different types of diagrams: </a:t>
            </a:r>
            <a:endParaRPr lang="en-US" sz="2800" dirty="0" smtClean="0"/>
          </a:p>
          <a:p>
            <a:pPr lvl="1" algn="just"/>
            <a:r>
              <a:rPr lang="en-US" sz="2000" i="1" dirty="0" smtClean="0">
                <a:solidFill>
                  <a:srgbClr val="FFC000"/>
                </a:solidFill>
              </a:rPr>
              <a:t>contractor’s </a:t>
            </a:r>
            <a:r>
              <a:rPr lang="en-US" sz="2000" i="1" dirty="0">
                <a:solidFill>
                  <a:srgbClr val="FFC000"/>
                </a:solidFill>
              </a:rPr>
              <a:t>plans </a:t>
            </a:r>
            <a:r>
              <a:rPr lang="en-US" sz="2000" dirty="0"/>
              <a:t>for </a:t>
            </a:r>
            <a:r>
              <a:rPr lang="en-US" sz="2000" dirty="0" smtClean="0"/>
              <a:t>construction of </a:t>
            </a:r>
            <a:r>
              <a:rPr lang="en-US" sz="2000" dirty="0"/>
              <a:t>the building, 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a </a:t>
            </a:r>
            <a:r>
              <a:rPr lang="en-US" sz="2000" i="1" dirty="0">
                <a:solidFill>
                  <a:srgbClr val="FFC000"/>
                </a:solidFill>
              </a:rPr>
              <a:t>manufacturing engineering </a:t>
            </a:r>
            <a:r>
              <a:rPr lang="en-US" sz="2000" i="1" dirty="0"/>
              <a:t>design </a:t>
            </a:r>
            <a:r>
              <a:rPr lang="en-US" sz="2000" dirty="0"/>
              <a:t>for plane construction,</a:t>
            </a:r>
          </a:p>
          <a:p>
            <a:pPr lvl="1" algn="just"/>
            <a:r>
              <a:rPr lang="en-US" sz="2000" dirty="0"/>
              <a:t>or </a:t>
            </a:r>
            <a:r>
              <a:rPr lang="en-US" sz="2000" i="1" dirty="0">
                <a:solidFill>
                  <a:srgbClr val="FFC000"/>
                </a:solidFill>
              </a:rPr>
              <a:t>technology models </a:t>
            </a:r>
            <a:r>
              <a:rPr lang="en-US" sz="2000" dirty="0"/>
              <a:t>for information systems.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2486271"/>
            <a:ext cx="3844135" cy="32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9" b="9510"/>
          <a:stretch/>
        </p:blipFill>
        <p:spPr>
          <a:xfrm>
            <a:off x="2548820" y="1846263"/>
            <a:ext cx="6669792" cy="42317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8612" y="600223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2 </a:t>
            </a:r>
          </a:p>
        </p:txBody>
      </p:sp>
    </p:spTree>
    <p:extLst>
      <p:ext uri="{BB962C8B-B14F-4D97-AF65-F5344CB8AC3E}">
        <p14:creationId xmlns:p14="http://schemas.microsoft.com/office/powerpoint/2010/main" val="19494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92D050"/>
                </a:solidFill>
              </a:rPr>
              <a:t>What </a:t>
            </a:r>
            <a:r>
              <a:rPr lang="en-US" sz="2400" dirty="0"/>
              <a:t>is needed is important to know. This is represented in Figure </a:t>
            </a:r>
            <a:r>
              <a:rPr lang="en-US" sz="2400" dirty="0" smtClean="0"/>
              <a:t>2 </a:t>
            </a:r>
            <a:r>
              <a:rPr lang="en-US" sz="2400" dirty="0"/>
              <a:t>by </a:t>
            </a:r>
            <a:r>
              <a:rPr lang="en-US" sz="2400" i="1" dirty="0" smtClean="0"/>
              <a:t>material</a:t>
            </a:r>
            <a:r>
              <a:rPr lang="en-US" sz="2400" dirty="0" smtClean="0"/>
              <a:t>, such </a:t>
            </a:r>
            <a:r>
              <a:rPr lang="en-US" sz="2400" dirty="0"/>
              <a:t>as </a:t>
            </a:r>
            <a:r>
              <a:rPr lang="en-US" sz="2400" i="1" dirty="0"/>
              <a:t>bills of materials </a:t>
            </a:r>
            <a:r>
              <a:rPr lang="en-US" sz="2400" dirty="0"/>
              <a:t>for buildings and planes, and </a:t>
            </a:r>
            <a:r>
              <a:rPr lang="en-US" sz="2400" i="1" dirty="0"/>
              <a:t>data models </a:t>
            </a:r>
            <a:r>
              <a:rPr lang="en-US" sz="2400" dirty="0"/>
              <a:t>for </a:t>
            </a:r>
            <a:r>
              <a:rPr lang="en-US" sz="2400" dirty="0" smtClean="0"/>
              <a:t>information systems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>
                <a:solidFill>
                  <a:srgbClr val="92D050"/>
                </a:solidFill>
              </a:rPr>
              <a:t>How</a:t>
            </a:r>
            <a:r>
              <a:rPr lang="en-US" sz="2400" i="1" dirty="0" smtClean="0"/>
              <a:t> </a:t>
            </a:r>
            <a:r>
              <a:rPr lang="en-US" sz="2400" dirty="0"/>
              <a:t>these are used is indicated by </a:t>
            </a:r>
            <a:r>
              <a:rPr lang="en-US" sz="2400" i="1" dirty="0"/>
              <a:t>functions</a:t>
            </a:r>
            <a:r>
              <a:rPr lang="en-US" sz="2400" dirty="0"/>
              <a:t>, such as </a:t>
            </a:r>
            <a:r>
              <a:rPr lang="en-US" sz="2400" i="1" dirty="0" smtClean="0"/>
              <a:t>functional specifications </a:t>
            </a:r>
            <a:r>
              <a:rPr lang="en-US" sz="2400" dirty="0"/>
              <a:t>for buildings and planes, and </a:t>
            </a:r>
            <a:r>
              <a:rPr lang="en-US" sz="2400" i="1" dirty="0"/>
              <a:t>functional models </a:t>
            </a:r>
            <a:r>
              <a:rPr lang="en-US" sz="2400" dirty="0"/>
              <a:t>for information systems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>
                <a:solidFill>
                  <a:srgbClr val="92D050"/>
                </a:solidFill>
              </a:rPr>
              <a:t>Where </a:t>
            </a:r>
            <a:r>
              <a:rPr lang="en-US" sz="2400" dirty="0"/>
              <a:t>is also important, as indicated by </a:t>
            </a:r>
            <a:r>
              <a:rPr lang="en-US" sz="2400" i="1" dirty="0"/>
              <a:t>location</a:t>
            </a:r>
            <a:r>
              <a:rPr lang="en-US" sz="2400" dirty="0"/>
              <a:t>—in </a:t>
            </a:r>
            <a:r>
              <a:rPr lang="en-US" sz="2400" i="1" dirty="0"/>
              <a:t>drawings </a:t>
            </a:r>
            <a:r>
              <a:rPr lang="en-US" sz="2400" dirty="0"/>
              <a:t>for </a:t>
            </a:r>
            <a:r>
              <a:rPr lang="en-US" sz="2400" dirty="0" smtClean="0"/>
              <a:t>building and </a:t>
            </a:r>
            <a:r>
              <a:rPr lang="en-US" sz="2400" dirty="0"/>
              <a:t>plane construction and in </a:t>
            </a:r>
            <a:r>
              <a:rPr lang="en-US" sz="2400" i="1" dirty="0"/>
              <a:t>network models </a:t>
            </a:r>
            <a:r>
              <a:rPr lang="en-US" sz="2400" dirty="0"/>
              <a:t>for information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The Evolution of Enterprise Architecture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Bringing these concepts together, the result is a matrix of five rows and </a:t>
            </a:r>
            <a:r>
              <a:rPr lang="en-US" sz="2400" dirty="0" smtClean="0"/>
              <a:t>three columns</a:t>
            </a:r>
            <a:r>
              <a:rPr lang="en-US" sz="2400" dirty="0"/>
              <a:t>. These represent the perspectives of the </a:t>
            </a:r>
            <a:r>
              <a:rPr lang="en-US" sz="2400" i="1" dirty="0">
                <a:solidFill>
                  <a:srgbClr val="FF0000"/>
                </a:solidFill>
              </a:rPr>
              <a:t>planner,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i="1" dirty="0">
                <a:solidFill>
                  <a:srgbClr val="FF0000"/>
                </a:solidFill>
              </a:rPr>
              <a:t>owner,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i="1" dirty="0" smtClean="0">
                <a:solidFill>
                  <a:srgbClr val="FF0000"/>
                </a:solidFill>
              </a:rPr>
              <a:t>designer, 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i="1" dirty="0">
                <a:solidFill>
                  <a:srgbClr val="FF0000"/>
                </a:solidFill>
              </a:rPr>
              <a:t>builder, </a:t>
            </a:r>
            <a:r>
              <a:rPr lang="en-US" sz="2400" dirty="0">
                <a:solidFill>
                  <a:srgbClr val="FF0000"/>
                </a:solidFill>
              </a:rPr>
              <a:t>and the </a:t>
            </a:r>
            <a:r>
              <a:rPr lang="en-US" sz="2400" i="1" dirty="0">
                <a:solidFill>
                  <a:srgbClr val="FF0000"/>
                </a:solidFill>
              </a:rPr>
              <a:t>subcontractor, </a:t>
            </a:r>
            <a:r>
              <a:rPr lang="en-US" sz="2400" dirty="0"/>
              <a:t>who are all interested in what, how, and where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last row addresses the </a:t>
            </a:r>
            <a:r>
              <a:rPr lang="en-US" sz="2400" i="1" dirty="0">
                <a:solidFill>
                  <a:srgbClr val="FF0000"/>
                </a:solidFill>
              </a:rPr>
              <a:t>functioning enterprise</a:t>
            </a:r>
            <a:r>
              <a:rPr lang="en-US" sz="2400" i="1" dirty="0"/>
              <a:t>. </a:t>
            </a:r>
            <a:r>
              <a:rPr lang="en-US" sz="2400" dirty="0"/>
              <a:t>The sixth row is not </a:t>
            </a:r>
            <a:r>
              <a:rPr lang="en-US" sz="2400" dirty="0" smtClean="0"/>
              <a:t>normally counted </a:t>
            </a:r>
            <a:r>
              <a:rPr lang="en-US" sz="2400" dirty="0"/>
              <a:t>in the five main rows of the Zachman framework. </a:t>
            </a:r>
            <a:r>
              <a:rPr lang="en-US" sz="2400" dirty="0" smtClean="0"/>
              <a:t>as </a:t>
            </a:r>
            <a:r>
              <a:rPr lang="en-US" sz="2400" dirty="0"/>
              <a:t>shown by Figure </a:t>
            </a:r>
            <a:r>
              <a:rPr lang="en-US" sz="2400" dirty="0" smtClean="0"/>
              <a:t>3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1271</Words>
  <Application>Microsoft Office PowerPoint</Application>
  <PresentationFormat>Custom</PresentationFormat>
  <Paragraphs>140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Fangsong Std R</vt:lpstr>
      <vt:lpstr>Arial</vt:lpstr>
      <vt:lpstr>Book Antiqua</vt:lpstr>
      <vt:lpstr>Calibri</vt:lpstr>
      <vt:lpstr>Calibri Light</vt:lpstr>
      <vt:lpstr>Century</vt:lpstr>
      <vt:lpstr>Sabon-Roman</vt:lpstr>
      <vt:lpstr>Retrospect</vt:lpstr>
      <vt:lpstr>Zachman Framework</vt:lpstr>
      <vt:lpstr>Title and Content List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Using the Zachman Framework for EA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  <vt:lpstr>The difference b/w Primitives and composites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2015-03-15T18:14:22Z</dcterms:created>
  <dcterms:modified xsi:type="dcterms:W3CDTF">2016-03-07T19:34:25Z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