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7" r:id="rId2"/>
    <p:sldId id="258" r:id="rId3"/>
    <p:sldId id="260" r:id="rId4"/>
    <p:sldId id="259" r:id="rId5"/>
    <p:sldId id="265" r:id="rId6"/>
    <p:sldId id="264" r:id="rId7"/>
    <p:sldId id="261" r:id="rId8"/>
    <p:sldId id="262" r:id="rId9"/>
    <p:sldId id="263"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0747EB-8BF9-429B-97C6-3B858F7FA009}" type="datetimeFigureOut">
              <a:rPr lang="en-US" smtClean="0"/>
              <a:t>11/25/2020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BDA6B1-5D1F-499D-BE9F-CEE3C6C3CDE5}" type="slidenum">
              <a:rPr lang="en-US" smtClean="0"/>
              <a:t>‹#›</a:t>
            </a:fld>
            <a:endParaRPr lang="en-US"/>
          </a:p>
        </p:txBody>
      </p:sp>
    </p:spTree>
    <p:extLst>
      <p:ext uri="{BB962C8B-B14F-4D97-AF65-F5344CB8AC3E}">
        <p14:creationId xmlns:p14="http://schemas.microsoft.com/office/powerpoint/2010/main" val="2264532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2DEB44-142B-4D03-BE1C-13179F36527C}" type="datetime1">
              <a:rPr lang="en-US" smtClean="0"/>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9D6A08-DD3F-40B8-B35E-FF6E175521B0}" type="datetime1">
              <a:rPr lang="en-US" smtClean="0"/>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C98B08-A197-4452-A763-4DD09C59ABC6}" type="datetime1">
              <a:rPr lang="en-US" smtClean="0"/>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54C240F-4435-46B9-8BD3-AEAE671AE76F}" type="datetime1">
              <a:rPr lang="en-US" smtClean="0"/>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9A8FB91-ABDA-4F63-BD76-73DE8AB63697}" type="datetime1">
              <a:rPr lang="en-US" smtClean="0"/>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B6B298-0856-4DB1-BADF-6A2CAF9C46B8}" type="datetime1">
              <a:rPr lang="en-US" smtClean="0"/>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E9023C-ACB2-4412-AD1D-5FCD20FD0EB1}" type="datetime1">
              <a:rPr lang="en-US" smtClean="0"/>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6165CB-61D7-44E7-9867-5DAF03CEF8C5}" type="datetime1">
              <a:rPr lang="en-US" smtClean="0"/>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B796D8-E958-413F-BB97-810F23AD9F3F}" type="datetime1">
              <a:rPr lang="en-US" smtClean="0"/>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45418E5-02F4-4F30-A8EB-06FF2A3598A2}" type="datetime1">
              <a:rPr lang="en-US" smtClean="0"/>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DCD361-973A-457C-93D2-E7ED6864FB4C}" type="datetime1">
              <a:rPr lang="en-US" smtClean="0"/>
              <a:t>11/25/2020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42C0EA-D089-4C3D-BB66-AFA93ADE6713}" type="datetime1">
              <a:rPr lang="en-US" smtClean="0"/>
              <a:t>11/25/2020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7963ACE-2877-4F19-9786-95C3FACD9767}" type="datetime1">
              <a:rPr lang="en-US" smtClean="0"/>
              <a:t>11/25/2020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F3FA1-0242-43A6-84D9-533E56D100D6}" type="datetime1">
              <a:rPr lang="en-US" smtClean="0"/>
              <a:t>11/25/2020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2D9037-685E-4EF6-838B-98BC16B46146}" type="datetime1">
              <a:rPr lang="en-US" smtClean="0"/>
              <a:t>11/25/2020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B69DD18-8976-472A-9E93-653EEDF7BCD5}" type="datetime1">
              <a:rPr lang="en-US" smtClean="0"/>
              <a:t>11/25/2020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0F0916-23CA-40B1-BFBB-364BFD1FB3A2}" type="datetime1">
              <a:rPr lang="en-US" smtClean="0"/>
              <a:t>11/25/2020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Introduction of Educational Policy 1992</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77334" y="1583141"/>
            <a:ext cx="8596668" cy="4458222"/>
          </a:xfrm>
        </p:spPr>
        <p:txBody>
          <a:bodyPr>
            <a:noAutofit/>
          </a:bodyPr>
          <a:lstStyle/>
          <a:p>
            <a:r>
              <a:rPr lang="en-US" sz="2800" dirty="0" smtClean="0">
                <a:latin typeface="Times New Roman" pitchFamily="18" charset="0"/>
                <a:cs typeface="Times New Roman" pitchFamily="18" charset="0"/>
              </a:rPr>
              <a:t>Structured on the basis of “Guide Line” provided by the PM’s directive on 10</a:t>
            </a:r>
            <a:r>
              <a:rPr lang="en-US" sz="2800" baseline="30000" dirty="0" smtClean="0">
                <a:latin typeface="Times New Roman" pitchFamily="18" charset="0"/>
                <a:cs typeface="Times New Roman" pitchFamily="18" charset="0"/>
              </a:rPr>
              <a:t>th</a:t>
            </a:r>
            <a:r>
              <a:rPr lang="en-US" sz="2800" dirty="0" smtClean="0">
                <a:latin typeface="Times New Roman" pitchFamily="18" charset="0"/>
                <a:cs typeface="Times New Roman" pitchFamily="18" charset="0"/>
              </a:rPr>
              <a:t> Feb 1991.</a:t>
            </a:r>
          </a:p>
          <a:p>
            <a:r>
              <a:rPr lang="en-US" sz="2800" dirty="0" smtClean="0">
                <a:latin typeface="Times New Roman" pitchFamily="18" charset="0"/>
                <a:cs typeface="Times New Roman" pitchFamily="18" charset="0"/>
              </a:rPr>
              <a:t>Federal Minister of education Announced the policy on 20</a:t>
            </a:r>
            <a:r>
              <a:rPr lang="en-US" sz="2800" baseline="30000" dirty="0" smtClean="0">
                <a:latin typeface="Times New Roman" pitchFamily="18" charset="0"/>
                <a:cs typeface="Times New Roman" pitchFamily="18" charset="0"/>
              </a:rPr>
              <a:t>th</a:t>
            </a:r>
            <a:r>
              <a:rPr lang="en-US" sz="2800" dirty="0" smtClean="0">
                <a:latin typeface="Times New Roman" pitchFamily="18" charset="0"/>
                <a:cs typeface="Times New Roman" pitchFamily="18" charset="0"/>
              </a:rPr>
              <a:t> December 1992.</a:t>
            </a:r>
          </a:p>
          <a:p>
            <a:r>
              <a:rPr lang="en-US" sz="2800" dirty="0" smtClean="0">
                <a:latin typeface="Times New Roman" pitchFamily="18" charset="0"/>
                <a:cs typeface="Times New Roman" pitchFamily="18" charset="0"/>
              </a:rPr>
              <a:t>Formulated with consultation of teachers, parents, scholars, lawyers, journalists, students representative of public.</a:t>
            </a:r>
          </a:p>
          <a:p>
            <a:r>
              <a:rPr lang="en-US" sz="2800" dirty="0" smtClean="0">
                <a:latin typeface="Times New Roman" pitchFamily="18" charset="0"/>
                <a:cs typeface="Times New Roman" pitchFamily="18" charset="0"/>
              </a:rPr>
              <a:t>Planning , Finance and Education ministries and provincial departments were involved to set bench-marks, targets, and implementation.</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600703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Policy Statements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573206" y="1596789"/>
            <a:ext cx="8700796" cy="4444574"/>
          </a:xfrm>
        </p:spPr>
        <p:txBody>
          <a:bodyPr>
            <a:normAutofit/>
          </a:bodyPr>
          <a:lstStyle/>
          <a:p>
            <a:r>
              <a:rPr lang="en-US" sz="2400" dirty="0" smtClean="0">
                <a:latin typeface="Times New Roman" pitchFamily="18" charset="0"/>
                <a:cs typeface="Times New Roman" pitchFamily="18" charset="0"/>
              </a:rPr>
              <a:t>A campus security force will be established at each campus.</a:t>
            </a:r>
          </a:p>
          <a:p>
            <a:r>
              <a:rPr lang="en-US" sz="2400" dirty="0" smtClean="0">
                <a:latin typeface="Times New Roman" pitchFamily="18" charset="0"/>
                <a:cs typeface="Times New Roman" pitchFamily="18" charset="0"/>
              </a:rPr>
              <a:t>Such Students Clubs which could enhance academic excellence, sharpen intellectual activities and promote creativity, will be encouraged.</a:t>
            </a:r>
          </a:p>
          <a:p>
            <a:r>
              <a:rPr lang="en-US" sz="2400" dirty="0" smtClean="0">
                <a:latin typeface="Times New Roman" pitchFamily="18" charset="0"/>
                <a:cs typeface="Times New Roman" pitchFamily="18" charset="0"/>
              </a:rPr>
              <a:t>Parents and Alumni Associations will be organized on each campus, for seeking periodical advice about maintaining discipline on the campus.</a:t>
            </a:r>
          </a:p>
          <a:p>
            <a:r>
              <a:rPr lang="en-US" sz="2400" dirty="0" smtClean="0">
                <a:latin typeface="Times New Roman" pitchFamily="18" charset="0"/>
                <a:cs typeface="Times New Roman" pitchFamily="18" charset="0"/>
              </a:rPr>
              <a:t>The Vice-Chancellor will be vested with full authority to expel a student, if he/she is not satisfied with their conduct and behavior.</a:t>
            </a:r>
          </a:p>
          <a:p>
            <a:r>
              <a:rPr lang="en-US" sz="2400" dirty="0" smtClean="0">
                <a:latin typeface="Times New Roman" pitchFamily="18" charset="0"/>
                <a:cs typeface="Times New Roman" pitchFamily="18" charset="0"/>
              </a:rPr>
              <a:t>The rule of 80% attendance of classes will be strictly followed.</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893737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Implementation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77334" y="2192215"/>
            <a:ext cx="8596668" cy="3223847"/>
          </a:xfrm>
        </p:spPr>
        <p:txBody>
          <a:bodyPr>
            <a:normAutofit/>
          </a:bodyPr>
          <a:lstStyle/>
          <a:p>
            <a:r>
              <a:rPr lang="en-US" sz="2800" dirty="0" smtClean="0">
                <a:latin typeface="Times New Roman" pitchFamily="18" charset="0"/>
                <a:cs typeface="Times New Roman" pitchFamily="18" charset="0"/>
              </a:rPr>
              <a:t>This Policy could not be implemented due to change in political scenario of country.</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591236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66800"/>
          </a:xfrm>
        </p:spPr>
        <p:txBody>
          <a:bodyPr>
            <a:normAutofit/>
          </a:bodyPr>
          <a:lstStyle/>
          <a:p>
            <a:r>
              <a:rPr lang="en-US" sz="4000" dirty="0" smtClean="0">
                <a:latin typeface="Times New Roman" pitchFamily="18" charset="0"/>
                <a:cs typeface="Times New Roman" pitchFamily="18" charset="0"/>
              </a:rPr>
              <a:t>Educational Policy 1992</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559558" y="1583141"/>
            <a:ext cx="8714444" cy="4458222"/>
          </a:xfrm>
        </p:spPr>
        <p:txBody>
          <a:bodyPr>
            <a:normAutofit/>
          </a:bodyPr>
          <a:lstStyle/>
          <a:p>
            <a:pPr algn="just"/>
            <a:r>
              <a:rPr lang="en-US" sz="2800" dirty="0" smtClean="0">
                <a:latin typeface="Times New Roman" pitchFamily="18" charset="0"/>
                <a:cs typeface="Times New Roman" pitchFamily="18" charset="0"/>
              </a:rPr>
              <a:t>The participation rate at various levels of education had been very low in Pakistan. The National Education Policy 1992 was another attempt to streamline the process of education which was a victim of various external and internal problems. So, this policy was designed by assessing future needs and demands of the country, particularly in primary education and adult literacy. Furthermore, it served as a conceptual frame work for future EFA (Education For All) strategies and </a:t>
            </a:r>
            <a:r>
              <a:rPr lang="en-US" sz="2800" dirty="0" err="1" smtClean="0">
                <a:latin typeface="Times New Roman" pitchFamily="18" charset="0"/>
                <a:cs typeface="Times New Roman" pitchFamily="18" charset="0"/>
              </a:rPr>
              <a:t>programmes</a:t>
            </a:r>
            <a:r>
              <a:rPr lang="en-US" sz="2800" dirty="0" smtClean="0">
                <a:latin typeface="Times New Roman" pitchFamily="18" charset="0"/>
                <a:cs typeface="Times New Roman" pitchFamily="18" charset="0"/>
              </a:rPr>
              <a:t> and set the following policy targets.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835166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01969"/>
          </a:xfrm>
        </p:spPr>
        <p:txBody>
          <a:bodyPr>
            <a:normAutofit fontScale="90000"/>
          </a:bodyPr>
          <a:lstStyle/>
          <a:p>
            <a:r>
              <a:rPr lang="en-US" sz="4000" dirty="0" smtClean="0">
                <a:latin typeface="Times New Roman" pitchFamily="18" charset="0"/>
                <a:cs typeface="Times New Roman" pitchFamily="18" charset="0"/>
              </a:rPr>
              <a:t>Important provision for development of primary education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77334" y="1981199"/>
            <a:ext cx="8596668" cy="4060163"/>
          </a:xfrm>
        </p:spPr>
        <p:txBody>
          <a:bodyPr>
            <a:normAutofit fontScale="92500" lnSpcReduction="20000"/>
          </a:bodyPr>
          <a:lstStyle/>
          <a:p>
            <a:pPr>
              <a:buFont typeface="Wingdings" panose="05000000000000000000" pitchFamily="2" charset="2"/>
              <a:buChar char="Ø"/>
            </a:pPr>
            <a:r>
              <a:rPr lang="en-US" sz="2800" dirty="0" smtClean="0">
                <a:latin typeface="Times New Roman" pitchFamily="18" charset="0"/>
                <a:cs typeface="Times New Roman" pitchFamily="18" charset="0"/>
              </a:rPr>
              <a:t>About 26500 new primary school teachers would be trained.</a:t>
            </a:r>
          </a:p>
          <a:p>
            <a:pPr>
              <a:buFont typeface="Wingdings" panose="05000000000000000000" pitchFamily="2" charset="2"/>
              <a:buChar char="Ø"/>
            </a:pPr>
            <a:r>
              <a:rPr lang="en-US" sz="2800" dirty="0" smtClean="0">
                <a:latin typeface="Times New Roman" pitchFamily="18" charset="0"/>
                <a:cs typeface="Times New Roman" pitchFamily="18" charset="0"/>
              </a:rPr>
              <a:t>About 107000 new primary and mosque schools would be opened.</a:t>
            </a:r>
          </a:p>
          <a:p>
            <a:pPr>
              <a:buFont typeface="Wingdings" panose="05000000000000000000" pitchFamily="2" charset="2"/>
              <a:buChar char="Ø"/>
            </a:pPr>
            <a:r>
              <a:rPr lang="en-US" sz="2800" dirty="0" smtClean="0">
                <a:latin typeface="Times New Roman" pitchFamily="18" charset="0"/>
                <a:cs typeface="Times New Roman" pitchFamily="18" charset="0"/>
              </a:rPr>
              <a:t>One room for each would be added in 20000 existing one room school.</a:t>
            </a:r>
          </a:p>
          <a:p>
            <a:pPr>
              <a:buFont typeface="Wingdings" panose="05000000000000000000" pitchFamily="2" charset="2"/>
              <a:buChar char="Ø"/>
            </a:pPr>
            <a:r>
              <a:rPr lang="en-US" sz="2800" dirty="0" smtClean="0">
                <a:latin typeface="Times New Roman" pitchFamily="18" charset="0"/>
                <a:cs typeface="Times New Roman" pitchFamily="18" charset="0"/>
              </a:rPr>
              <a:t>About 24750 shelters less primary schools would be provided with two rooms each.</a:t>
            </a:r>
          </a:p>
          <a:p>
            <a:pPr>
              <a:buFont typeface="Wingdings" panose="05000000000000000000" pitchFamily="2" charset="2"/>
              <a:buChar char="Ø"/>
            </a:pPr>
            <a:r>
              <a:rPr lang="en-US" sz="2800" dirty="0" smtClean="0">
                <a:latin typeface="Times New Roman" pitchFamily="18" charset="0"/>
                <a:cs typeface="Times New Roman" pitchFamily="18" charset="0"/>
              </a:rPr>
              <a:t>20 new universities, 4 in Public Sector and 16 in Private Sector will be opened, to meet the rising demand for higher education.</a:t>
            </a:r>
          </a:p>
          <a:p>
            <a:pPr>
              <a:buFont typeface="Wingdings" panose="05000000000000000000" pitchFamily="2" charset="2"/>
              <a:buChar char="Ø"/>
            </a:pPr>
            <a:endParaRPr lang="en-US" sz="2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587030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37846"/>
          </a:xfrm>
        </p:spPr>
        <p:txBody>
          <a:bodyPr>
            <a:normAutofit/>
          </a:bodyPr>
          <a:lstStyle/>
          <a:p>
            <a:r>
              <a:rPr lang="en-US" sz="4000" dirty="0" smtClean="0">
                <a:latin typeface="Times New Roman" pitchFamily="18" charset="0"/>
                <a:cs typeface="Times New Roman" pitchFamily="18" charset="0"/>
              </a:rPr>
              <a:t>Primary Education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77334" y="1567568"/>
            <a:ext cx="8596668" cy="4485517"/>
          </a:xfrm>
        </p:spPr>
        <p:txBody>
          <a:bodyPr>
            <a:normAutofit fontScale="92500" lnSpcReduction="20000"/>
          </a:bodyPr>
          <a:lstStyle/>
          <a:p>
            <a:pPr algn="just"/>
            <a:r>
              <a:rPr lang="en-US" sz="2800" dirty="0" smtClean="0">
                <a:latin typeface="Times New Roman" pitchFamily="18" charset="0"/>
                <a:cs typeface="Times New Roman" pitchFamily="18" charset="0"/>
              </a:rPr>
              <a:t>primary education was recognized as a fundamental right of every Pakistani child and would be made compulsory and free in order to achieve universal primary education, reduction in dropout rates, and fulfillment of the basic learning needs by the end of the decade.</a:t>
            </a:r>
          </a:p>
          <a:p>
            <a:pPr algn="just"/>
            <a:r>
              <a:rPr lang="en-US" sz="2800" dirty="0" smtClean="0">
                <a:latin typeface="Times New Roman" pitchFamily="18" charset="0"/>
                <a:cs typeface="Times New Roman" pitchFamily="18" charset="0"/>
              </a:rPr>
              <a:t>In due course of time, primary education would be transformed into basic education (elementary education extending to class VII).</a:t>
            </a:r>
          </a:p>
          <a:p>
            <a:pPr algn="just"/>
            <a:r>
              <a:rPr lang="en-US" sz="2800" dirty="0" smtClean="0">
                <a:latin typeface="Times New Roman" pitchFamily="18" charset="0"/>
                <a:cs typeface="Times New Roman" pitchFamily="18" charset="0"/>
              </a:rPr>
              <a:t>The participation rate at primary level would be increased from 66.3% to 99.1% in 2002.</a:t>
            </a:r>
          </a:p>
          <a:p>
            <a:pPr algn="just"/>
            <a:r>
              <a:rPr lang="en-US" sz="2800" dirty="0" smtClean="0">
                <a:latin typeface="Times New Roman" pitchFamily="18" charset="0"/>
                <a:cs typeface="Times New Roman" pitchFamily="18" charset="0"/>
              </a:rPr>
              <a:t>For improving the quality of education at primary level, special measures would be adopted</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564932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73015"/>
          </a:xfrm>
        </p:spPr>
        <p:txBody>
          <a:bodyPr>
            <a:normAutofit/>
          </a:bodyPr>
          <a:lstStyle/>
          <a:p>
            <a:r>
              <a:rPr lang="en-US" sz="4000" dirty="0" smtClean="0">
                <a:latin typeface="Times New Roman" pitchFamily="18" charset="0"/>
                <a:cs typeface="Times New Roman" pitchFamily="18" charset="0"/>
              </a:rPr>
              <a:t>College Education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77334" y="1910862"/>
            <a:ext cx="8596668" cy="4130500"/>
          </a:xfrm>
        </p:spPr>
        <p:txBody>
          <a:bodyPr>
            <a:normAutofit lnSpcReduction="10000"/>
          </a:bodyPr>
          <a:lstStyle/>
          <a:p>
            <a:r>
              <a:rPr lang="en-US" sz="2800" dirty="0" smtClean="0">
                <a:latin typeface="Times New Roman" pitchFamily="18" charset="0"/>
                <a:cs typeface="Times New Roman" pitchFamily="18" charset="0"/>
              </a:rPr>
              <a:t>A ten-year program for Higher Education development will be prepared by the UGC.</a:t>
            </a:r>
          </a:p>
          <a:p>
            <a:r>
              <a:rPr lang="en-US" sz="2800" dirty="0" smtClean="0">
                <a:latin typeface="Times New Roman" pitchFamily="18" charset="0"/>
                <a:cs typeface="Times New Roman" pitchFamily="18" charset="0"/>
              </a:rPr>
              <a:t>At graduate and post graduate levels of education, compulsory teaching of elementary mathematics, statistics, computers, and philosophy will be introduce for those majoring in social sciences subjects.</a:t>
            </a:r>
          </a:p>
          <a:p>
            <a:r>
              <a:rPr lang="en-US" sz="2800" dirty="0" smtClean="0">
                <a:latin typeface="Times New Roman" pitchFamily="18" charset="0"/>
                <a:cs typeface="Times New Roman" pitchFamily="18" charset="0"/>
              </a:rPr>
              <a:t>A dean of Students Affairs will be appointed in each educational campus, for promoting and regulating the co-curricular activities of students</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821098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9231"/>
          </a:xfrm>
        </p:spPr>
        <p:txBody>
          <a:bodyPr>
            <a:normAutofit fontScale="90000"/>
          </a:bodyPr>
          <a:lstStyle/>
          <a:p>
            <a:r>
              <a:rPr lang="en-US" sz="4400" dirty="0" smtClean="0">
                <a:latin typeface="Times New Roman" pitchFamily="18" charset="0"/>
                <a:cs typeface="Times New Roman" pitchFamily="18" charset="0"/>
              </a:rPr>
              <a:t>University Education</a:t>
            </a: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3" name="Content Placeholder 2"/>
          <p:cNvSpPr>
            <a:spLocks noGrp="1"/>
          </p:cNvSpPr>
          <p:nvPr>
            <p:ph idx="1"/>
          </p:nvPr>
        </p:nvSpPr>
        <p:spPr>
          <a:xfrm>
            <a:off x="573206" y="1542197"/>
            <a:ext cx="8700796" cy="4799988"/>
          </a:xfrm>
        </p:spPr>
        <p:txBody>
          <a:bodyPr>
            <a:noAutofit/>
          </a:bodyPr>
          <a:lstStyle/>
          <a:p>
            <a:r>
              <a:rPr lang="en-US" sz="2800" dirty="0" smtClean="0">
                <a:latin typeface="Times New Roman" pitchFamily="18" charset="0"/>
                <a:cs typeface="Times New Roman" pitchFamily="18" charset="0"/>
              </a:rPr>
              <a:t>All university administrators will be required to undertake training in management of higher education.</a:t>
            </a:r>
          </a:p>
          <a:p>
            <a:r>
              <a:rPr lang="en-US" sz="2800" dirty="0" smtClean="0">
                <a:latin typeface="Times New Roman" pitchFamily="18" charset="0"/>
                <a:cs typeface="Times New Roman" pitchFamily="18" charset="0"/>
              </a:rPr>
              <a:t>All curriculums will be modernized, in order to accommodate new knowledge and new disciplines.</a:t>
            </a:r>
          </a:p>
          <a:p>
            <a:r>
              <a:rPr lang="en-US" sz="2800" dirty="0" smtClean="0">
                <a:latin typeface="Times New Roman" pitchFamily="18" charset="0"/>
                <a:cs typeface="Times New Roman" pitchFamily="18" charset="0"/>
              </a:rPr>
              <a:t>Universities teachers doing research and producing </a:t>
            </a:r>
            <a:r>
              <a:rPr lang="en-US" sz="2800" dirty="0" err="1" smtClean="0">
                <a:latin typeface="Times New Roman" pitchFamily="18" charset="0"/>
                <a:cs typeface="Times New Roman" pitchFamily="18" charset="0"/>
              </a:rPr>
              <a:t>M.Phil</a:t>
            </a:r>
            <a:r>
              <a:rPr lang="en-US" sz="2800" dirty="0" smtClean="0">
                <a:latin typeface="Times New Roman" pitchFamily="18" charset="0"/>
                <a:cs typeface="Times New Roman" pitchFamily="18" charset="0"/>
              </a:rPr>
              <a:t> and Ph.D. students will be granted a research allowance.</a:t>
            </a:r>
          </a:p>
          <a:p>
            <a:r>
              <a:rPr lang="en-US" sz="2800" dirty="0" smtClean="0">
                <a:latin typeface="Times New Roman" pitchFamily="18" charset="0"/>
                <a:cs typeface="Times New Roman" pitchFamily="18" charset="0"/>
              </a:rPr>
              <a:t>Universities may offer a package of incentives in the form of better salaries and research grants to highly qualified teachers.</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464987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Religious Education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77334" y="1992923"/>
            <a:ext cx="8596668" cy="4048439"/>
          </a:xfrm>
        </p:spPr>
        <p:txBody>
          <a:bodyPr>
            <a:normAutofit/>
          </a:bodyPr>
          <a:lstStyle/>
          <a:p>
            <a:r>
              <a:rPr lang="en-US" sz="2800" dirty="0" smtClean="0">
                <a:latin typeface="Times New Roman" pitchFamily="18" charset="0"/>
                <a:cs typeface="Times New Roman" pitchFamily="18" charset="0"/>
              </a:rPr>
              <a:t>The existing provision of Islamic education formed the basis for the development of new curricula.</a:t>
            </a:r>
          </a:p>
          <a:p>
            <a:r>
              <a:rPr lang="en-US" sz="2800" dirty="0" smtClean="0">
                <a:latin typeface="Times New Roman" pitchFamily="18" charset="0"/>
                <a:cs typeface="Times New Roman" pitchFamily="18" charset="0"/>
              </a:rPr>
              <a:t>The Religious education was so directed as to facilitate students to learn high ethical and moral values encoded in the spirit of Islam.</a:t>
            </a:r>
          </a:p>
          <a:p>
            <a:r>
              <a:rPr lang="en-US" sz="2800" dirty="0" smtClean="0">
                <a:latin typeface="Times New Roman" pitchFamily="18" charset="0"/>
                <a:cs typeface="Times New Roman" pitchFamily="18" charset="0"/>
              </a:rPr>
              <a:t>It also prepared them, at the same time, as members of a healthy, enlightened and forward-looking society</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808304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26123"/>
          </a:xfrm>
        </p:spPr>
        <p:txBody>
          <a:bodyPr>
            <a:normAutofit/>
          </a:bodyPr>
          <a:lstStyle/>
          <a:p>
            <a:r>
              <a:rPr lang="en-US" sz="4000" dirty="0" smtClean="0">
                <a:latin typeface="Times New Roman" pitchFamily="18" charset="0"/>
                <a:cs typeface="Times New Roman" pitchFamily="18" charset="0"/>
              </a:rPr>
              <a:t>Women Education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77334" y="1610437"/>
            <a:ext cx="8596668" cy="4430926"/>
          </a:xfrm>
        </p:spPr>
        <p:txBody>
          <a:bodyPr>
            <a:normAutofit/>
          </a:bodyPr>
          <a:lstStyle/>
          <a:p>
            <a:r>
              <a:rPr lang="en-US" sz="2800" dirty="0" smtClean="0">
                <a:latin typeface="Times New Roman" pitchFamily="18" charset="0"/>
                <a:cs typeface="Times New Roman" pitchFamily="18" charset="0"/>
              </a:rPr>
              <a:t>This Policy stressed on strengthening women’s education as well.</a:t>
            </a:r>
          </a:p>
          <a:p>
            <a:r>
              <a:rPr lang="en-US" sz="2800" dirty="0" smtClean="0">
                <a:latin typeface="Times New Roman" pitchFamily="18" charset="0"/>
                <a:cs typeface="Times New Roman" pitchFamily="18" charset="0"/>
              </a:rPr>
              <a:t>To improve the female education, innovative approaches, both in the formal and non-formal sectors were emphasized.</a:t>
            </a:r>
          </a:p>
          <a:p>
            <a:r>
              <a:rPr lang="en-US" sz="2800" dirty="0" smtClean="0">
                <a:latin typeface="Times New Roman" pitchFamily="18" charset="0"/>
                <a:cs typeface="Times New Roman" pitchFamily="18" charset="0"/>
              </a:rPr>
              <a:t>Recognizing the difficulties regarding this vital issues, it stressed on the increased access of females to general and vocational education through a wider spread of educational facilities.</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783716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37846"/>
          </a:xfrm>
        </p:spPr>
        <p:txBody>
          <a:bodyPr>
            <a:normAutofit/>
          </a:bodyPr>
          <a:lstStyle/>
          <a:p>
            <a:r>
              <a:rPr lang="en-US" sz="4000" dirty="0" smtClean="0">
                <a:latin typeface="Times New Roman" pitchFamily="18" charset="0"/>
                <a:cs typeface="Times New Roman" pitchFamily="18" charset="0"/>
              </a:rPr>
              <a:t>Policy Statements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573206" y="1555846"/>
            <a:ext cx="8700796" cy="4485518"/>
          </a:xfrm>
        </p:spPr>
        <p:txBody>
          <a:bodyPr>
            <a:noAutofit/>
          </a:bodyPr>
          <a:lstStyle/>
          <a:p>
            <a:r>
              <a:rPr lang="en-US" sz="2800" dirty="0" smtClean="0">
                <a:latin typeface="Times New Roman" pitchFamily="18" charset="0"/>
                <a:cs typeface="Times New Roman" pitchFamily="18" charset="0"/>
              </a:rPr>
              <a:t>Liberal funds shall be provided for holding national and international seminars, conferences and workshops for social sciences, natural sciences technology.</a:t>
            </a:r>
          </a:p>
          <a:p>
            <a:r>
              <a:rPr lang="en-US" sz="2800" dirty="0" smtClean="0">
                <a:latin typeface="Times New Roman" pitchFamily="18" charset="0"/>
                <a:cs typeface="Times New Roman" pitchFamily="18" charset="0"/>
              </a:rPr>
              <a:t>Those researchers, who generate information and processes for the development of new technology, shall be appropriately rewarded.</a:t>
            </a:r>
          </a:p>
          <a:p>
            <a:r>
              <a:rPr lang="en-US" sz="2800" dirty="0" smtClean="0">
                <a:latin typeface="Times New Roman" pitchFamily="18" charset="0"/>
                <a:cs typeface="Times New Roman" pitchFamily="18" charset="0"/>
              </a:rPr>
              <a:t>The library of Quaid-e-</a:t>
            </a:r>
            <a:r>
              <a:rPr lang="en-US" sz="2800" dirty="0" err="1" smtClean="0">
                <a:latin typeface="Times New Roman" pitchFamily="18" charset="0"/>
                <a:cs typeface="Times New Roman" pitchFamily="18" charset="0"/>
              </a:rPr>
              <a:t>Azam</a:t>
            </a:r>
            <a:r>
              <a:rPr lang="en-US" sz="2800" dirty="0" smtClean="0">
                <a:latin typeface="Times New Roman" pitchFamily="18" charset="0"/>
                <a:cs typeface="Times New Roman" pitchFamily="18" charset="0"/>
              </a:rPr>
              <a:t> University will be raised to the status of a national library of science and technology.</a:t>
            </a:r>
          </a:p>
          <a:p>
            <a:r>
              <a:rPr lang="en-US" sz="2800" dirty="0" smtClean="0">
                <a:latin typeface="Times New Roman" pitchFamily="18" charset="0"/>
                <a:cs typeface="Times New Roman" pitchFamily="18" charset="0"/>
              </a:rPr>
              <a:t>Provinces will be encouraged to set up institutes of higher science and technology.</a:t>
            </a: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7165567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138</TotalTime>
  <Words>819</Words>
  <Application>Microsoft Office PowerPoint</Application>
  <PresentationFormat>Custom</PresentationFormat>
  <Paragraphs>59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Introduction of Educational Policy 1992</vt:lpstr>
      <vt:lpstr>Educational Policy 1992</vt:lpstr>
      <vt:lpstr>Important provision for development of primary education</vt:lpstr>
      <vt:lpstr>Primary Education</vt:lpstr>
      <vt:lpstr>College Education</vt:lpstr>
      <vt:lpstr>University Education        </vt:lpstr>
      <vt:lpstr>Religious Education</vt:lpstr>
      <vt:lpstr>Women Education</vt:lpstr>
      <vt:lpstr>Policy Statements</vt:lpstr>
      <vt:lpstr>Policy Statements</vt:lpstr>
      <vt:lpstr>Implementation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Educational Policy 1992</dc:title>
  <dc:creator>h</dc:creator>
  <cp:lastModifiedBy>computer fix</cp:lastModifiedBy>
  <cp:revision>17</cp:revision>
  <dcterms:created xsi:type="dcterms:W3CDTF">2020-11-22T14:55:52Z</dcterms:created>
  <dcterms:modified xsi:type="dcterms:W3CDTF">2020-11-26T06:01:23Z</dcterms:modified>
</cp:coreProperties>
</file>