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Lst>
  <p:sldIdLst>
    <p:sldId id="329" r:id="rId2"/>
    <p:sldId id="258" r:id="rId3"/>
    <p:sldId id="259" r:id="rId4"/>
    <p:sldId id="260" r:id="rId5"/>
    <p:sldId id="261" r:id="rId6"/>
    <p:sldId id="262" r:id="rId7"/>
    <p:sldId id="263" r:id="rId8"/>
    <p:sldId id="264" r:id="rId9"/>
    <p:sldId id="265" r:id="rId10"/>
    <p:sldId id="266" r:id="rId11"/>
    <p:sldId id="267" r:id="rId12"/>
    <p:sldId id="268" r:id="rId13"/>
    <p:sldId id="280" r:id="rId14"/>
    <p:sldId id="281" r:id="rId15"/>
    <p:sldId id="282" r:id="rId16"/>
    <p:sldId id="283" r:id="rId17"/>
    <p:sldId id="284" r:id="rId18"/>
    <p:sldId id="285" r:id="rId19"/>
    <p:sldId id="269" r:id="rId20"/>
    <p:sldId id="270" r:id="rId21"/>
    <p:sldId id="271" r:id="rId22"/>
    <p:sldId id="288" r:id="rId23"/>
    <p:sldId id="289" r:id="rId24"/>
    <p:sldId id="272" r:id="rId25"/>
    <p:sldId id="274" r:id="rId26"/>
    <p:sldId id="321" r:id="rId27"/>
    <p:sldId id="323" r:id="rId28"/>
    <p:sldId id="322" r:id="rId29"/>
    <p:sldId id="277" r:id="rId30"/>
    <p:sldId id="290" r:id="rId31"/>
    <p:sldId id="330" r:id="rId32"/>
    <p:sldId id="291" r:id="rId33"/>
    <p:sldId id="296" r:id="rId34"/>
    <p:sldId id="292" r:id="rId35"/>
    <p:sldId id="293" r:id="rId36"/>
    <p:sldId id="294" r:id="rId37"/>
    <p:sldId id="295" r:id="rId38"/>
    <p:sldId id="278" r:id="rId39"/>
    <p:sldId id="297" r:id="rId40"/>
    <p:sldId id="299" r:id="rId41"/>
    <p:sldId id="300" r:id="rId42"/>
    <p:sldId id="303" r:id="rId43"/>
    <p:sldId id="306" r:id="rId44"/>
    <p:sldId id="305" r:id="rId45"/>
    <p:sldId id="301" r:id="rId46"/>
    <p:sldId id="325" r:id="rId47"/>
    <p:sldId id="307" r:id="rId48"/>
    <p:sldId id="319" r:id="rId49"/>
    <p:sldId id="308" r:id="rId50"/>
    <p:sldId id="309" r:id="rId51"/>
    <p:sldId id="310" r:id="rId52"/>
    <p:sldId id="311" r:id="rId53"/>
    <p:sldId id="313" r:id="rId54"/>
    <p:sldId id="314" r:id="rId55"/>
    <p:sldId id="315" r:id="rId56"/>
    <p:sldId id="312" r:id="rId57"/>
    <p:sldId id="318" r:id="rId58"/>
    <p:sldId id="316" r:id="rId59"/>
    <p:sldId id="327" r:id="rId60"/>
    <p:sldId id="328" r:id="rId61"/>
    <p:sldId id="331"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4" d="100"/>
          <a:sy n="44" d="100"/>
        </p:scale>
        <p:origin x="-82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E379F6-DA86-4A2A-B7CA-A3D5C8910DEA}"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88D84284-4C52-4109-88B5-311702035CE7}" type="slidenum">
              <a:rPr lang="en-US" smtClean="0"/>
              <a:t>‹#›</a:t>
            </a:fld>
            <a:endParaRPr lang="en-US"/>
          </a:p>
        </p:txBody>
      </p:sp>
    </p:spTree>
    <p:extLst>
      <p:ext uri="{BB962C8B-B14F-4D97-AF65-F5344CB8AC3E}">
        <p14:creationId xmlns:p14="http://schemas.microsoft.com/office/powerpoint/2010/main" val="278886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379F6-DA86-4A2A-B7CA-A3D5C8910DEA}"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88D84284-4C52-4109-88B5-311702035CE7}" type="slidenum">
              <a:rPr lang="en-US" smtClean="0"/>
              <a:t>‹#›</a:t>
            </a:fld>
            <a:endParaRPr lang="en-US"/>
          </a:p>
        </p:txBody>
      </p:sp>
    </p:spTree>
    <p:extLst>
      <p:ext uri="{BB962C8B-B14F-4D97-AF65-F5344CB8AC3E}">
        <p14:creationId xmlns:p14="http://schemas.microsoft.com/office/powerpoint/2010/main" val="183423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379F6-DA86-4A2A-B7CA-A3D5C8910DEA}"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88D84284-4C52-4109-88B5-311702035CE7}" type="slidenum">
              <a:rPr lang="en-US" smtClean="0"/>
              <a:t>‹#›</a:t>
            </a:fld>
            <a:endParaRPr lang="en-US"/>
          </a:p>
        </p:txBody>
      </p:sp>
    </p:spTree>
    <p:extLst>
      <p:ext uri="{BB962C8B-B14F-4D97-AF65-F5344CB8AC3E}">
        <p14:creationId xmlns:p14="http://schemas.microsoft.com/office/powerpoint/2010/main" val="102986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379F6-DA86-4A2A-B7CA-A3D5C8910DEA}"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88D84284-4C52-4109-88B5-311702035CE7}"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565264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379F6-DA86-4A2A-B7CA-A3D5C8910DEA}"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88D84284-4C52-4109-88B5-311702035CE7}" type="slidenum">
              <a:rPr lang="en-US" smtClean="0"/>
              <a:t>‹#›</a:t>
            </a:fld>
            <a:endParaRPr lang="en-US"/>
          </a:p>
        </p:txBody>
      </p:sp>
    </p:spTree>
    <p:extLst>
      <p:ext uri="{BB962C8B-B14F-4D97-AF65-F5344CB8AC3E}">
        <p14:creationId xmlns:p14="http://schemas.microsoft.com/office/powerpoint/2010/main" val="2316724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EE379F6-DA86-4A2A-B7CA-A3D5C8910DEA}" type="datetimeFigureOut">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D84284-4C52-4109-88B5-311702035CE7}" type="slidenum">
              <a:rPr lang="en-US" smtClean="0"/>
              <a:t>‹#›</a:t>
            </a:fld>
            <a:endParaRPr lang="en-US"/>
          </a:p>
        </p:txBody>
      </p:sp>
    </p:spTree>
    <p:extLst>
      <p:ext uri="{BB962C8B-B14F-4D97-AF65-F5344CB8AC3E}">
        <p14:creationId xmlns:p14="http://schemas.microsoft.com/office/powerpoint/2010/main" val="2312942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EE379F6-DA86-4A2A-B7CA-A3D5C8910DEA}" type="datetimeFigureOut">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D84284-4C52-4109-88B5-311702035CE7}" type="slidenum">
              <a:rPr lang="en-US" smtClean="0"/>
              <a:t>‹#›</a:t>
            </a:fld>
            <a:endParaRPr lang="en-US"/>
          </a:p>
        </p:txBody>
      </p:sp>
    </p:spTree>
    <p:extLst>
      <p:ext uri="{BB962C8B-B14F-4D97-AF65-F5344CB8AC3E}">
        <p14:creationId xmlns:p14="http://schemas.microsoft.com/office/powerpoint/2010/main" val="2297263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E379F6-DA86-4A2A-B7CA-A3D5C8910DEA}"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84284-4C52-4109-88B5-311702035CE7}" type="slidenum">
              <a:rPr lang="en-US" smtClean="0"/>
              <a:t>‹#›</a:t>
            </a:fld>
            <a:endParaRPr lang="en-US"/>
          </a:p>
        </p:txBody>
      </p:sp>
    </p:spTree>
    <p:extLst>
      <p:ext uri="{BB962C8B-B14F-4D97-AF65-F5344CB8AC3E}">
        <p14:creationId xmlns:p14="http://schemas.microsoft.com/office/powerpoint/2010/main" val="1418361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1EE379F6-DA86-4A2A-B7CA-A3D5C8910DEA}" type="datetimeFigureOut">
              <a:rPr lang="en-US" smtClean="0"/>
              <a:t>4/30/2020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88D84284-4C52-4109-88B5-311702035CE7}" type="slidenum">
              <a:rPr lang="en-US" smtClean="0"/>
              <a:t>‹#›</a:t>
            </a:fld>
            <a:endParaRPr lang="en-US"/>
          </a:p>
        </p:txBody>
      </p:sp>
    </p:spTree>
    <p:extLst>
      <p:ext uri="{BB962C8B-B14F-4D97-AF65-F5344CB8AC3E}">
        <p14:creationId xmlns:p14="http://schemas.microsoft.com/office/powerpoint/2010/main" val="176779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E379F6-DA86-4A2A-B7CA-A3D5C8910DEA}"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84284-4C52-4109-88B5-311702035CE7}" type="slidenum">
              <a:rPr lang="en-US" smtClean="0"/>
              <a:t>‹#›</a:t>
            </a:fld>
            <a:endParaRPr lang="en-US"/>
          </a:p>
        </p:txBody>
      </p:sp>
    </p:spTree>
    <p:extLst>
      <p:ext uri="{BB962C8B-B14F-4D97-AF65-F5344CB8AC3E}">
        <p14:creationId xmlns:p14="http://schemas.microsoft.com/office/powerpoint/2010/main" val="44963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E379F6-DA86-4A2A-B7CA-A3D5C8910DEA}"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88D84284-4C52-4109-88B5-311702035CE7}" type="slidenum">
              <a:rPr lang="en-US" smtClean="0"/>
              <a:t>‹#›</a:t>
            </a:fld>
            <a:endParaRPr lang="en-US"/>
          </a:p>
        </p:txBody>
      </p:sp>
    </p:spTree>
    <p:extLst>
      <p:ext uri="{BB962C8B-B14F-4D97-AF65-F5344CB8AC3E}">
        <p14:creationId xmlns:p14="http://schemas.microsoft.com/office/powerpoint/2010/main" val="898560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E379F6-DA86-4A2A-B7CA-A3D5C8910DEA}"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84284-4C52-4109-88B5-311702035CE7}" type="slidenum">
              <a:rPr lang="en-US" smtClean="0"/>
              <a:t>‹#›</a:t>
            </a:fld>
            <a:endParaRPr lang="en-US"/>
          </a:p>
        </p:txBody>
      </p:sp>
    </p:spTree>
    <p:extLst>
      <p:ext uri="{BB962C8B-B14F-4D97-AF65-F5344CB8AC3E}">
        <p14:creationId xmlns:p14="http://schemas.microsoft.com/office/powerpoint/2010/main" val="268008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E379F6-DA86-4A2A-B7CA-A3D5C8910DEA}" type="datetimeFigureOut">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D84284-4C52-4109-88B5-311702035CE7}" type="slidenum">
              <a:rPr lang="en-US" smtClean="0"/>
              <a:t>‹#›</a:t>
            </a:fld>
            <a:endParaRPr lang="en-US"/>
          </a:p>
        </p:txBody>
      </p:sp>
    </p:spTree>
    <p:extLst>
      <p:ext uri="{BB962C8B-B14F-4D97-AF65-F5344CB8AC3E}">
        <p14:creationId xmlns:p14="http://schemas.microsoft.com/office/powerpoint/2010/main" val="306603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E379F6-DA86-4A2A-B7CA-A3D5C8910DEA}" type="datetimeFigureOut">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D84284-4C52-4109-88B5-311702035CE7}" type="slidenum">
              <a:rPr lang="en-US" smtClean="0"/>
              <a:t>‹#›</a:t>
            </a:fld>
            <a:endParaRPr lang="en-US"/>
          </a:p>
        </p:txBody>
      </p:sp>
    </p:spTree>
    <p:extLst>
      <p:ext uri="{BB962C8B-B14F-4D97-AF65-F5344CB8AC3E}">
        <p14:creationId xmlns:p14="http://schemas.microsoft.com/office/powerpoint/2010/main" val="1920299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EE379F6-DA86-4A2A-B7CA-A3D5C8910DEA}" type="datetimeFigureOut">
              <a:rPr lang="en-US" smtClean="0"/>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D84284-4C52-4109-88B5-311702035CE7}" type="slidenum">
              <a:rPr lang="en-US" smtClean="0"/>
              <a:t>‹#›</a:t>
            </a:fld>
            <a:endParaRPr lang="en-US"/>
          </a:p>
        </p:txBody>
      </p:sp>
    </p:spTree>
    <p:extLst>
      <p:ext uri="{BB962C8B-B14F-4D97-AF65-F5344CB8AC3E}">
        <p14:creationId xmlns:p14="http://schemas.microsoft.com/office/powerpoint/2010/main" val="2064766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379F6-DA86-4A2A-B7CA-A3D5C8910DEA}"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84284-4C52-4109-88B5-311702035CE7}" type="slidenum">
              <a:rPr lang="en-US" smtClean="0"/>
              <a:t>‹#›</a:t>
            </a:fld>
            <a:endParaRPr lang="en-US"/>
          </a:p>
        </p:txBody>
      </p:sp>
    </p:spTree>
    <p:extLst>
      <p:ext uri="{BB962C8B-B14F-4D97-AF65-F5344CB8AC3E}">
        <p14:creationId xmlns:p14="http://schemas.microsoft.com/office/powerpoint/2010/main" val="2752131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379F6-DA86-4A2A-B7CA-A3D5C8910DEA}"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84284-4C52-4109-88B5-311702035CE7}" type="slidenum">
              <a:rPr lang="en-US" smtClean="0"/>
              <a:t>‹#›</a:t>
            </a:fld>
            <a:endParaRPr lang="en-US"/>
          </a:p>
        </p:txBody>
      </p:sp>
    </p:spTree>
    <p:extLst>
      <p:ext uri="{BB962C8B-B14F-4D97-AF65-F5344CB8AC3E}">
        <p14:creationId xmlns:p14="http://schemas.microsoft.com/office/powerpoint/2010/main" val="476082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EE379F6-DA86-4A2A-B7CA-A3D5C8910DEA}" type="datetimeFigureOut">
              <a:rPr lang="en-US" smtClean="0"/>
              <a:t>4/30/2020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88D84284-4C52-4109-88B5-311702035CE7}" type="slidenum">
              <a:rPr lang="en-US" smtClean="0"/>
              <a:t>‹#›</a:t>
            </a:fld>
            <a:endParaRPr lang="en-US"/>
          </a:p>
        </p:txBody>
      </p:sp>
    </p:spTree>
    <p:extLst>
      <p:ext uri="{BB962C8B-B14F-4D97-AF65-F5344CB8AC3E}">
        <p14:creationId xmlns:p14="http://schemas.microsoft.com/office/powerpoint/2010/main" val="2058347397"/>
      </p:ext>
    </p:extLst>
  </p:cSld>
  <p:clrMap bg1="dk1" tx1="lt1" bg2="dk2"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BIOTIN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8864"/>
            <a:ext cx="8824456" cy="4649273"/>
          </a:xfrm>
          <a:prstGeom prst="rect">
            <a:avLst/>
          </a:prstGeom>
        </p:spPr>
      </p:pic>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45183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CHEMICAL </a:t>
            </a:r>
            <a:r>
              <a:rPr lang="en-US" dirty="0" smtClean="0">
                <a:latin typeface="Times New Roman" panose="02020603050405020304" pitchFamily="18" charset="0"/>
                <a:cs typeface="Times New Roman" panose="02020603050405020304" pitchFamily="18" charset="0"/>
              </a:rPr>
              <a:t>STRUCTURE OF BIOTIN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367" y="1994938"/>
            <a:ext cx="5898905" cy="3066460"/>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949" y="2120121"/>
            <a:ext cx="5146689" cy="4319316"/>
          </a:xfrm>
          <a:prstGeom prst="rect">
            <a:avLst/>
          </a:prstGeom>
        </p:spPr>
      </p:pic>
    </p:spTree>
    <p:extLst>
      <p:ext uri="{BB962C8B-B14F-4D97-AF65-F5344CB8AC3E}">
        <p14:creationId xmlns:p14="http://schemas.microsoft.com/office/powerpoint/2010/main" val="2333322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ANALYTICAL </a:t>
            </a:r>
            <a:r>
              <a:rPr lang="en-US" dirty="0" smtClean="0">
                <a:latin typeface="Times New Roman" panose="02020603050405020304" pitchFamily="18" charset="0"/>
                <a:cs typeface="Times New Roman" panose="02020603050405020304" pitchFamily="18" charset="0"/>
              </a:rPr>
              <a:t>PROCEDURES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 number of methods are available for estimating biotin content of feeds and supplements.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enzyme-linked </a:t>
            </a:r>
            <a:r>
              <a:rPr lang="en-US" dirty="0" err="1">
                <a:latin typeface="Times New Roman" panose="02020603050405020304" pitchFamily="18" charset="0"/>
                <a:cs typeface="Times New Roman" panose="02020603050405020304" pitchFamily="18" charset="0"/>
              </a:rPr>
              <a:t>immunosorbent</a:t>
            </a:r>
            <a:r>
              <a:rPr lang="en-US" dirty="0">
                <a:latin typeface="Times New Roman" panose="02020603050405020304" pitchFamily="18" charset="0"/>
                <a:cs typeface="Times New Roman" panose="02020603050405020304" pitchFamily="18" charset="0"/>
              </a:rPr>
              <a:t> assay has been used to determine biotin in blood and other fluids (</a:t>
            </a:r>
            <a:r>
              <a:rPr lang="en-US" dirty="0" err="1">
                <a:latin typeface="Times New Roman" panose="02020603050405020304" pitchFamily="18" charset="0"/>
                <a:cs typeface="Times New Roman" panose="02020603050405020304" pitchFamily="18" charset="0"/>
              </a:rPr>
              <a:t>Wellenberg</a:t>
            </a:r>
            <a:r>
              <a:rPr lang="en-US" dirty="0">
                <a:latin typeface="Times New Roman" panose="02020603050405020304" pitchFamily="18" charset="0"/>
                <a:cs typeface="Times New Roman" panose="02020603050405020304" pitchFamily="18" charset="0"/>
              </a:rPr>
              <a:t> and Banks, 1993).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assay utilizes the strong binding property of streptavidin.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Bioassay </a:t>
            </a:r>
            <a:r>
              <a:rPr lang="en-US" dirty="0">
                <a:latin typeface="Times New Roman" panose="02020603050405020304" pitchFamily="18" charset="0"/>
                <a:cs typeface="Times New Roman" panose="02020603050405020304" pitchFamily="18" charset="0"/>
              </a:rPr>
              <a:t>procedures with animals (rats and chicks) and microorganisms are employed because of the difficulty of establishing chemical or physical methods suitable for natural materials</a:t>
            </a:r>
            <a:r>
              <a:rPr lang="en-US"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However, </a:t>
            </a:r>
            <a:r>
              <a:rPr lang="en-US" dirty="0" err="1">
                <a:latin typeface="Times New Roman" panose="02020603050405020304" pitchFamily="18" charset="0"/>
                <a:cs typeface="Times New Roman" panose="02020603050405020304" pitchFamily="18" charset="0"/>
              </a:rPr>
              <a:t>Achuta</a:t>
            </a:r>
            <a:r>
              <a:rPr lang="en-US" dirty="0">
                <a:latin typeface="Times New Roman" panose="02020603050405020304" pitchFamily="18" charset="0"/>
                <a:cs typeface="Times New Roman" panose="02020603050405020304" pitchFamily="18" charset="0"/>
              </a:rPr>
              <a:t> Murthy and Mistry (1977) reported progress in the use of </a:t>
            </a:r>
            <a:endParaRPr lang="en-US" dirty="0" smtClean="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olorimetric</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G</a:t>
            </a:r>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chromatographic, and </a:t>
            </a:r>
            <a:endParaRPr lang="en-US" dirty="0" smtClean="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dirty="0" err="1">
                <a:latin typeface="Times New Roman" panose="02020603050405020304" pitchFamily="18" charset="0"/>
                <a:cs typeface="Times New Roman" panose="02020603050405020304" pitchFamily="18" charset="0"/>
              </a:rPr>
              <a:t>P</a:t>
            </a:r>
            <a:r>
              <a:rPr lang="en-US" dirty="0" err="1" smtClean="0">
                <a:latin typeface="Times New Roman" panose="02020603050405020304" pitchFamily="18" charset="0"/>
                <a:cs typeface="Times New Roman" panose="02020603050405020304" pitchFamily="18" charset="0"/>
              </a:rPr>
              <a:t>olarographic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methods of analyses. </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9463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ANALYTICAL PROCEDURES</a:t>
            </a:r>
            <a:endParaRPr lang="en-US" dirty="0"/>
          </a:p>
        </p:txBody>
      </p:sp>
      <p:sp>
        <p:nvSpPr>
          <p:cNvPr id="3" name="Content Placeholder 2"/>
          <p:cNvSpPr>
            <a:spLocks noGrp="1"/>
          </p:cNvSpPr>
          <p:nvPr>
            <p:ph idx="1"/>
          </p:nvPr>
        </p:nvSpPr>
        <p:spPr>
          <a:xfrm>
            <a:off x="680321" y="2047098"/>
            <a:ext cx="9613861" cy="4810902"/>
          </a:xfrm>
        </p:spPr>
        <p:txBody>
          <a:bodyPr>
            <a:noAutofit/>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Isotope dilution and radiotracers have been used for biotin analysis and are sensitive, yielding results comparable to the Lactobacillus </a:t>
            </a:r>
            <a:r>
              <a:rPr lang="en-US" dirty="0" err="1">
                <a:latin typeface="Times New Roman" panose="02020603050405020304" pitchFamily="18" charset="0"/>
                <a:cs typeface="Times New Roman" panose="02020603050405020304" pitchFamily="18" charset="0"/>
              </a:rPr>
              <a:t>plantarum</a:t>
            </a:r>
            <a:r>
              <a:rPr lang="en-US" dirty="0">
                <a:latin typeface="Times New Roman" panose="02020603050405020304" pitchFamily="18" charset="0"/>
                <a:cs typeface="Times New Roman" panose="02020603050405020304" pitchFamily="18" charset="0"/>
              </a:rPr>
              <a:t> assay (Bonjour, 1991). </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biological estimation, rats and chicks are made biotin deficient by the use of special diets</a:t>
            </a:r>
            <a:r>
              <a:rPr lang="en-US"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Rats are made deficient by resorting to the use </a:t>
            </a:r>
            <a:r>
              <a:rPr lang="en-US" dirty="0" smtClean="0">
                <a:latin typeface="Times New Roman" panose="02020603050405020304" pitchFamily="18" charset="0"/>
                <a:cs typeface="Times New Roman" panose="02020603050405020304" pitchFamily="18" charset="0"/>
              </a:rPr>
              <a:t>of;</a:t>
            </a: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ulfonamides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reventing </a:t>
            </a:r>
            <a:r>
              <a:rPr lang="en-US" dirty="0" err="1">
                <a:latin typeface="Times New Roman" panose="02020603050405020304" pitchFamily="18" charset="0"/>
                <a:cs typeface="Times New Roman" panose="02020603050405020304" pitchFamily="18" charset="0"/>
              </a:rPr>
              <a:t>coprophagy</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eeding </a:t>
            </a:r>
            <a:r>
              <a:rPr lang="en-US" dirty="0">
                <a:latin typeface="Times New Roman" panose="02020603050405020304" pitchFamily="18" charset="0"/>
                <a:cs typeface="Times New Roman" panose="02020603050405020304" pitchFamily="18" charset="0"/>
              </a:rPr>
              <a:t>egg white (</a:t>
            </a:r>
            <a:r>
              <a:rPr lang="en-US" dirty="0" err="1">
                <a:latin typeface="Times New Roman" panose="02020603050405020304" pitchFamily="18" charset="0"/>
                <a:cs typeface="Times New Roman" panose="02020603050405020304" pitchFamily="18" charset="0"/>
              </a:rPr>
              <a:t>avidin</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O</a:t>
            </a:r>
            <a:r>
              <a:rPr lang="en-US" dirty="0" smtClean="0">
                <a:latin typeface="Times New Roman" panose="02020603050405020304" pitchFamily="18" charset="0"/>
                <a:cs typeface="Times New Roman" panose="02020603050405020304" pitchFamily="18" charset="0"/>
              </a:rPr>
              <a:t>r </a:t>
            </a:r>
            <a:r>
              <a:rPr lang="en-US" dirty="0">
                <a:latin typeface="Times New Roman" panose="02020603050405020304" pitchFamily="18" charset="0"/>
                <a:cs typeface="Times New Roman" panose="02020603050405020304" pitchFamily="18" charset="0"/>
              </a:rPr>
              <a:t>combinations of these techniques.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additional test to evaluate feeds is based on the </a:t>
            </a:r>
            <a:endParaRPr lang="en-US" dirty="0" smtClean="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yruvate </a:t>
            </a:r>
            <a:r>
              <a:rPr lang="en-US" dirty="0">
                <a:latin typeface="Times New Roman" panose="02020603050405020304" pitchFamily="18" charset="0"/>
                <a:cs typeface="Times New Roman" panose="02020603050405020304" pitchFamily="18" charset="0"/>
              </a:rPr>
              <a:t>carboxylase activity in poultry or rat blood, </a:t>
            </a:r>
            <a:endParaRPr lang="en-US" dirty="0" smtClean="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ither </a:t>
            </a:r>
            <a:r>
              <a:rPr lang="en-US" dirty="0">
                <a:latin typeface="Times New Roman" panose="02020603050405020304" pitchFamily="18" charset="0"/>
                <a:cs typeface="Times New Roman" panose="02020603050405020304" pitchFamily="18" charset="0"/>
              </a:rPr>
              <a:t>directly or by assaying the in vitro activity before and after addition of biotin (Whitehead et al., 1982; Bonjour, 1991). </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832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ANALYTICAL PROCEDURES</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Lactobacillus </a:t>
            </a:r>
            <a:r>
              <a:rPr lang="en-US" dirty="0" err="1">
                <a:latin typeface="Times New Roman" panose="02020603050405020304" pitchFamily="18" charset="0"/>
                <a:cs typeface="Times New Roman" panose="02020603050405020304" pitchFamily="18" charset="0"/>
              </a:rPr>
              <a:t>plantarum</a:t>
            </a:r>
            <a:r>
              <a:rPr lang="en-US" dirty="0">
                <a:latin typeface="Times New Roman" panose="02020603050405020304" pitchFamily="18" charset="0"/>
                <a:cs typeface="Times New Roman" panose="02020603050405020304" pitchFamily="18" charset="0"/>
              </a:rPr>
              <a:t> is often employed with other suitable organisms, </a:t>
            </a:r>
            <a:r>
              <a:rPr lang="en-US" dirty="0" smtClean="0">
                <a:latin typeface="Times New Roman" panose="02020603050405020304" pitchFamily="18" charset="0"/>
                <a:cs typeface="Times New Roman" panose="02020603050405020304" pitchFamily="18" charset="0"/>
              </a:rPr>
              <a:t>including;</a:t>
            </a:r>
          </a:p>
          <a:p>
            <a:pPr lvl="1">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casei</a:t>
            </a:r>
            <a:r>
              <a:rPr lang="en-US" dirty="0">
                <a:latin typeface="Times New Roman" panose="02020603050405020304" pitchFamily="18" charset="0"/>
                <a:cs typeface="Times New Roman" panose="02020603050405020304" pitchFamily="18" charset="0"/>
              </a:rPr>
              <a:t> and </a:t>
            </a:r>
            <a:endParaRPr lang="en-US" dirty="0" smtClean="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Saccharomyces </a:t>
            </a:r>
            <a:r>
              <a:rPr lang="en-US" dirty="0" err="1">
                <a:latin typeface="Times New Roman" panose="02020603050405020304" pitchFamily="18" charset="0"/>
                <a:cs typeface="Times New Roman" panose="02020603050405020304" pitchFamily="18" charset="0"/>
              </a:rPr>
              <a:t>cerevisiae</a:t>
            </a:r>
            <a:r>
              <a:rPr lang="en-US"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procedure with microorganisms includes heating with H2SO4 to liberate bound forms and removing unsaturated fatty acids that interfere with the assay.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 simple, rapid, and economic method for assessing biotin availability of feedstuffs was developed using egg yolk and plasma biotin concentrations after hens were fed specific feeds (</a:t>
            </a:r>
            <a:r>
              <a:rPr lang="en-US" dirty="0" err="1">
                <a:latin typeface="Times New Roman" panose="02020603050405020304" pitchFamily="18" charset="0"/>
                <a:cs typeface="Times New Roman" panose="02020603050405020304" pitchFamily="18" charset="0"/>
              </a:rPr>
              <a:t>Buenrostro</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Kratzer</a:t>
            </a:r>
            <a:r>
              <a:rPr lang="en-US" dirty="0">
                <a:latin typeface="Times New Roman" panose="02020603050405020304" pitchFamily="18" charset="0"/>
                <a:cs typeface="Times New Roman" panose="02020603050405020304" pitchFamily="18" charset="0"/>
              </a:rPr>
              <a:t>, 1984).</a:t>
            </a: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6006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METABOLISM</a:t>
            </a:r>
          </a:p>
        </p:txBody>
      </p:sp>
      <p:sp>
        <p:nvSpPr>
          <p:cNvPr id="3" name="Content Placeholder 2"/>
          <p:cNvSpPr>
            <a:spLocks noGrp="1"/>
          </p:cNvSpPr>
          <p:nvPr>
            <p:ph idx="1"/>
          </p:nvPr>
        </p:nvSpPr>
        <p:spPr/>
        <p:txBody>
          <a:bodyPr>
            <a:normAutofit fontScale="70000" lnSpcReduction="20000"/>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Biotin exists in natural materials in both bound and free </a:t>
            </a:r>
            <a:r>
              <a:rPr lang="en-US" dirty="0" smtClean="0">
                <a:latin typeface="Times New Roman" panose="02020603050405020304" pitchFamily="18" charset="0"/>
                <a:cs typeface="Times New Roman" panose="02020603050405020304" pitchFamily="18" charset="0"/>
              </a:rPr>
              <a:t>forms.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uch </a:t>
            </a:r>
            <a:r>
              <a:rPr lang="en-US" dirty="0">
                <a:latin typeface="Times New Roman" panose="02020603050405020304" pitchFamily="18" charset="0"/>
                <a:cs typeface="Times New Roman" panose="02020603050405020304" pitchFamily="18" charset="0"/>
              </a:rPr>
              <a:t>of the bound biotin apparently not available to animal species.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For poultry</a:t>
            </a:r>
            <a:r>
              <a:rPr lang="en-US"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O</a:t>
            </a:r>
            <a:r>
              <a:rPr lang="en-US" dirty="0" smtClean="0">
                <a:latin typeface="Times New Roman" panose="02020603050405020304" pitchFamily="18" charset="0"/>
                <a:cs typeface="Times New Roman" panose="02020603050405020304" pitchFamily="18" charset="0"/>
              </a:rPr>
              <a:t>ften </a:t>
            </a:r>
            <a:r>
              <a:rPr lang="en-US" dirty="0">
                <a:latin typeface="Times New Roman" panose="02020603050405020304" pitchFamily="18" charset="0"/>
                <a:cs typeface="Times New Roman" panose="02020603050405020304" pitchFamily="18" charset="0"/>
              </a:rPr>
              <a:t>less than one-half of the microbiologically determined biotin in a feedstuff is biologically available (Scott, 1981).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Naturally </a:t>
            </a:r>
            <a:r>
              <a:rPr lang="en-US" dirty="0">
                <a:latin typeface="Times New Roman" panose="02020603050405020304" pitchFamily="18" charset="0"/>
                <a:cs typeface="Times New Roman" panose="02020603050405020304" pitchFamily="18" charset="0"/>
              </a:rPr>
              <a:t>occurring biotin is found partly in the free state </a:t>
            </a:r>
            <a:r>
              <a:rPr lang="en-US" dirty="0" smtClean="0">
                <a:latin typeface="Times New Roman" panose="02020603050405020304" pitchFamily="18" charset="0"/>
                <a:cs typeface="Times New Roman" panose="02020603050405020304" pitchFamily="18" charset="0"/>
              </a:rPr>
              <a:t>;</a:t>
            </a: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ruit,</a:t>
            </a: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ilk,</a:t>
            </a: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V</a:t>
            </a:r>
            <a:r>
              <a:rPr lang="en-US" dirty="0" smtClean="0">
                <a:latin typeface="Times New Roman" panose="02020603050405020304" pitchFamily="18" charset="0"/>
                <a:cs typeface="Times New Roman" panose="02020603050405020304" pitchFamily="18" charset="0"/>
              </a:rPr>
              <a:t>egetables)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artly </a:t>
            </a:r>
            <a:r>
              <a:rPr lang="en-US" dirty="0">
                <a:latin typeface="Times New Roman" panose="02020603050405020304" pitchFamily="18" charset="0"/>
                <a:cs typeface="Times New Roman" panose="02020603050405020304" pitchFamily="18" charset="0"/>
              </a:rPr>
              <a:t>in a form bound to protein </a:t>
            </a:r>
            <a:r>
              <a:rPr lang="en-US" dirty="0" smtClean="0">
                <a:latin typeface="Times New Roman" panose="02020603050405020304" pitchFamily="18" charset="0"/>
                <a:cs typeface="Times New Roman" panose="02020603050405020304" pitchFamily="18" charset="0"/>
              </a:rPr>
              <a:t>in; </a:t>
            </a:r>
          </a:p>
          <a:p>
            <a:pPr lvl="1"/>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nimal </a:t>
            </a:r>
            <a:r>
              <a:rPr lang="en-US" dirty="0">
                <a:latin typeface="Times New Roman" panose="02020603050405020304" pitchFamily="18" charset="0"/>
                <a:cs typeface="Times New Roman" panose="02020603050405020304" pitchFamily="18" charset="0"/>
              </a:rPr>
              <a:t>tissues,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lant </a:t>
            </a:r>
            <a:r>
              <a:rPr lang="en-US" dirty="0">
                <a:latin typeface="Times New Roman" panose="02020603050405020304" pitchFamily="18" charset="0"/>
                <a:cs typeface="Times New Roman" panose="02020603050405020304" pitchFamily="18" charset="0"/>
              </a:rPr>
              <a:t>seeds</a:t>
            </a:r>
            <a:r>
              <a:rPr lang="en-US" dirty="0" smtClean="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Y</a:t>
            </a:r>
            <a:r>
              <a:rPr lang="en-US" dirty="0" smtClean="0">
                <a:latin typeface="Times New Roman" panose="02020603050405020304" pitchFamily="18" charset="0"/>
                <a:cs typeface="Times New Roman" panose="02020603050405020304" pitchFamily="18" charset="0"/>
              </a:rPr>
              <a:t>east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Those </a:t>
            </a:r>
            <a:r>
              <a:rPr lang="en-US" dirty="0">
                <a:latin typeface="Times New Roman" panose="02020603050405020304" pitchFamily="18" charset="0"/>
                <a:cs typeface="Times New Roman" panose="02020603050405020304" pitchFamily="18" charset="0"/>
              </a:rPr>
              <a:t>linkages involve the formation of covalent bonds between the carboxyl group of the biotin side-chain with the amino acid lysine or to protein. </a:t>
            </a: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642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METABOLISM</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Biotinidase</a:t>
            </a:r>
            <a:r>
              <a:rPr lang="en-US" dirty="0">
                <a:latin typeface="Times New Roman" panose="02020603050405020304" pitchFamily="18" charset="0"/>
                <a:cs typeface="Times New Roman" panose="02020603050405020304" pitchFamily="18" charset="0"/>
              </a:rPr>
              <a:t>, present in pancreatic juice and intestinal mucosa, releases biotin from </a:t>
            </a:r>
            <a:r>
              <a:rPr lang="en-US" dirty="0" err="1">
                <a:latin typeface="Times New Roman" panose="02020603050405020304" pitchFamily="18" charset="0"/>
                <a:cs typeface="Times New Roman" panose="02020603050405020304" pitchFamily="18" charset="0"/>
              </a:rPr>
              <a:t>biocytin</a:t>
            </a:r>
            <a:r>
              <a:rPr lang="en-US" dirty="0">
                <a:latin typeface="Times New Roman" panose="02020603050405020304" pitchFamily="18" charset="0"/>
                <a:cs typeface="Times New Roman" panose="02020603050405020304" pitchFamily="18" charset="0"/>
              </a:rPr>
              <a:t> during the luminal phase of proteolysis.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hysiological </a:t>
            </a:r>
            <a:r>
              <a:rPr lang="en-US" dirty="0">
                <a:latin typeface="Times New Roman" panose="02020603050405020304" pitchFamily="18" charset="0"/>
                <a:cs typeface="Times New Roman" panose="02020603050405020304" pitchFamily="18" charset="0"/>
              </a:rPr>
              <a:t>concentrations of biotin are absorbed from the intestinal tract by a sodium-dependent active transport process, which is inhibited by </a:t>
            </a:r>
            <a:r>
              <a:rPr lang="en-US" dirty="0" err="1">
                <a:latin typeface="Times New Roman" panose="02020603050405020304" pitchFamily="18" charset="0"/>
                <a:cs typeface="Times New Roman" panose="02020603050405020304" pitchFamily="18" charset="0"/>
              </a:rPr>
              <a:t>desthiobiotin</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biocytin</a:t>
            </a:r>
            <a:r>
              <a:rPr lang="en-US" dirty="0">
                <a:latin typeface="Times New Roman" panose="02020603050405020304" pitchFamily="18" charset="0"/>
                <a:cs typeface="Times New Roman" panose="02020603050405020304" pitchFamily="18" charset="0"/>
              </a:rPr>
              <a:t> (Said and </a:t>
            </a:r>
            <a:r>
              <a:rPr lang="en-US" dirty="0" err="1">
                <a:latin typeface="Times New Roman" panose="02020603050405020304" pitchFamily="18" charset="0"/>
                <a:cs typeface="Times New Roman" panose="02020603050405020304" pitchFamily="18" charset="0"/>
              </a:rPr>
              <a:t>Derweesh</a:t>
            </a:r>
            <a:r>
              <a:rPr lang="en-US" dirty="0">
                <a:latin typeface="Times New Roman" panose="02020603050405020304" pitchFamily="18" charset="0"/>
                <a:cs typeface="Times New Roman" panose="02020603050405020304" pitchFamily="18" charset="0"/>
              </a:rPr>
              <a:t>, 1991).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Absorption </a:t>
            </a:r>
            <a:r>
              <a:rPr lang="en-US" dirty="0">
                <a:latin typeface="Times New Roman" panose="02020603050405020304" pitchFamily="18" charset="0"/>
                <a:cs typeface="Times New Roman" panose="02020603050405020304" pitchFamily="18" charset="0"/>
              </a:rPr>
              <a:t>of biotin by a Na+-dependent process was noted to be higher in the duodenum than the jejunum, which was in turn higher than that in the ileum</a:t>
            </a:r>
            <a:r>
              <a:rPr lang="en-US" dirty="0" smtClean="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was concluded that the proximal part of the human small intestine was the site of maximum transport of biotin (Said et al., 1988). </a:t>
            </a:r>
          </a:p>
        </p:txBody>
      </p:sp>
    </p:spTree>
    <p:extLst>
      <p:ext uri="{BB962C8B-B14F-4D97-AF65-F5344CB8AC3E}">
        <p14:creationId xmlns:p14="http://schemas.microsoft.com/office/powerpoint/2010/main" val="2778101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METABOLISM</a:t>
            </a:r>
            <a:endParaRPr lang="en-US" dirty="0"/>
          </a:p>
        </p:txBody>
      </p:sp>
      <p:sp>
        <p:nvSpPr>
          <p:cNvPr id="3" name="Content Placeholder 2"/>
          <p:cNvSpPr>
            <a:spLocks noGrp="1"/>
          </p:cNvSpPr>
          <p:nvPr>
            <p:ph idx="1"/>
          </p:nvPr>
        </p:nvSpPr>
        <p:spPr/>
        <p:txBody>
          <a:bodyPr>
            <a:normAutofit fontScale="85000" lnSpcReduction="10000"/>
          </a:body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Biotin </a:t>
            </a:r>
            <a:r>
              <a:rPr lang="en-US" dirty="0">
                <a:latin typeface="Times New Roman" panose="02020603050405020304" pitchFamily="18" charset="0"/>
                <a:cs typeface="Times New Roman" panose="02020603050405020304" pitchFamily="18" charset="0"/>
              </a:rPr>
              <a:t>is absorbed as the intact molecule in the first third to half of the small intestine (Bonjour, 1991).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is also absorption of biotin from the hind gut of the pig,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with </a:t>
            </a:r>
            <a:r>
              <a:rPr lang="en-US" dirty="0">
                <a:latin typeface="Times New Roman" panose="02020603050405020304" pitchFamily="18" charset="0"/>
                <a:cs typeface="Times New Roman" panose="02020603050405020304" pitchFamily="18" charset="0"/>
              </a:rPr>
              <a:t>disappearance of between 50 and 61% of infused biotin between the cecum and feces that was accompanied by more than a fourfold increase of plasma biotin concentration and more than a </a:t>
            </a:r>
            <a:r>
              <a:rPr lang="en-US" dirty="0" smtClean="0">
                <a:latin typeface="Times New Roman" panose="02020603050405020304" pitchFamily="18" charset="0"/>
                <a:cs typeface="Times New Roman" panose="02020603050405020304" pitchFamily="18" charset="0"/>
              </a:rPr>
              <a:t>six fold </a:t>
            </a:r>
            <a:r>
              <a:rPr lang="en-US" dirty="0">
                <a:latin typeface="Times New Roman" panose="02020603050405020304" pitchFamily="18" charset="0"/>
                <a:cs typeface="Times New Roman" panose="02020603050405020304" pitchFamily="18" charset="0"/>
              </a:rPr>
              <a:t>increase of urinary biotin excretion (Barth et al., 1986).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err="1" smtClean="0">
                <a:latin typeface="Times New Roman" panose="02020603050405020304" pitchFamily="18" charset="0"/>
                <a:cs typeface="Times New Roman" panose="02020603050405020304" pitchFamily="18" charset="0"/>
              </a:rPr>
              <a:t>Postileal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absorption was 10 to 15% of that from the small intestine after oral ingestion</a:t>
            </a:r>
            <a:r>
              <a:rPr lang="en-US"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Eighty percent of a labeled biotin dose infused into the cecum of </a:t>
            </a:r>
            <a:r>
              <a:rPr lang="en-US" dirty="0" smtClean="0">
                <a:latin typeface="Times New Roman" panose="02020603050405020304" pitchFamily="18" charset="0"/>
                <a:cs typeface="Times New Roman" panose="02020603050405020304" pitchFamily="18" charset="0"/>
              </a:rPr>
              <a:t>mini pigs </a:t>
            </a:r>
            <a:r>
              <a:rPr lang="en-US" dirty="0">
                <a:latin typeface="Times New Roman" panose="02020603050405020304" pitchFamily="18" charset="0"/>
                <a:cs typeface="Times New Roman" panose="02020603050405020304" pitchFamily="18" charset="0"/>
              </a:rPr>
              <a:t>appeared in portal blood (</a:t>
            </a:r>
            <a:r>
              <a:rPr lang="en-US" dirty="0" err="1">
                <a:latin typeface="Times New Roman" panose="02020603050405020304" pitchFamily="18" charset="0"/>
                <a:cs typeface="Times New Roman" panose="02020603050405020304" pitchFamily="18" charset="0"/>
              </a:rPr>
              <a:t>Drouchner</a:t>
            </a:r>
            <a:r>
              <a:rPr lang="en-US" dirty="0">
                <a:latin typeface="Times New Roman" panose="02020603050405020304" pitchFamily="18" charset="0"/>
                <a:cs typeface="Times New Roman" panose="02020603050405020304" pitchFamily="18" charset="0"/>
              </a:rPr>
              <a:t> and Volker, 1984) with the largest proportion appearing in feces.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err="1" smtClean="0">
                <a:latin typeface="Times New Roman" panose="02020603050405020304" pitchFamily="18" charset="0"/>
                <a:cs typeface="Times New Roman" panose="02020603050405020304" pitchFamily="18" charset="0"/>
              </a:rPr>
              <a:t>Scholtissek</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et al. (1990) suggested that under basal conditions, 1.7 to 17% of the requirement for biotin is provided by colonic bacteria.</a:t>
            </a:r>
          </a:p>
        </p:txBody>
      </p:sp>
    </p:spTree>
    <p:extLst>
      <p:ext uri="{BB962C8B-B14F-4D97-AF65-F5344CB8AC3E}">
        <p14:creationId xmlns:p14="http://schemas.microsoft.com/office/powerpoint/2010/main" val="559712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METABOLISM</a:t>
            </a: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Biotin appears to circulate in the bloodstream both free and </a:t>
            </a:r>
            <a:r>
              <a:rPr lang="en-US" dirty="0" smtClean="0">
                <a:latin typeface="Times New Roman" panose="02020603050405020304" pitchFamily="18" charset="0"/>
                <a:cs typeface="Times New Roman" panose="02020603050405020304" pitchFamily="18" charset="0"/>
              </a:rPr>
              <a:t>bound to </a:t>
            </a:r>
            <a:r>
              <a:rPr lang="en-US" dirty="0">
                <a:latin typeface="Times New Roman" panose="02020603050405020304" pitchFamily="18" charset="0"/>
                <a:cs typeface="Times New Roman" panose="02020603050405020304" pitchFamily="18" charset="0"/>
              </a:rPr>
              <a:t>a serum glycoprotein, which also has </a:t>
            </a:r>
            <a:r>
              <a:rPr lang="en-US" dirty="0" err="1">
                <a:latin typeface="Times New Roman" panose="02020603050405020304" pitchFamily="18" charset="0"/>
                <a:cs typeface="Times New Roman" panose="02020603050405020304" pitchFamily="18" charset="0"/>
              </a:rPr>
              <a:t>biotinidase</a:t>
            </a:r>
            <a:r>
              <a:rPr lang="en-US" dirty="0">
                <a:latin typeface="Times New Roman" panose="02020603050405020304" pitchFamily="18" charset="0"/>
                <a:cs typeface="Times New Roman" panose="02020603050405020304" pitchFamily="18" charset="0"/>
              </a:rPr>
              <a:t> activity, catalyzing the hydrolysis of </a:t>
            </a:r>
            <a:r>
              <a:rPr lang="en-US" dirty="0" err="1">
                <a:latin typeface="Times New Roman" panose="02020603050405020304" pitchFamily="18" charset="0"/>
                <a:cs typeface="Times New Roman" panose="02020603050405020304" pitchFamily="18" charset="0"/>
              </a:rPr>
              <a:t>biocytin</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humans, 81% of biotin in plasma was free and the remainder bound (Mock and Malik, 1992</a:t>
            </a:r>
            <a:r>
              <a:rPr lang="en-US"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Information is very limited </a:t>
            </a:r>
            <a:r>
              <a:rPr lang="en-US" b="1" dirty="0" smtClean="0">
                <a:latin typeface="Times New Roman" panose="02020603050405020304" pitchFamily="18" charset="0"/>
                <a:cs typeface="Times New Roman" panose="02020603050405020304" pitchFamily="18" charset="0"/>
              </a:rPr>
              <a:t>on;</a:t>
            </a: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iotin </a:t>
            </a:r>
            <a:r>
              <a:rPr lang="en-US" dirty="0">
                <a:latin typeface="Times New Roman" panose="02020603050405020304" pitchFamily="18" charset="0"/>
                <a:cs typeface="Times New Roman" panose="02020603050405020304" pitchFamily="18" charset="0"/>
              </a:rPr>
              <a:t>transport, </a:t>
            </a:r>
            <a:endParaRPr lang="en-US" dirty="0" smtClean="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issue </a:t>
            </a:r>
            <a:r>
              <a:rPr lang="en-US" dirty="0">
                <a:latin typeface="Times New Roman" panose="02020603050405020304" pitchFamily="18" charset="0"/>
                <a:cs typeface="Times New Roman" panose="02020603050405020304" pitchFamily="18" charset="0"/>
              </a:rPr>
              <a:t>deposition</a:t>
            </a:r>
            <a:r>
              <a:rPr lang="en-US" dirty="0" smtClean="0">
                <a:latin typeface="Times New Roman" panose="02020603050405020304" pitchFamily="18" charset="0"/>
                <a:cs typeface="Times New Roman" panose="02020603050405020304" pitchFamily="18" charset="0"/>
              </a:rPr>
              <a:t>, </a:t>
            </a: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torage </a:t>
            </a:r>
            <a:r>
              <a:rPr lang="en-US" dirty="0">
                <a:latin typeface="Times New Roman" panose="02020603050405020304" pitchFamily="18" charset="0"/>
                <a:cs typeface="Times New Roman" panose="02020603050405020304" pitchFamily="18" charset="0"/>
              </a:rPr>
              <a:t>in animals and humans.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Said </a:t>
            </a:r>
            <a:r>
              <a:rPr lang="en-US" dirty="0">
                <a:latin typeface="Times New Roman" panose="02020603050405020304" pitchFamily="18" charset="0"/>
                <a:cs typeface="Times New Roman" panose="02020603050405020304" pitchFamily="18" charset="0"/>
              </a:rPr>
              <a:t>et al. (1992) reported that biotin is transported into human liver via a specialized carrier-mediated transport system.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system is Na+-gradient dependent and transports biotin via an </a:t>
            </a:r>
            <a:r>
              <a:rPr lang="en-US" dirty="0" smtClean="0">
                <a:latin typeface="Times New Roman" panose="02020603050405020304" pitchFamily="18" charset="0"/>
                <a:cs typeface="Times New Roman" panose="02020603050405020304" pitchFamily="18" charset="0"/>
              </a:rPr>
              <a:t>electro neutral </a:t>
            </a:r>
            <a:r>
              <a:rPr lang="en-US" dirty="0">
                <a:latin typeface="Times New Roman" panose="02020603050405020304" pitchFamily="18" charset="0"/>
                <a:cs typeface="Times New Roman" panose="02020603050405020304" pitchFamily="18" charset="0"/>
              </a:rPr>
              <a:t>process.</a:t>
            </a:r>
          </a:p>
        </p:txBody>
      </p:sp>
    </p:spTree>
    <p:extLst>
      <p:ext uri="{BB962C8B-B14F-4D97-AF65-F5344CB8AC3E}">
        <p14:creationId xmlns:p14="http://schemas.microsoft.com/office/powerpoint/2010/main" val="2216674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METABOLISM</a:t>
            </a:r>
            <a:endParaRPr lang="en-US" dirty="0"/>
          </a:p>
        </p:txBody>
      </p:sp>
      <p:sp>
        <p:nvSpPr>
          <p:cNvPr id="3" name="Content Placeholder 2"/>
          <p:cNvSpPr>
            <a:spLocks noGrp="1"/>
          </p:cNvSpPr>
          <p:nvPr>
            <p:ph idx="1"/>
          </p:nvPr>
        </p:nvSpPr>
        <p:spPr/>
        <p:txBody>
          <a:bodyPr>
            <a:normAutofit fontScale="85000" lnSpcReduction="10000"/>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Disappearance of an intravenous dose of radioactive biotin from blood of biotin-deficient rats was more rapid than for controls (</a:t>
            </a:r>
            <a:r>
              <a:rPr lang="en-US" dirty="0" err="1">
                <a:latin typeface="Times New Roman" panose="02020603050405020304" pitchFamily="18" charset="0"/>
                <a:cs typeface="Times New Roman" panose="02020603050405020304" pitchFamily="18" charset="0"/>
              </a:rPr>
              <a:t>Petrelli</a:t>
            </a:r>
            <a:r>
              <a:rPr lang="en-US" dirty="0">
                <a:latin typeface="Times New Roman" panose="02020603050405020304" pitchFamily="18" charset="0"/>
                <a:cs typeface="Times New Roman" panose="02020603050405020304" pitchFamily="18" charset="0"/>
              </a:rPr>
              <a:t> et al., 1979</a:t>
            </a:r>
            <a:r>
              <a:rPr lang="en-US"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cells contain some biotin, with larger quantities in the liver and kidneys.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Intracellular </a:t>
            </a:r>
            <a:r>
              <a:rPr lang="en-US" dirty="0">
                <a:latin typeface="Times New Roman" panose="02020603050405020304" pitchFamily="18" charset="0"/>
                <a:cs typeface="Times New Roman" panose="02020603050405020304" pitchFamily="18" charset="0"/>
              </a:rPr>
              <a:t>distribution of biotin corresponds to known localization of biotin-dependent enzymes (carboxylases).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Investigations into biotin metabolism in animals and humans are difficult to interpret, as biotin-producing microorganisms exist in the intestinal tract distal to the cecum.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 rats and pigs, biliary excretion of biotin and metabolites was negligible (</a:t>
            </a:r>
            <a:r>
              <a:rPr lang="en-US" dirty="0" err="1">
                <a:latin typeface="Times New Roman" panose="02020603050405020304" pitchFamily="18" charset="0"/>
                <a:cs typeface="Times New Roman" panose="02020603050405020304" pitchFamily="18" charset="0"/>
              </a:rPr>
              <a:t>Zempleni</a:t>
            </a:r>
            <a:r>
              <a:rPr lang="en-US" dirty="0">
                <a:latin typeface="Times New Roman" panose="02020603050405020304" pitchFamily="18" charset="0"/>
                <a:cs typeface="Times New Roman" panose="02020603050405020304" pitchFamily="18" charset="0"/>
              </a:rPr>
              <a:t> et al., 1997).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brush border of the kidney cortex has a sodium-biotin transport system similar to that in the intestinal mucosa, thus providing for </a:t>
            </a:r>
            <a:r>
              <a:rPr lang="en-US" dirty="0" err="1">
                <a:latin typeface="Times New Roman" panose="02020603050405020304" pitchFamily="18" charset="0"/>
                <a:cs typeface="Times New Roman" panose="02020603050405020304" pitchFamily="18" charset="0"/>
              </a:rPr>
              <a:t>resorption</a:t>
            </a:r>
            <a:r>
              <a:rPr lang="en-US" dirty="0">
                <a:latin typeface="Times New Roman" panose="02020603050405020304" pitchFamily="18" charset="0"/>
                <a:cs typeface="Times New Roman" panose="02020603050405020304" pitchFamily="18" charset="0"/>
              </a:rPr>
              <a:t> of free biotin filtered into the urine. </a:t>
            </a: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0971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FUNCTIONS</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Necessary </a:t>
            </a:r>
            <a:r>
              <a:rPr lang="en-US" dirty="0">
                <a:latin typeface="Times New Roman" panose="02020603050405020304" pitchFamily="18" charset="0"/>
                <a:cs typeface="Times New Roman" panose="02020603050405020304" pitchFamily="18" charset="0"/>
              </a:rPr>
              <a:t>for cell growth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Metabolism </a:t>
            </a:r>
            <a:r>
              <a:rPr lang="en-US" dirty="0">
                <a:latin typeface="Times New Roman" panose="02020603050405020304" pitchFamily="18" charset="0"/>
                <a:cs typeface="Times New Roman" panose="02020603050405020304" pitchFamily="18" charset="0"/>
              </a:rPr>
              <a:t>of  fats and amino </a:t>
            </a:r>
            <a:r>
              <a:rPr lang="en-US" dirty="0" smtClean="0">
                <a:latin typeface="Times New Roman" panose="02020603050405020304" pitchFamily="18" charset="0"/>
                <a:cs typeface="Times New Roman" panose="02020603050405020304" pitchFamily="18" charset="0"/>
              </a:rPr>
              <a:t>acids</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Biotin </a:t>
            </a:r>
            <a:r>
              <a:rPr lang="en-US" dirty="0">
                <a:latin typeface="Times New Roman" panose="02020603050405020304" pitchFamily="18" charset="0"/>
                <a:cs typeface="Times New Roman" panose="02020603050405020304" pitchFamily="18" charset="0"/>
              </a:rPr>
              <a:t>assists in various metabolic reactions involving the transfer of carbon dioxide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may also be helpful in maintaining a steady blood sugar level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Biotin </a:t>
            </a:r>
            <a:r>
              <a:rPr lang="en-US" dirty="0">
                <a:latin typeface="Times New Roman" panose="02020603050405020304" pitchFamily="18" charset="0"/>
                <a:cs typeface="Times New Roman" panose="02020603050405020304" pitchFamily="18" charset="0"/>
              </a:rPr>
              <a:t>is often recommended as a dietary supplement for strengthening hair and nails, though </a:t>
            </a:r>
            <a:r>
              <a:rPr lang="en-US" dirty="0" smtClean="0">
                <a:latin typeface="Times New Roman" panose="02020603050405020304" pitchFamily="18" charset="0"/>
                <a:cs typeface="Times New Roman" panose="02020603050405020304" pitchFamily="18" charset="0"/>
              </a:rPr>
              <a:t>scientific </a:t>
            </a:r>
            <a:r>
              <a:rPr lang="en-US" dirty="0">
                <a:latin typeface="Times New Roman" panose="02020603050405020304" pitchFamily="18" charset="0"/>
                <a:cs typeface="Times New Roman" panose="02020603050405020304" pitchFamily="18" charset="0"/>
              </a:rPr>
              <a:t>data supporting these outcomes are weak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biotin </a:t>
            </a:r>
            <a:r>
              <a:rPr lang="en-US" dirty="0">
                <a:latin typeface="Times New Roman" panose="02020603050405020304" pitchFamily="18" charset="0"/>
                <a:cs typeface="Times New Roman" panose="02020603050405020304" pitchFamily="18" charset="0"/>
              </a:rPr>
              <a:t>is found in many cosmetics and health products for the hair and skin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helps to convert nutrients into energy</a:t>
            </a:r>
          </a:p>
        </p:txBody>
      </p:sp>
    </p:spTree>
    <p:extLst>
      <p:ext uri="{BB962C8B-B14F-4D97-AF65-F5344CB8AC3E}">
        <p14:creationId xmlns:p14="http://schemas.microsoft.com/office/powerpoint/2010/main" val="460289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CONTENTS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2034862"/>
            <a:ext cx="9601196" cy="4507606"/>
          </a:xfrm>
        </p:spPr>
        <p:txBody>
          <a:bodyPr>
            <a:noAutofit/>
          </a:bodyPr>
          <a:lstStyle/>
          <a:p>
            <a:pPr>
              <a:buFont typeface="Wingdings" panose="05000000000000000000" pitchFamily="2" charset="2"/>
              <a:buChar char="v"/>
            </a:pPr>
            <a:r>
              <a:rPr lang="en-US" sz="1600" dirty="0" smtClean="0">
                <a:latin typeface="Times New Roman" panose="02020603050405020304" pitchFamily="18" charset="0"/>
                <a:cs typeface="Times New Roman" panose="02020603050405020304" pitchFamily="18" charset="0"/>
              </a:rPr>
              <a:t>INTRODUCTION</a:t>
            </a:r>
          </a:p>
          <a:p>
            <a:pPr>
              <a:buFont typeface="Wingdings" panose="05000000000000000000" pitchFamily="2" charset="2"/>
              <a:buChar char="v"/>
            </a:pPr>
            <a:r>
              <a:rPr lang="en-US" sz="1600" dirty="0" smtClean="0">
                <a:latin typeface="Times New Roman" panose="02020603050405020304" pitchFamily="18" charset="0"/>
                <a:cs typeface="Times New Roman" panose="02020603050405020304" pitchFamily="18" charset="0"/>
              </a:rPr>
              <a:t>HISTORY</a:t>
            </a:r>
          </a:p>
          <a:p>
            <a:pPr>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CHEMICAL STRUCTURE, PROPERTIES, AND </a:t>
            </a:r>
            <a:r>
              <a:rPr lang="en-US" sz="1600" dirty="0" smtClean="0">
                <a:latin typeface="Times New Roman" panose="02020603050405020304" pitchFamily="18" charset="0"/>
                <a:cs typeface="Times New Roman" panose="02020603050405020304" pitchFamily="18" charset="0"/>
              </a:rPr>
              <a:t>ANTAGONISTS</a:t>
            </a:r>
          </a:p>
          <a:p>
            <a:pPr>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ANALYTICAL </a:t>
            </a:r>
            <a:r>
              <a:rPr lang="en-US" sz="1600" dirty="0" smtClean="0">
                <a:latin typeface="Times New Roman" panose="02020603050405020304" pitchFamily="18" charset="0"/>
                <a:cs typeface="Times New Roman" panose="02020603050405020304" pitchFamily="18" charset="0"/>
              </a:rPr>
              <a:t>PROCEDURES </a:t>
            </a:r>
          </a:p>
          <a:p>
            <a:pPr>
              <a:buFont typeface="Wingdings" panose="05000000000000000000" pitchFamily="2" charset="2"/>
              <a:buChar char="v"/>
            </a:pPr>
            <a:r>
              <a:rPr lang="en-US" sz="1600" dirty="0" smtClean="0">
                <a:latin typeface="Times New Roman" panose="02020603050405020304" pitchFamily="18" charset="0"/>
                <a:cs typeface="Times New Roman" panose="02020603050405020304" pitchFamily="18" charset="0"/>
              </a:rPr>
              <a:t>METABOLISM</a:t>
            </a:r>
          </a:p>
          <a:p>
            <a:pPr>
              <a:buFont typeface="Wingdings" panose="05000000000000000000" pitchFamily="2" charset="2"/>
              <a:buChar char="v"/>
            </a:pPr>
            <a:r>
              <a:rPr lang="en-US" sz="1600" dirty="0" smtClean="0">
                <a:latin typeface="Times New Roman" panose="02020603050405020304" pitchFamily="18" charset="0"/>
                <a:cs typeface="Times New Roman" panose="02020603050405020304" pitchFamily="18" charset="0"/>
              </a:rPr>
              <a:t>FUNCTIONS</a:t>
            </a:r>
          </a:p>
          <a:p>
            <a:pPr>
              <a:buFont typeface="Wingdings" panose="05000000000000000000" pitchFamily="2" charset="2"/>
              <a:buChar char="v"/>
            </a:pPr>
            <a:r>
              <a:rPr lang="en-US" sz="1600" dirty="0" smtClean="0">
                <a:latin typeface="Times New Roman" panose="02020603050405020304" pitchFamily="18" charset="0"/>
                <a:cs typeface="Times New Roman" panose="02020603050405020304" pitchFamily="18" charset="0"/>
              </a:rPr>
              <a:t>REQUIREMENTS</a:t>
            </a:r>
          </a:p>
          <a:p>
            <a:pPr>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NATURAL </a:t>
            </a:r>
            <a:r>
              <a:rPr lang="en-US" sz="1600" dirty="0" smtClean="0">
                <a:latin typeface="Times New Roman" panose="02020603050405020304" pitchFamily="18" charset="0"/>
                <a:cs typeface="Times New Roman" panose="02020603050405020304" pitchFamily="18" charset="0"/>
              </a:rPr>
              <a:t>SOURCES </a:t>
            </a:r>
          </a:p>
          <a:p>
            <a:pPr>
              <a:buFont typeface="Wingdings" panose="05000000000000000000" pitchFamily="2" charset="2"/>
              <a:buChar char="v"/>
            </a:pPr>
            <a:r>
              <a:rPr lang="en-US" sz="1600" dirty="0" smtClean="0">
                <a:latin typeface="Times New Roman" panose="02020603050405020304" pitchFamily="18" charset="0"/>
                <a:cs typeface="Times New Roman" panose="02020603050405020304" pitchFamily="18" charset="0"/>
              </a:rPr>
              <a:t>DEFICIENCY</a:t>
            </a:r>
          </a:p>
          <a:p>
            <a:pPr>
              <a:buFont typeface="Wingdings" panose="05000000000000000000" pitchFamily="2" charset="2"/>
              <a:buChar char="v"/>
            </a:pPr>
            <a:r>
              <a:rPr lang="en-US" sz="1600" dirty="0" smtClean="0">
                <a:latin typeface="Times New Roman" panose="02020603050405020304" pitchFamily="18" charset="0"/>
                <a:cs typeface="Times New Roman" panose="02020603050405020304" pitchFamily="18" charset="0"/>
              </a:rPr>
              <a:t>SUPPLEMENTATION</a:t>
            </a:r>
          </a:p>
          <a:p>
            <a:pPr>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TOXICITY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7307" y="2858032"/>
            <a:ext cx="6435990" cy="3999968"/>
          </a:xfrm>
          <a:prstGeom prst="rect">
            <a:avLst/>
          </a:prstGeom>
        </p:spPr>
      </p:pic>
    </p:spTree>
    <p:extLst>
      <p:ext uri="{BB962C8B-B14F-4D97-AF65-F5344CB8AC3E}">
        <p14:creationId xmlns:p14="http://schemas.microsoft.com/office/powerpoint/2010/main" val="336046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Times New Roman" panose="02020603050405020304" pitchFamily="18" charset="0"/>
                <a:cs typeface="Times New Roman" panose="02020603050405020304" pitchFamily="18" charset="0"/>
              </a:rPr>
              <a:t>FUNCTIONS</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Specific biotin-dependent reactions in carbohydrate metabolism </a:t>
            </a:r>
            <a:r>
              <a:rPr lang="en-US" dirty="0" smtClean="0">
                <a:latin typeface="Times New Roman" panose="02020603050405020304" pitchFamily="18" charset="0"/>
                <a:cs typeface="Times New Roman" panose="02020603050405020304" pitchFamily="18" charset="0"/>
              </a:rPr>
              <a:t>are…</a:t>
            </a: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Carboxylation </a:t>
            </a:r>
            <a:r>
              <a:rPr lang="en-US" dirty="0">
                <a:latin typeface="Times New Roman" panose="02020603050405020304" pitchFamily="18" charset="0"/>
                <a:cs typeface="Times New Roman" panose="02020603050405020304" pitchFamily="18" charset="0"/>
              </a:rPr>
              <a:t>of pyruvic acid to </a:t>
            </a:r>
            <a:r>
              <a:rPr lang="en-US" dirty="0" err="1">
                <a:latin typeface="Times New Roman" panose="02020603050405020304" pitchFamily="18" charset="0"/>
                <a:cs typeface="Times New Roman" panose="02020603050405020304" pitchFamily="18" charset="0"/>
              </a:rPr>
              <a:t>oxaloacetic</a:t>
            </a:r>
            <a:r>
              <a:rPr lang="en-US" dirty="0">
                <a:latin typeface="Times New Roman" panose="02020603050405020304" pitchFamily="18" charset="0"/>
                <a:cs typeface="Times New Roman" panose="02020603050405020304" pitchFamily="18" charset="0"/>
              </a:rPr>
              <a:t> acid.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Conversion </a:t>
            </a:r>
            <a:r>
              <a:rPr lang="en-US" dirty="0">
                <a:latin typeface="Times New Roman" panose="02020603050405020304" pitchFamily="18" charset="0"/>
                <a:cs typeface="Times New Roman" panose="02020603050405020304" pitchFamily="18" charset="0"/>
              </a:rPr>
              <a:t>of malic acid to pyruvic acid.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err="1" smtClean="0">
                <a:latin typeface="Times New Roman" panose="02020603050405020304" pitchFamily="18" charset="0"/>
                <a:cs typeface="Times New Roman" panose="02020603050405020304" pitchFamily="18" charset="0"/>
              </a:rPr>
              <a:t>Interconversion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succinic acid and propionic acid.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Conversion </a:t>
            </a:r>
            <a:r>
              <a:rPr lang="en-US" dirty="0">
                <a:latin typeface="Times New Roman" panose="02020603050405020304" pitchFamily="18" charset="0"/>
                <a:cs typeface="Times New Roman" panose="02020603050405020304" pitchFamily="18" charset="0"/>
              </a:rPr>
              <a:t>of </a:t>
            </a:r>
            <a:r>
              <a:rPr lang="en-US" dirty="0" err="1">
                <a:latin typeface="Times New Roman" panose="02020603050405020304" pitchFamily="18" charset="0"/>
                <a:cs typeface="Times New Roman" panose="02020603050405020304" pitchFamily="18" charset="0"/>
              </a:rPr>
              <a:t>oxalosuccinic</a:t>
            </a:r>
            <a:r>
              <a:rPr lang="en-US" dirty="0">
                <a:latin typeface="Times New Roman" panose="02020603050405020304" pitchFamily="18" charset="0"/>
                <a:cs typeface="Times New Roman" panose="02020603050405020304" pitchFamily="18" charset="0"/>
              </a:rPr>
              <a:t> acid to </a:t>
            </a:r>
            <a:r>
              <a:rPr lang="el-GR" dirty="0">
                <a:latin typeface="Times New Roman" panose="02020603050405020304" pitchFamily="18" charset="0"/>
                <a:cs typeface="Times New Roman" panose="02020603050405020304" pitchFamily="18" charset="0"/>
              </a:rPr>
              <a:t>α-</a:t>
            </a:r>
            <a:r>
              <a:rPr lang="en-US" dirty="0" err="1">
                <a:latin typeface="Times New Roman" panose="02020603050405020304" pitchFamily="18" charset="0"/>
                <a:cs typeface="Times New Roman" panose="02020603050405020304" pitchFamily="18" charset="0"/>
              </a:rPr>
              <a:t>ketoglutaric</a:t>
            </a:r>
            <a:r>
              <a:rPr lang="en-US" dirty="0">
                <a:latin typeface="Times New Roman" panose="02020603050405020304" pitchFamily="18" charset="0"/>
                <a:cs typeface="Times New Roman" panose="02020603050405020304" pitchFamily="18" charset="0"/>
              </a:rPr>
              <a:t> acid.</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228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FUNCTIONS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In protein metabolism, biotin enzymes are important </a:t>
            </a:r>
            <a:r>
              <a:rPr lang="en-US" dirty="0" smtClean="0">
                <a:latin typeface="Times New Roman" panose="02020603050405020304" pitchFamily="18" charset="0"/>
                <a:cs typeface="Times New Roman" panose="02020603050405020304" pitchFamily="18" charset="0"/>
              </a:rPr>
              <a:t>in: </a:t>
            </a:r>
          </a:p>
          <a:p>
            <a:pPr lvl="1"/>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rotein </a:t>
            </a:r>
            <a:r>
              <a:rPr lang="en-US" dirty="0">
                <a:latin typeface="Times New Roman" panose="02020603050405020304" pitchFamily="18" charset="0"/>
                <a:cs typeface="Times New Roman" panose="02020603050405020304" pitchFamily="18" charset="0"/>
              </a:rPr>
              <a:t>synthesis,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mino </a:t>
            </a:r>
            <a:r>
              <a:rPr lang="en-US" dirty="0">
                <a:latin typeface="Times New Roman" panose="02020603050405020304" pitchFamily="18" charset="0"/>
                <a:cs typeface="Times New Roman" panose="02020603050405020304" pitchFamily="18" charset="0"/>
              </a:rPr>
              <a:t>acid deamination,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urine </a:t>
            </a:r>
            <a:r>
              <a:rPr lang="en-US" dirty="0">
                <a:latin typeface="Times New Roman" panose="02020603050405020304" pitchFamily="18" charset="0"/>
                <a:cs typeface="Times New Roman" panose="02020603050405020304" pitchFamily="18" charset="0"/>
              </a:rPr>
              <a:t>synthesis, and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ucleic </a:t>
            </a:r>
            <a:r>
              <a:rPr lang="en-US" dirty="0">
                <a:latin typeface="Times New Roman" panose="02020603050405020304" pitchFamily="18" charset="0"/>
                <a:cs typeface="Times New Roman" panose="02020603050405020304" pitchFamily="18" charset="0"/>
              </a:rPr>
              <a:t>acid metabolism.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Deficiency </a:t>
            </a:r>
            <a:r>
              <a:rPr lang="en-US" dirty="0">
                <a:latin typeface="Times New Roman" panose="02020603050405020304" pitchFamily="18" charset="0"/>
                <a:cs typeface="Times New Roman" panose="02020603050405020304" pitchFamily="18" charset="0"/>
              </a:rPr>
              <a:t>of the vitamin in mammals hinders the normal conversion of the </a:t>
            </a:r>
            <a:r>
              <a:rPr lang="en-US" dirty="0" err="1">
                <a:latin typeface="Times New Roman" panose="02020603050405020304" pitchFamily="18" charset="0"/>
                <a:cs typeface="Times New Roman" panose="02020603050405020304" pitchFamily="18" charset="0"/>
              </a:rPr>
              <a:t>deaminated</a:t>
            </a:r>
            <a:r>
              <a:rPr lang="en-US" dirty="0">
                <a:latin typeface="Times New Roman" panose="02020603050405020304" pitchFamily="18" charset="0"/>
                <a:cs typeface="Times New Roman" panose="02020603050405020304" pitchFamily="18" charset="0"/>
              </a:rPr>
              <a:t> chain of </a:t>
            </a:r>
            <a:r>
              <a:rPr lang="en-US" dirty="0" err="1">
                <a:latin typeface="Times New Roman" panose="02020603050405020304" pitchFamily="18" charset="0"/>
                <a:cs typeface="Times New Roman" panose="02020603050405020304" pitchFamily="18" charset="0"/>
              </a:rPr>
              <a:t>leucine</a:t>
            </a:r>
            <a:r>
              <a:rPr lang="en-US" dirty="0">
                <a:latin typeface="Times New Roman" panose="02020603050405020304" pitchFamily="18" charset="0"/>
                <a:cs typeface="Times New Roman" panose="02020603050405020304" pitchFamily="18" charset="0"/>
              </a:rPr>
              <a:t> to acetyl-CoA.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Depletion </a:t>
            </a:r>
            <a:r>
              <a:rPr lang="en-US" dirty="0">
                <a:latin typeface="Times New Roman" panose="02020603050405020304" pitchFamily="18" charset="0"/>
                <a:cs typeface="Times New Roman" panose="02020603050405020304" pitchFamily="18" charset="0"/>
              </a:rPr>
              <a:t>of hepatic biotin results in reduction of hepatic activity of </a:t>
            </a:r>
            <a:r>
              <a:rPr lang="en-US" dirty="0" err="1">
                <a:latin typeface="Times New Roman" panose="02020603050405020304" pitchFamily="18" charset="0"/>
                <a:cs typeface="Times New Roman" panose="02020603050405020304" pitchFamily="18" charset="0"/>
              </a:rPr>
              <a:t>methylcrotonyl</a:t>
            </a:r>
            <a:r>
              <a:rPr lang="en-US" dirty="0">
                <a:latin typeface="Times New Roman" panose="02020603050405020304" pitchFamily="18" charset="0"/>
                <a:cs typeface="Times New Roman" panose="02020603050405020304" pitchFamily="18" charset="0"/>
              </a:rPr>
              <a:t>-CoA carboxylase, which is needed for </a:t>
            </a:r>
            <a:r>
              <a:rPr lang="en-US" dirty="0" err="1">
                <a:latin typeface="Times New Roman" panose="02020603050405020304" pitchFamily="18" charset="0"/>
                <a:cs typeface="Times New Roman" panose="02020603050405020304" pitchFamily="18" charset="0"/>
              </a:rPr>
              <a:t>leucine</a:t>
            </a:r>
            <a:r>
              <a:rPr lang="en-US" dirty="0">
                <a:latin typeface="Times New Roman" panose="02020603050405020304" pitchFamily="18" charset="0"/>
                <a:cs typeface="Times New Roman" panose="02020603050405020304" pitchFamily="18" charset="0"/>
              </a:rPr>
              <a:t> degradation (Mock and Mock, 1992).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Ability </a:t>
            </a:r>
            <a:r>
              <a:rPr lang="en-US" dirty="0">
                <a:latin typeface="Times New Roman" panose="02020603050405020304" pitchFamily="18" charset="0"/>
                <a:cs typeface="Times New Roman" panose="02020603050405020304" pitchFamily="18" charset="0"/>
              </a:rPr>
              <a:t>of liver homogenates to incorporate labeled CO2 was directly related to biotin level of the animal (</a:t>
            </a:r>
            <a:r>
              <a:rPr lang="en-US" dirty="0" err="1">
                <a:latin typeface="Times New Roman" panose="02020603050405020304" pitchFamily="18" charset="0"/>
                <a:cs typeface="Times New Roman" panose="02020603050405020304" pitchFamily="18" charset="0"/>
              </a:rPr>
              <a:t>Terroine</a:t>
            </a:r>
            <a:r>
              <a:rPr lang="en-US" dirty="0">
                <a:latin typeface="Times New Roman" panose="02020603050405020304" pitchFamily="18" charset="0"/>
                <a:cs typeface="Times New Roman" panose="02020603050405020304" pitchFamily="18" charset="0"/>
              </a:rPr>
              <a:t>, 1960). </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843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Times New Roman" panose="02020603050405020304" pitchFamily="18" charset="0"/>
                <a:cs typeface="Times New Roman" panose="02020603050405020304" pitchFamily="18" charset="0"/>
              </a:rPr>
              <a:t>FUNCTIONS</a:t>
            </a:r>
            <a:endParaRPr lang="en-US"/>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Acetyl-CoA carboxylase catalyzes addition of CO2 to acetyl-CoA to form </a:t>
            </a:r>
            <a:r>
              <a:rPr lang="en-US" dirty="0" err="1">
                <a:latin typeface="Times New Roman" panose="02020603050405020304" pitchFamily="18" charset="0"/>
                <a:cs typeface="Times New Roman" panose="02020603050405020304" pitchFamily="18" charset="0"/>
              </a:rPr>
              <a:t>malonyl</a:t>
            </a:r>
            <a:r>
              <a:rPr lang="en-US" dirty="0">
                <a:latin typeface="Times New Roman" panose="02020603050405020304" pitchFamily="18" charset="0"/>
                <a:cs typeface="Times New Roman" panose="02020603050405020304" pitchFamily="18" charset="0"/>
              </a:rPr>
              <a:t>-CoA.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cytosolic </a:t>
            </a:r>
            <a:r>
              <a:rPr lang="en-US" dirty="0" err="1">
                <a:latin typeface="Times New Roman" panose="02020603050405020304" pitchFamily="18" charset="0"/>
                <a:cs typeface="Times New Roman" panose="02020603050405020304" pitchFamily="18" charset="0"/>
              </a:rPr>
              <a:t>multienzyme</a:t>
            </a:r>
            <a:r>
              <a:rPr lang="en-US" dirty="0">
                <a:latin typeface="Times New Roman" panose="02020603050405020304" pitchFamily="18" charset="0"/>
                <a:cs typeface="Times New Roman" panose="02020603050405020304" pitchFamily="18" charset="0"/>
              </a:rPr>
              <a:t> complex, fatty acid </a:t>
            </a:r>
            <a:r>
              <a:rPr lang="en-US" dirty="0" err="1">
                <a:latin typeface="Times New Roman" panose="02020603050405020304" pitchFamily="18" charset="0"/>
                <a:cs typeface="Times New Roman" panose="02020603050405020304" pitchFamily="18" charset="0"/>
              </a:rPr>
              <a:t>synthetase</a:t>
            </a:r>
            <a:r>
              <a:rPr lang="en-US" dirty="0">
                <a:latin typeface="Times New Roman" panose="02020603050405020304" pitchFamily="18" charset="0"/>
                <a:cs typeface="Times New Roman" panose="02020603050405020304" pitchFamily="18" charset="0"/>
              </a:rPr>
              <a:t>, then accomplishes synthesis of </a:t>
            </a:r>
            <a:r>
              <a:rPr lang="en-US" dirty="0" err="1">
                <a:latin typeface="Times New Roman" panose="02020603050405020304" pitchFamily="18" charset="0"/>
                <a:cs typeface="Times New Roman" panose="02020603050405020304" pitchFamily="18" charset="0"/>
              </a:rPr>
              <a:t>palmitate</a:t>
            </a:r>
            <a:r>
              <a:rPr lang="en-US" dirty="0">
                <a:latin typeface="Times New Roman" panose="02020603050405020304" pitchFamily="18" charset="0"/>
                <a:cs typeface="Times New Roman" panose="02020603050405020304" pitchFamily="18" charset="0"/>
              </a:rPr>
              <a:t> from </a:t>
            </a:r>
            <a:r>
              <a:rPr lang="en-US" dirty="0" err="1">
                <a:latin typeface="Times New Roman" panose="02020603050405020304" pitchFamily="18" charset="0"/>
                <a:cs typeface="Times New Roman" panose="02020603050405020304" pitchFamily="18" charset="0"/>
              </a:rPr>
              <a:t>malonyl</a:t>
            </a:r>
            <a:r>
              <a:rPr lang="en-US" dirty="0">
                <a:latin typeface="Times New Roman" panose="02020603050405020304" pitchFamily="18" charset="0"/>
                <a:cs typeface="Times New Roman" panose="02020603050405020304" pitchFamily="18" charset="0"/>
              </a:rPr>
              <a:t>-CoA.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Biotin </a:t>
            </a:r>
            <a:r>
              <a:rPr lang="en-US" dirty="0">
                <a:latin typeface="Times New Roman" panose="02020603050405020304" pitchFamily="18" charset="0"/>
                <a:cs typeface="Times New Roman" panose="02020603050405020304" pitchFamily="18" charset="0"/>
              </a:rPr>
              <a:t>is required for normal long-chain unsaturated fatty acid synthesis and is important for essential fatty acid metabolism (Kramer et al., 1984).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bility </a:t>
            </a:r>
            <a:r>
              <a:rPr lang="en-US" dirty="0">
                <a:latin typeface="Times New Roman" panose="02020603050405020304" pitchFamily="18" charset="0"/>
                <a:cs typeface="Times New Roman" panose="02020603050405020304" pitchFamily="18" charset="0"/>
              </a:rPr>
              <a:t>to synthesize </a:t>
            </a:r>
            <a:r>
              <a:rPr lang="en-US" dirty="0" err="1">
                <a:latin typeface="Times New Roman" panose="02020603050405020304" pitchFamily="18" charset="0"/>
                <a:cs typeface="Times New Roman" panose="02020603050405020304" pitchFamily="18" charset="0"/>
              </a:rPr>
              <a:t>citrulline</a:t>
            </a:r>
            <a:r>
              <a:rPr lang="en-US" dirty="0">
                <a:latin typeface="Times New Roman" panose="02020603050405020304" pitchFamily="18" charset="0"/>
                <a:cs typeface="Times New Roman" panose="02020603050405020304" pitchFamily="18" charset="0"/>
              </a:rPr>
              <a:t> from ornithine was reduced in liver homogenates from biotin-deficient rats.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urea cycle enzyme ornithine </a:t>
            </a:r>
            <a:r>
              <a:rPr lang="en-US" dirty="0" err="1">
                <a:latin typeface="Times New Roman" panose="02020603050405020304" pitchFamily="18" charset="0"/>
                <a:cs typeface="Times New Roman" panose="02020603050405020304" pitchFamily="18" charset="0"/>
              </a:rPr>
              <a:t>transcarbamylase</a:t>
            </a:r>
            <a:r>
              <a:rPr lang="en-US" dirty="0">
                <a:latin typeface="Times New Roman" panose="02020603050405020304" pitchFamily="18" charset="0"/>
                <a:cs typeface="Times New Roman" panose="02020603050405020304" pitchFamily="18" charset="0"/>
              </a:rPr>
              <a:t> was significantly lower in livers of biotin deficient rats (Maeda et al., 1996). </a:t>
            </a:r>
          </a:p>
        </p:txBody>
      </p:sp>
    </p:spTree>
    <p:extLst>
      <p:ext uri="{BB962C8B-B14F-4D97-AF65-F5344CB8AC3E}">
        <p14:creationId xmlns:p14="http://schemas.microsoft.com/office/powerpoint/2010/main" val="3392512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REQUIREMENTS</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Biotin </a:t>
            </a:r>
            <a:r>
              <a:rPr lang="en-US" dirty="0">
                <a:latin typeface="Times New Roman" panose="02020603050405020304" pitchFamily="18" charset="0"/>
                <a:cs typeface="Times New Roman" panose="02020603050405020304" pitchFamily="18" charset="0"/>
              </a:rPr>
              <a:t>requirements are difficult to establish because of variability in feed content and bioavailability.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t </a:t>
            </a:r>
            <a:r>
              <a:rPr lang="en-US" dirty="0">
                <a:latin typeface="Times New Roman" panose="02020603050405020304" pitchFamily="18" charset="0"/>
                <a:cs typeface="Times New Roman" panose="02020603050405020304" pitchFamily="18" charset="0"/>
              </a:rPr>
              <a:t>is difficult to obtain a quantitative requirement for biotin because the vitamin is synthesized by many different microorganisms and certain fungi.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microorganisms are found in the lower part of the intestinal tract, a region in which absorption of nutrients is generally reduced.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t </a:t>
            </a:r>
            <a:r>
              <a:rPr lang="en-US" dirty="0">
                <a:latin typeface="Times New Roman" panose="02020603050405020304" pitchFamily="18" charset="0"/>
                <a:cs typeface="Times New Roman" panose="02020603050405020304" pitchFamily="18" charset="0"/>
              </a:rPr>
              <a:t>is believed that intestinal </a:t>
            </a:r>
            <a:r>
              <a:rPr lang="en-US" dirty="0" err="1">
                <a:latin typeface="Times New Roman" panose="02020603050405020304" pitchFamily="18" charset="0"/>
                <a:cs typeface="Times New Roman" panose="02020603050405020304" pitchFamily="18" charset="0"/>
              </a:rPr>
              <a:t>microflora</a:t>
            </a:r>
            <a:r>
              <a:rPr lang="en-US" dirty="0">
                <a:latin typeface="Times New Roman" panose="02020603050405020304" pitchFamily="18" charset="0"/>
                <a:cs typeface="Times New Roman" panose="02020603050405020304" pitchFamily="18" charset="0"/>
              </a:rPr>
              <a:t> make a significant contribution to the body pool of available biotin.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ombined </a:t>
            </a:r>
            <a:r>
              <a:rPr lang="en-US" dirty="0">
                <a:latin typeface="Times New Roman" panose="02020603050405020304" pitchFamily="18" charset="0"/>
                <a:cs typeface="Times New Roman" panose="02020603050405020304" pitchFamily="18" charset="0"/>
              </a:rPr>
              <a:t>urinary and fecal excretion of biotin exceeds the dietary intake. </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832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Times New Roman" panose="02020603050405020304" pitchFamily="18" charset="0"/>
                <a:cs typeface="Times New Roman" panose="02020603050405020304" pitchFamily="18" charset="0"/>
              </a:rPr>
              <a:t>REQUIREMENTS</a:t>
            </a:r>
            <a:endParaRPr lang="en-US" sz="32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097280" y="1872021"/>
            <a:ext cx="9813701" cy="4148238"/>
          </a:xfrm>
          <a:prstGeom prst="rect">
            <a:avLst/>
          </a:prstGeom>
        </p:spPr>
      </p:pic>
    </p:spTree>
    <p:extLst>
      <p:ext uri="{BB962C8B-B14F-4D97-AF65-F5344CB8AC3E}">
        <p14:creationId xmlns:p14="http://schemas.microsoft.com/office/powerpoint/2010/main" val="1538241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REQUIREMENTS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icroorganisms </a:t>
            </a:r>
            <a:r>
              <a:rPr lang="en-US" dirty="0">
                <a:latin typeface="Times New Roman" panose="02020603050405020304" pitchFamily="18" charset="0"/>
                <a:cs typeface="Times New Roman" panose="02020603050405020304" pitchFamily="18" charset="0"/>
              </a:rPr>
              <a:t>contribute to animal and human requirements because the use of some sulfa drugs, such as </a:t>
            </a:r>
            <a:r>
              <a:rPr lang="en-US" dirty="0" err="1" smtClean="0">
                <a:latin typeface="Times New Roman" panose="02020603050405020304" pitchFamily="18" charset="0"/>
                <a:cs typeface="Times New Roman" panose="02020603050405020304" pitchFamily="18" charset="0"/>
              </a:rPr>
              <a:t>Sulfathalidine</a:t>
            </a:r>
            <a:r>
              <a:rPr lang="en-US" dirty="0" smtClean="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Microorganisms </a:t>
            </a:r>
            <a:r>
              <a:rPr lang="en-US" dirty="0">
                <a:latin typeface="Times New Roman" panose="02020603050405020304" pitchFamily="18" charset="0"/>
                <a:cs typeface="Times New Roman" panose="02020603050405020304" pitchFamily="18" charset="0"/>
              </a:rPr>
              <a:t>that provide significant quantities of biotin to most species apparently supply a variable and undependable amount of biotin for poultry (Scott, 1981).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Verification that humans require biotin was documented in two situations</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Prolonged consumption of raw egg white and parenteral nutrition without biotin supplementation in patients with short-gut syndrome and other causes of </a:t>
            </a:r>
            <a:r>
              <a:rPr lang="en-US" dirty="0" smtClean="0">
                <a:latin typeface="Times New Roman" panose="02020603050405020304" pitchFamily="18" charset="0"/>
                <a:cs typeface="Times New Roman" panose="02020603050405020304" pitchFamily="18" charset="0"/>
              </a:rPr>
              <a:t>mal absorption </a:t>
            </a:r>
            <a:r>
              <a:rPr lang="en-US" dirty="0">
                <a:latin typeface="Times New Roman" panose="02020603050405020304" pitchFamily="18" charset="0"/>
                <a:cs typeface="Times New Roman" panose="02020603050405020304" pitchFamily="18" charset="0"/>
              </a:rPr>
              <a:t>(Mock, 1990). </a:t>
            </a:r>
            <a:endParaRPr lang="en-US"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For </a:t>
            </a:r>
            <a:r>
              <a:rPr lang="en-US" b="1" dirty="0">
                <a:latin typeface="Times New Roman" panose="02020603050405020304" pitchFamily="18" charset="0"/>
                <a:cs typeface="Times New Roman" panose="02020603050405020304" pitchFamily="18" charset="0"/>
              </a:rPr>
              <a:t>human</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Biotin </a:t>
            </a:r>
            <a:r>
              <a:rPr lang="en-US" dirty="0">
                <a:latin typeface="Times New Roman" panose="02020603050405020304" pitchFamily="18" charset="0"/>
                <a:cs typeface="Times New Roman" panose="02020603050405020304" pitchFamily="18" charset="0"/>
              </a:rPr>
              <a:t>requirements vary from 10 to 100 </a:t>
            </a:r>
            <a:r>
              <a:rPr lang="en-US" dirty="0" err="1">
                <a:latin typeface="Times New Roman" panose="02020603050405020304" pitchFamily="18" charset="0"/>
                <a:cs typeface="Times New Roman" panose="02020603050405020304" pitchFamily="18" charset="0"/>
              </a:rPr>
              <a:t>μg</a:t>
            </a:r>
            <a:r>
              <a:rPr lang="en-US" dirty="0">
                <a:latin typeface="Times New Roman" panose="02020603050405020304" pitchFamily="18" charset="0"/>
                <a:cs typeface="Times New Roman" panose="02020603050405020304" pitchFamily="18" charset="0"/>
              </a:rPr>
              <a:t>/day; </a:t>
            </a:r>
            <a:endParaRPr lang="en-US" dirty="0" smtClean="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U</a:t>
            </a:r>
            <a:r>
              <a:rPr lang="en-US" dirty="0" smtClean="0">
                <a:latin typeface="Times New Roman" panose="02020603050405020304" pitchFamily="18" charset="0"/>
                <a:cs typeface="Times New Roman" panose="02020603050405020304" pitchFamily="18" charset="0"/>
              </a:rPr>
              <a:t>ncertainty </a:t>
            </a:r>
            <a:r>
              <a:rPr lang="en-US" dirty="0">
                <a:latin typeface="Times New Roman" panose="02020603050405020304" pitchFamily="18" charset="0"/>
                <a:cs typeface="Times New Roman" panose="02020603050405020304" pitchFamily="18" charset="0"/>
              </a:rPr>
              <a:t>of requirements is due to lack of information on the nutritional significance of biotin synthesis and utilization of biotin by enteric bacteria (RDA, 1989).</a:t>
            </a: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9975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Times New Roman" panose="02020603050405020304" pitchFamily="18" charset="0"/>
                <a:cs typeface="Times New Roman" panose="02020603050405020304" pitchFamily="18" charset="0"/>
              </a:rPr>
              <a:t>NATURAL SOURCES</a:t>
            </a:r>
            <a:endParaRPr lang="en-US" dirty="0"/>
          </a:p>
        </p:txBody>
      </p:sp>
    </p:spTree>
    <p:extLst>
      <p:ext uri="{BB962C8B-B14F-4D97-AF65-F5344CB8AC3E}">
        <p14:creationId xmlns:p14="http://schemas.microsoft.com/office/powerpoint/2010/main" val="2301038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Times New Roman" panose="02020603050405020304" pitchFamily="18" charset="0"/>
                <a:cs typeface="Times New Roman" panose="02020603050405020304" pitchFamily="18" charset="0"/>
              </a:rPr>
              <a:t>NATURAL SOURCES</a:t>
            </a:r>
            <a:endParaRPr lang="en-US"/>
          </a:p>
        </p:txBody>
      </p:sp>
      <p:sp>
        <p:nvSpPr>
          <p:cNvPr id="3" name="Text Placeholder 2"/>
          <p:cNvSpPr>
            <a:spLocks noGrp="1"/>
          </p:cNvSpPr>
          <p:nvPr>
            <p:ph type="body" idx="1"/>
          </p:nvPr>
        </p:nvSpPr>
        <p:spPr/>
        <p:txBody>
          <a:bodyPr/>
          <a:lstStyle/>
          <a:p>
            <a:pPr algn="ctr"/>
            <a:r>
              <a:rPr lang="en-US" b="1" dirty="0" smtClean="0">
                <a:latin typeface="Times New Roman" panose="02020603050405020304" pitchFamily="18" charset="0"/>
                <a:cs typeface="Times New Roman" panose="02020603050405020304" pitchFamily="18" charset="0"/>
              </a:rPr>
              <a:t>richest </a:t>
            </a:r>
            <a:r>
              <a:rPr lang="en-US" b="1" dirty="0">
                <a:latin typeface="Times New Roman" panose="02020603050405020304" pitchFamily="18" charset="0"/>
                <a:cs typeface="Times New Roman" panose="02020603050405020304" pitchFamily="18" charset="0"/>
              </a:rPr>
              <a:t>sources of biotin are: </a:t>
            </a:r>
          </a:p>
        </p:txBody>
      </p:sp>
      <p:sp>
        <p:nvSpPr>
          <p:cNvPr id="4" name="Content Placeholder 3"/>
          <p:cNvSpPr>
            <a:spLocks noGrp="1"/>
          </p:cNvSpPr>
          <p:nvPr>
            <p:ph sz="half" idx="2"/>
          </p:nvPr>
        </p:nvSpPr>
        <p:spPr/>
        <p:txBody>
          <a:bodyPr>
            <a:normAutofit/>
          </a:bodyPr>
          <a:lstStyle/>
          <a:p>
            <a:pPr lvl="1" algn="ctr"/>
            <a:r>
              <a:rPr lang="en-US" dirty="0">
                <a:latin typeface="Times New Roman" panose="02020603050405020304" pitchFamily="18" charset="0"/>
                <a:cs typeface="Times New Roman" panose="02020603050405020304" pitchFamily="18" charset="0"/>
              </a:rPr>
              <a:t>Royal jelly</a:t>
            </a:r>
          </a:p>
          <a:p>
            <a:pPr lvl="1" algn="ctr"/>
            <a:r>
              <a:rPr lang="en-US" dirty="0">
                <a:latin typeface="Times New Roman" panose="02020603050405020304" pitchFamily="18" charset="0"/>
                <a:cs typeface="Times New Roman" panose="02020603050405020304" pitchFamily="18" charset="0"/>
              </a:rPr>
              <a:t>Liver</a:t>
            </a:r>
          </a:p>
          <a:p>
            <a:pPr lvl="1" algn="ctr"/>
            <a:r>
              <a:rPr lang="en-US" dirty="0">
                <a:latin typeface="Times New Roman" panose="02020603050405020304" pitchFamily="18" charset="0"/>
                <a:cs typeface="Times New Roman" panose="02020603050405020304" pitchFamily="18" charset="0"/>
              </a:rPr>
              <a:t>Kidney </a:t>
            </a:r>
          </a:p>
          <a:p>
            <a:pPr lvl="1" algn="ctr"/>
            <a:r>
              <a:rPr lang="en-US" dirty="0">
                <a:latin typeface="Times New Roman" panose="02020603050405020304" pitchFamily="18" charset="0"/>
                <a:cs typeface="Times New Roman" panose="02020603050405020304" pitchFamily="18" charset="0"/>
              </a:rPr>
              <a:t>Yeast </a:t>
            </a:r>
          </a:p>
          <a:p>
            <a:pPr lvl="1" algn="ctr"/>
            <a:r>
              <a:rPr lang="en-US" dirty="0">
                <a:latin typeface="Times New Roman" panose="02020603050405020304" pitchFamily="18" charset="0"/>
                <a:cs typeface="Times New Roman" panose="02020603050405020304" pitchFamily="18" charset="0"/>
              </a:rPr>
              <a:t>Blackstrap molasses </a:t>
            </a:r>
          </a:p>
          <a:p>
            <a:pPr lvl="1" algn="ctr"/>
            <a:r>
              <a:rPr lang="en-US" dirty="0">
                <a:latin typeface="Times New Roman" panose="02020603050405020304" pitchFamily="18" charset="0"/>
                <a:cs typeface="Times New Roman" panose="02020603050405020304" pitchFamily="18" charset="0"/>
              </a:rPr>
              <a:t>Peanuts</a:t>
            </a:r>
          </a:p>
          <a:p>
            <a:pPr lvl="1" algn="ctr"/>
            <a:r>
              <a:rPr lang="en-US" dirty="0">
                <a:latin typeface="Times New Roman" panose="02020603050405020304" pitchFamily="18" charset="0"/>
                <a:cs typeface="Times New Roman" panose="02020603050405020304" pitchFamily="18" charset="0"/>
              </a:rPr>
              <a:t>Eggs. </a:t>
            </a:r>
          </a:p>
          <a:p>
            <a:pPr algn="ctr"/>
            <a:endParaRPr lang="en-US" dirty="0"/>
          </a:p>
        </p:txBody>
      </p:sp>
      <p:sp>
        <p:nvSpPr>
          <p:cNvPr id="5" name="Text Placeholder 4"/>
          <p:cNvSpPr>
            <a:spLocks noGrp="1"/>
          </p:cNvSpPr>
          <p:nvPr>
            <p:ph type="body" sz="quarter" idx="3"/>
          </p:nvPr>
        </p:nvSpPr>
        <p:spPr/>
        <p:txBody>
          <a:bodyPr/>
          <a:lstStyle/>
          <a:p>
            <a:pPr algn="ctr"/>
            <a:r>
              <a:rPr lang="en-US" b="1" dirty="0">
                <a:latin typeface="Times New Roman" panose="02020603050405020304" pitchFamily="18" charset="0"/>
                <a:cs typeface="Times New Roman" panose="02020603050405020304" pitchFamily="18" charset="0"/>
              </a:rPr>
              <a:t>Poor </a:t>
            </a:r>
            <a:r>
              <a:rPr lang="en-US" b="1" dirty="0" smtClean="0">
                <a:latin typeface="Times New Roman" panose="02020603050405020304" pitchFamily="18" charset="0"/>
                <a:cs typeface="Times New Roman" panose="02020603050405020304" pitchFamily="18" charset="0"/>
              </a:rPr>
              <a:t>sources </a:t>
            </a:r>
            <a:r>
              <a:rPr lang="en-US" b="1" dirty="0">
                <a:latin typeface="Times New Roman" panose="02020603050405020304" pitchFamily="18" charset="0"/>
                <a:cs typeface="Times New Roman" panose="02020603050405020304" pitchFamily="18" charset="0"/>
              </a:rPr>
              <a:t>of biotin are:</a:t>
            </a:r>
          </a:p>
        </p:txBody>
      </p:sp>
      <p:sp>
        <p:nvSpPr>
          <p:cNvPr id="6" name="Content Placeholder 5"/>
          <p:cNvSpPr>
            <a:spLocks noGrp="1"/>
          </p:cNvSpPr>
          <p:nvPr>
            <p:ph sz="quarter" idx="4"/>
          </p:nvPr>
        </p:nvSpPr>
        <p:spPr/>
        <p:txBody>
          <a:bodyPr/>
          <a:lstStyle/>
          <a:p>
            <a:pPr lvl="1"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Corn </a:t>
            </a:r>
          </a:p>
          <a:p>
            <a:pPr lvl="1"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Wheat </a:t>
            </a:r>
          </a:p>
          <a:p>
            <a:pPr lvl="1"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Other cereals</a:t>
            </a:r>
          </a:p>
          <a:p>
            <a:pPr lvl="1"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Meat </a:t>
            </a:r>
          </a:p>
          <a:p>
            <a:pPr lvl="1"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Fish. </a:t>
            </a:r>
          </a:p>
          <a:p>
            <a:pPr algn="ctr"/>
            <a:endParaRPr lang="en-US" dirty="0"/>
          </a:p>
        </p:txBody>
      </p:sp>
    </p:spTree>
    <p:extLst>
      <p:ext uri="{BB962C8B-B14F-4D97-AF65-F5344CB8AC3E}">
        <p14:creationId xmlns:p14="http://schemas.microsoft.com/office/powerpoint/2010/main" val="2635073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NATURAL SOURCES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Most fresh vegetables and some fruits are fairly good sources. </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comparison to cereal grains, oilseed meals are better sources of total biotin.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Soybean </a:t>
            </a:r>
            <a:r>
              <a:rPr lang="en-US" dirty="0">
                <a:latin typeface="Times New Roman" panose="02020603050405020304" pitchFamily="18" charset="0"/>
                <a:cs typeface="Times New Roman" panose="02020603050405020304" pitchFamily="18" charset="0"/>
              </a:rPr>
              <a:t>meal, for instance, contains a mean biotin content of 270 ppb, with a range of 200 to 387 ppb (Frigg and Volker, 1994).</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Animal proteins, on the other hand, are rather unreliable sources of biotin.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instance, highly variable levels are found in fish meals (135 ppb on average, ranging from 11 to 421 ppb) and meat meals (88 ppb on average, ranging from 17 to 322 ppb). </a:t>
            </a: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2241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NATURAL SOURCES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appear to play a part in determining biotin content and may also affect the availability.</a:t>
            </a:r>
          </a:p>
          <a:p>
            <a:pPr>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Harvest </a:t>
            </a:r>
            <a:r>
              <a:rPr lang="en-US" dirty="0">
                <a:latin typeface="Times New Roman" panose="02020603050405020304" pitchFamily="18" charset="0"/>
                <a:cs typeface="Times New Roman" panose="02020603050405020304" pitchFamily="18" charset="0"/>
              </a:rPr>
              <a:t>conditions, </a:t>
            </a:r>
            <a:endParaRPr lang="en-US" dirty="0" smtClean="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O</a:t>
            </a:r>
            <a:r>
              <a:rPr lang="en-US" dirty="0" smtClean="0">
                <a:latin typeface="Times New Roman" panose="02020603050405020304" pitchFamily="18" charset="0"/>
                <a:cs typeface="Times New Roman" panose="02020603050405020304" pitchFamily="18" charset="0"/>
              </a:rPr>
              <a:t>rigin </a:t>
            </a:r>
            <a:r>
              <a:rPr lang="en-US" dirty="0">
                <a:latin typeface="Times New Roman" panose="02020603050405020304" pitchFamily="18" charset="0"/>
                <a:cs typeface="Times New Roman" panose="02020603050405020304" pitchFamily="18" charset="0"/>
              </a:rPr>
              <a:t>of sample, </a:t>
            </a:r>
            <a:endParaRPr lang="en-US" dirty="0" smtClean="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Y</a:t>
            </a:r>
            <a:r>
              <a:rPr lang="en-US" dirty="0" smtClean="0">
                <a:latin typeface="Times New Roman" panose="02020603050405020304" pitchFamily="18" charset="0"/>
                <a:cs typeface="Times New Roman" panose="02020603050405020304" pitchFamily="18" charset="0"/>
              </a:rPr>
              <a:t>ear </a:t>
            </a:r>
            <a:r>
              <a:rPr lang="en-US" dirty="0">
                <a:latin typeface="Times New Roman" panose="02020603050405020304" pitchFamily="18" charset="0"/>
                <a:cs typeface="Times New Roman" panose="02020603050405020304" pitchFamily="18" charset="0"/>
              </a:rPr>
              <a:t>of collection, </a:t>
            </a:r>
            <a:endParaRPr lang="en-US" dirty="0" smtClean="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ostharvest </a:t>
            </a:r>
            <a:r>
              <a:rPr lang="en-US" dirty="0">
                <a:latin typeface="Times New Roman" panose="02020603050405020304" pitchFamily="18" charset="0"/>
                <a:cs typeface="Times New Roman" panose="02020603050405020304" pitchFamily="18" charset="0"/>
              </a:rPr>
              <a:t>treatment</a:t>
            </a:r>
            <a:r>
              <a:rPr lang="en-US" dirty="0" smtClean="0">
                <a:latin typeface="Times New Roman" panose="02020603050405020304" pitchFamily="18" charset="0"/>
                <a:cs typeface="Times New Roman" panose="02020603050405020304" pitchFamily="18" charset="0"/>
              </a:rPr>
              <a:t>, </a:t>
            </a:r>
          </a:p>
          <a:p>
            <a:pPr>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torage conditions</a:t>
            </a:r>
          </a:p>
          <a:p>
            <a:r>
              <a:rPr lang="en-US" b="1" dirty="0" smtClean="0">
                <a:latin typeface="Times New Roman" panose="02020603050405020304" pitchFamily="18" charset="0"/>
                <a:cs typeface="Times New Roman" panose="02020603050405020304" pitchFamily="18" charset="0"/>
              </a:rPr>
              <a:t>For </a:t>
            </a:r>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65 </a:t>
            </a:r>
            <a:r>
              <a:rPr lang="en-US" dirty="0">
                <a:latin typeface="Times New Roman" panose="02020603050405020304" pitchFamily="18" charset="0"/>
                <a:cs typeface="Times New Roman" panose="02020603050405020304" pitchFamily="18" charset="0"/>
              </a:rPr>
              <a:t>samples of corn analyzed for biotin varied between 0.012 and 0.072 ppm, and 20 samples of meat meal varied between 0.008 and 0.20 ppm (Brooks, 1982).</a:t>
            </a:r>
          </a:p>
        </p:txBody>
      </p:sp>
    </p:spTree>
    <p:extLst>
      <p:ext uri="{BB962C8B-B14F-4D97-AF65-F5344CB8AC3E}">
        <p14:creationId xmlns:p14="http://schemas.microsoft.com/office/powerpoint/2010/main" val="148864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INTRODUCTION</a:t>
            </a:r>
            <a:endParaRPr lang="en-US" dirty="0"/>
          </a:p>
        </p:txBody>
      </p:sp>
      <p:sp>
        <p:nvSpPr>
          <p:cNvPr id="3" name="Content Placeholder 2"/>
          <p:cNvSpPr>
            <a:spLocks noGrp="1"/>
          </p:cNvSpPr>
          <p:nvPr>
            <p:ph idx="1"/>
          </p:nvPr>
        </p:nvSpPr>
        <p:spPr/>
        <p:txBody>
          <a:bodyPr/>
          <a:lstStyle/>
          <a:p>
            <a:pPr lvl="1">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Biotin </a:t>
            </a:r>
            <a:r>
              <a:rPr lang="en-US" dirty="0">
                <a:latin typeface="Times New Roman" panose="02020603050405020304" pitchFamily="18" charset="0"/>
                <a:cs typeface="Times New Roman" panose="02020603050405020304" pitchFamily="18" charset="0"/>
              </a:rPr>
              <a:t>is a water-soluble B </a:t>
            </a:r>
            <a:r>
              <a:rPr lang="en-US" dirty="0" smtClean="0">
                <a:latin typeface="Times New Roman" panose="02020603050405020304" pitchFamily="18" charset="0"/>
                <a:cs typeface="Times New Roman" panose="02020603050405020304" pitchFamily="18" charset="0"/>
              </a:rPr>
              <a:t>vitamin</a:t>
            </a:r>
          </a:p>
          <a:p>
            <a:pPr lvl="1">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lso </a:t>
            </a:r>
            <a:r>
              <a:rPr lang="en-US" dirty="0">
                <a:latin typeface="Times New Roman" panose="02020603050405020304" pitchFamily="18" charset="0"/>
                <a:cs typeface="Times New Roman" panose="02020603050405020304" pitchFamily="18" charset="0"/>
              </a:rPr>
              <a:t>called vitamin B7 and formerly known as vitamin H </a:t>
            </a:r>
          </a:p>
          <a:p>
            <a:pPr lvl="1">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Biotin </a:t>
            </a:r>
            <a:r>
              <a:rPr lang="en-US" dirty="0">
                <a:latin typeface="Times New Roman" panose="02020603050405020304" pitchFamily="18" charset="0"/>
                <a:cs typeface="Times New Roman" panose="02020603050405020304" pitchFamily="18" charset="0"/>
              </a:rPr>
              <a:t>is an important component of enzymes involved in metabolizing fats and carbohydrates,  </a:t>
            </a:r>
            <a:endParaRPr lang="en-US"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nfluencing </a:t>
            </a:r>
            <a:r>
              <a:rPr lang="en-US" dirty="0">
                <a:latin typeface="Times New Roman" panose="02020603050405020304" pitchFamily="18" charset="0"/>
                <a:cs typeface="Times New Roman" panose="02020603050405020304" pitchFamily="18" charset="0"/>
              </a:rPr>
              <a:t>cell growth, and affecting amino acids involved in protein synthesis </a:t>
            </a:r>
            <a:endParaRPr lang="en-US"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iscovered </a:t>
            </a:r>
            <a:r>
              <a:rPr lang="en-US" dirty="0">
                <a:latin typeface="Times New Roman" panose="02020603050405020304" pitchFamily="18" charset="0"/>
                <a:cs typeface="Times New Roman" panose="02020603050405020304" pitchFamily="18" charset="0"/>
              </a:rPr>
              <a:t>by Vincent du </a:t>
            </a:r>
            <a:r>
              <a:rPr lang="en-US" dirty="0" err="1">
                <a:latin typeface="Times New Roman" panose="02020603050405020304" pitchFamily="18" charset="0"/>
                <a:cs typeface="Times New Roman" panose="02020603050405020304" pitchFamily="18" charset="0"/>
              </a:rPr>
              <a:t>Vigneaud</a:t>
            </a:r>
            <a:r>
              <a:rPr lang="en-US" dirty="0">
                <a:latin typeface="Times New Roman" panose="02020603050405020304" pitchFamily="18" charset="0"/>
                <a:cs typeface="Times New Roman" panose="02020603050405020304" pitchFamily="18" charset="0"/>
              </a:rPr>
              <a:t> and his colleagues in 1942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0501" y="4034652"/>
            <a:ext cx="4542796" cy="2823348"/>
          </a:xfrm>
          <a:prstGeom prst="rect">
            <a:avLst/>
          </a:prstGeom>
        </p:spPr>
      </p:pic>
    </p:spTree>
    <p:extLst>
      <p:ext uri="{BB962C8B-B14F-4D97-AF65-F5344CB8AC3E}">
        <p14:creationId xmlns:p14="http://schemas.microsoft.com/office/powerpoint/2010/main" val="100452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Times New Roman" panose="02020603050405020304" pitchFamily="18" charset="0"/>
                <a:cs typeface="Times New Roman" panose="02020603050405020304" pitchFamily="18" charset="0"/>
              </a:rPr>
              <a:t>NATURAL SOURCES</a:t>
            </a:r>
            <a:endParaRPr lang="en-US"/>
          </a:p>
        </p:txBody>
      </p:sp>
      <p:sp>
        <p:nvSpPr>
          <p:cNvPr id="3" name="Rectangle 2"/>
          <p:cNvSpPr/>
          <p:nvPr/>
        </p:nvSpPr>
        <p:spPr>
          <a:xfrm>
            <a:off x="764576" y="1939299"/>
            <a:ext cx="6096000" cy="2308324"/>
          </a:xfrm>
          <a:prstGeom prst="rect">
            <a:avLst/>
          </a:prstGeom>
        </p:spPr>
        <p:txBody>
          <a:bodyPr>
            <a:spAutoFit/>
          </a:bodyPr>
          <a:lstStyle/>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Biotin is unstable to oxidizing conditions and </a:t>
            </a:r>
          </a:p>
          <a:p>
            <a:r>
              <a:rPr lang="en-US" dirty="0" smtClean="0">
                <a:latin typeface="Times New Roman" panose="02020603050405020304" pitchFamily="18" charset="0"/>
                <a:cs typeface="Times New Roman" panose="02020603050405020304" pitchFamily="18" charset="0"/>
              </a:rPr>
              <a:t>therefore is </a:t>
            </a:r>
            <a:r>
              <a:rPr lang="en-US" dirty="0">
                <a:latin typeface="Times New Roman" panose="02020603050405020304" pitchFamily="18" charset="0"/>
                <a:cs typeface="Times New Roman" panose="02020603050405020304" pitchFamily="18" charset="0"/>
              </a:rPr>
              <a:t>destroyed by heat, especially under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conditions </a:t>
            </a:r>
            <a:r>
              <a:rPr lang="en-US" dirty="0">
                <a:latin typeface="Times New Roman" panose="02020603050405020304" pitchFamily="18" charset="0"/>
                <a:cs typeface="Times New Roman" panose="02020603050405020304" pitchFamily="18" charset="0"/>
              </a:rPr>
              <a:t>that </a:t>
            </a:r>
            <a:r>
              <a:rPr lang="en-US" dirty="0" smtClean="0">
                <a:latin typeface="Times New Roman" panose="02020603050405020304" pitchFamily="18" charset="0"/>
                <a:cs typeface="Times New Roman" panose="02020603050405020304" pitchFamily="18" charset="0"/>
              </a:rPr>
              <a:t>support </a:t>
            </a:r>
            <a:r>
              <a:rPr lang="en-US" dirty="0">
                <a:latin typeface="Times New Roman" panose="02020603050405020304" pitchFamily="18" charset="0"/>
                <a:cs typeface="Times New Roman" panose="02020603050405020304" pitchFamily="18" charset="0"/>
              </a:rPr>
              <a:t>simultaneous lipid peroxidation.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These losses can be reduced by the use of an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antioxidant </a:t>
            </a:r>
            <a:r>
              <a:rPr lang="en-US" dirty="0">
                <a:latin typeface="Times New Roman" panose="02020603050405020304" pitchFamily="18" charset="0"/>
                <a:cs typeface="Times New Roman" panose="02020603050405020304" pitchFamily="18" charset="0"/>
              </a:rPr>
              <a:t>(e.g., vitamin C, vitamin E).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After baby foods were stored for 6 months, an </a:t>
            </a:r>
          </a:p>
          <a:p>
            <a:r>
              <a:rPr lang="en-US" dirty="0" smtClean="0">
                <a:latin typeface="Times New Roman" panose="02020603050405020304" pitchFamily="18" charset="0"/>
                <a:cs typeface="Times New Roman" panose="02020603050405020304" pitchFamily="18" charset="0"/>
              </a:rPr>
              <a:t>approximate </a:t>
            </a:r>
            <a:r>
              <a:rPr lang="en-US" dirty="0">
                <a:latin typeface="Times New Roman" panose="02020603050405020304" pitchFamily="18" charset="0"/>
                <a:cs typeface="Times New Roman" panose="02020603050405020304" pitchFamily="18" charset="0"/>
              </a:rPr>
              <a:t>15% reduction in biotin content was found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Karlin</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Foisy</a:t>
            </a:r>
            <a:r>
              <a:rPr lang="en-US" dirty="0">
                <a:latin typeface="Times New Roman" panose="02020603050405020304" pitchFamily="18" charset="0"/>
                <a:cs typeface="Times New Roman" panose="02020603050405020304" pitchFamily="18" charset="0"/>
              </a:rPr>
              <a:t>, 1972).</a:t>
            </a:r>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612728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49547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NATURAL SOURCES</a:t>
            </a:r>
            <a:endParaRPr lang="en-US" dirty="0"/>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Biotin in feedstuffs may be destroyed </a:t>
            </a:r>
            <a:r>
              <a:rPr lang="en-US" dirty="0" smtClean="0">
                <a:latin typeface="Times New Roman" panose="02020603050405020304" pitchFamily="18" charset="0"/>
                <a:cs typeface="Times New Roman" panose="02020603050405020304" pitchFamily="18" charset="0"/>
              </a:rPr>
              <a:t>by: </a:t>
            </a:r>
          </a:p>
          <a:p>
            <a:pPr lvl="1"/>
            <a:r>
              <a:rPr lang="en-US" dirty="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eat </a:t>
            </a:r>
            <a:r>
              <a:rPr lang="en-US" dirty="0">
                <a:latin typeface="Times New Roman" panose="02020603050405020304" pitchFamily="18" charset="0"/>
                <a:cs typeface="Times New Roman" panose="02020603050405020304" pitchFamily="18" charset="0"/>
              </a:rPr>
              <a:t>curing,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olvent </a:t>
            </a:r>
            <a:r>
              <a:rPr lang="en-US" dirty="0">
                <a:latin typeface="Times New Roman" panose="02020603050405020304" pitchFamily="18" charset="0"/>
                <a:cs typeface="Times New Roman" panose="02020603050405020304" pitchFamily="18" charset="0"/>
              </a:rPr>
              <a:t>extraction, </a:t>
            </a:r>
            <a:r>
              <a:rPr lang="en-US" dirty="0" smtClean="0">
                <a:latin typeface="Times New Roman" panose="02020603050405020304" pitchFamily="18" charset="0"/>
                <a:cs typeface="Times New Roman" panose="02020603050405020304" pitchFamily="18" charset="0"/>
              </a:rPr>
              <a:t>and</a:t>
            </a:r>
          </a:p>
          <a:p>
            <a:pPr lvl="1"/>
            <a:r>
              <a:rPr lang="en-US" dirty="0" smtClean="0">
                <a:latin typeface="Times New Roman" panose="02020603050405020304" pitchFamily="18" charset="0"/>
                <a:cs typeface="Times New Roman" panose="02020603050405020304" pitchFamily="18" charset="0"/>
              </a:rPr>
              <a:t> Improper </a:t>
            </a:r>
            <a:r>
              <a:rPr lang="en-US" dirty="0">
                <a:latin typeface="Times New Roman" panose="02020603050405020304" pitchFamily="18" charset="0"/>
                <a:cs typeface="Times New Roman" panose="02020603050405020304" pitchFamily="18" charset="0"/>
              </a:rPr>
              <a:t>storage conditions,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W</a:t>
            </a:r>
            <a:r>
              <a:rPr lang="en-US" dirty="0" smtClean="0">
                <a:latin typeface="Times New Roman" panose="02020603050405020304" pitchFamily="18" charset="0"/>
                <a:cs typeface="Times New Roman" panose="02020603050405020304" pitchFamily="18" charset="0"/>
              </a:rPr>
              <a:t>hile </a:t>
            </a:r>
            <a:r>
              <a:rPr lang="en-US" dirty="0">
                <a:latin typeface="Times New Roman" panose="02020603050405020304" pitchFamily="18" charset="0"/>
                <a:cs typeface="Times New Roman" panose="02020603050405020304" pitchFamily="18" charset="0"/>
              </a:rPr>
              <a:t>pelleting has little effect on biotin content of feed (McGinnis, 1986a,b).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Milling reduced biotin concentrations </a:t>
            </a:r>
            <a:r>
              <a:rPr lang="en-US" dirty="0" smtClean="0">
                <a:latin typeface="Times New Roman" panose="02020603050405020304" pitchFamily="18" charset="0"/>
                <a:cs typeface="Times New Roman" panose="02020603050405020304" pitchFamily="18" charset="0"/>
              </a:rPr>
              <a:t>of; </a:t>
            </a:r>
          </a:p>
          <a:p>
            <a:pPr lvl="1"/>
            <a:r>
              <a:rPr lang="en-US" dirty="0" smtClean="0">
                <a:latin typeface="Times New Roman" panose="02020603050405020304" pitchFamily="18" charset="0"/>
                <a:cs typeface="Times New Roman" panose="02020603050405020304" pitchFamily="18" charset="0"/>
              </a:rPr>
              <a:t>wheat </a:t>
            </a:r>
            <a:r>
              <a:rPr lang="en-US" dirty="0">
                <a:latin typeface="Times New Roman" panose="02020603050405020304" pitchFamily="18" charset="0"/>
                <a:cs typeface="Times New Roman" panose="02020603050405020304" pitchFamily="18" charset="0"/>
              </a:rPr>
              <a:t>or corn and </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canning </a:t>
            </a:r>
            <a:r>
              <a:rPr lang="en-US" dirty="0">
                <a:latin typeface="Times New Roman" panose="02020603050405020304" pitchFamily="18" charset="0"/>
                <a:cs typeface="Times New Roman" panose="02020603050405020304" pitchFamily="18" charset="0"/>
              </a:rPr>
              <a:t>of corn, </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carrots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spinach</a:t>
            </a:r>
            <a:r>
              <a:rPr lang="en-US" dirty="0">
                <a:latin typeface="Times New Roman" panose="02020603050405020304" pitchFamily="18" charset="0"/>
                <a:cs typeface="Times New Roman" panose="02020603050405020304" pitchFamily="18" charset="0"/>
              </a:rPr>
              <a:t>, or tomatoes </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Bonjour, 1991). </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3760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70524"/>
            <a:ext cx="8361229" cy="2098226"/>
          </a:xfrm>
        </p:spPr>
        <p:txBody>
          <a:bodyPr/>
          <a:lstStyle/>
          <a:p>
            <a:pPr algn="ctr"/>
            <a:r>
              <a:rPr lang="en-US" dirty="0"/>
              <a:t>DEFICIENCY</a:t>
            </a:r>
          </a:p>
        </p:txBody>
      </p:sp>
    </p:spTree>
    <p:extLst>
      <p:ext uri="{BB962C8B-B14F-4D97-AF65-F5344CB8AC3E}">
        <p14:creationId xmlns:p14="http://schemas.microsoft.com/office/powerpoint/2010/main" val="1462161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Effects of Deficiency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Biotin is important for normal function of the thyroid and adrenal glands, the reproductive tract, and the nervous system.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However</a:t>
            </a:r>
            <a:r>
              <a:rPr lang="en-US" dirty="0">
                <a:latin typeface="Times New Roman" panose="02020603050405020304" pitchFamily="18" charset="0"/>
                <a:cs typeface="Times New Roman" panose="02020603050405020304" pitchFamily="18" charset="0"/>
              </a:rPr>
              <a:t>, the </a:t>
            </a:r>
            <a:r>
              <a:rPr lang="en-US" dirty="0" smtClean="0">
                <a:latin typeface="Times New Roman" panose="02020603050405020304" pitchFamily="18" charset="0"/>
                <a:cs typeface="Times New Roman" panose="02020603050405020304" pitchFamily="18" charset="0"/>
              </a:rPr>
              <a:t>effect </a:t>
            </a:r>
            <a:r>
              <a:rPr lang="en-US" dirty="0">
                <a:latin typeface="Times New Roman" panose="02020603050405020304" pitchFamily="18" charset="0"/>
                <a:cs typeface="Times New Roman" panose="02020603050405020304" pitchFamily="18" charset="0"/>
              </a:rPr>
              <a:t>of biotin deficiency on the cutaneous system is most dramatic since a severe dermatitis is the major obvious clinical sign of deficiency in livestock and poultry. </a:t>
            </a:r>
          </a:p>
        </p:txBody>
      </p:sp>
    </p:spTree>
    <p:extLst>
      <p:ext uri="{BB962C8B-B14F-4D97-AF65-F5344CB8AC3E}">
        <p14:creationId xmlns:p14="http://schemas.microsoft.com/office/powerpoint/2010/main" val="19524334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Ruminants</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Biotin </a:t>
            </a:r>
            <a:r>
              <a:rPr lang="en-US" dirty="0" smtClean="0">
                <a:latin typeface="Times New Roman" panose="02020603050405020304" pitchFamily="18" charset="0"/>
                <a:cs typeface="Times New Roman" panose="02020603050405020304" pitchFamily="18" charset="0"/>
              </a:rPr>
              <a:t>deficiency…</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indquarter </a:t>
            </a:r>
            <a:r>
              <a:rPr lang="en-US" dirty="0">
                <a:latin typeface="Times New Roman" panose="02020603050405020304" pitchFamily="18" charset="0"/>
                <a:cs typeface="Times New Roman" panose="02020603050405020304" pitchFamily="18" charset="0"/>
              </a:rPr>
              <a:t>paralysis, </a:t>
            </a:r>
            <a:endParaRPr lang="en-US"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ecreased </a:t>
            </a:r>
            <a:r>
              <a:rPr lang="en-US" dirty="0">
                <a:latin typeface="Times New Roman" panose="02020603050405020304" pitchFamily="18" charset="0"/>
                <a:cs typeface="Times New Roman" panose="02020603050405020304" pitchFamily="18" charset="0"/>
              </a:rPr>
              <a:t>urinary excretion of biotin</a:t>
            </a:r>
            <a:r>
              <a:rPr lang="en-US" dirty="0" smtClean="0">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Correction </a:t>
            </a:r>
            <a:r>
              <a:rPr lang="en-US" dirty="0">
                <a:latin typeface="Times New Roman" panose="02020603050405020304" pitchFamily="18" charset="0"/>
                <a:cs typeface="Times New Roman" panose="02020603050405020304" pitchFamily="18" charset="0"/>
              </a:rPr>
              <a:t>of the problem with biotin injections was reported in calves (Wiese et al., 1946</a:t>
            </a:r>
            <a:r>
              <a:rPr lang="en-US"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Flipse</a:t>
            </a:r>
            <a:r>
              <a:rPr lang="en-US" dirty="0">
                <a:latin typeface="Times New Roman" panose="02020603050405020304" pitchFamily="18" charset="0"/>
                <a:cs typeface="Times New Roman" panose="02020603050405020304" pitchFamily="18" charset="0"/>
              </a:rPr>
              <a:t> et al. (1948) reported a potassium-biotin interrelationship in calves, with the result that calves fed purified diets low in potassium and biotin developed progressive paralysis of the hind legs that spread to the </a:t>
            </a:r>
            <a:endParaRPr lang="en-US"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Forelegs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eck, </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espiratory </a:t>
            </a:r>
            <a:r>
              <a:rPr lang="en-US" dirty="0">
                <a:latin typeface="Times New Roman" panose="02020603050405020304" pitchFamily="18" charset="0"/>
                <a:cs typeface="Times New Roman" panose="02020603050405020304" pitchFamily="18" charset="0"/>
              </a:rPr>
              <a:t>system</a:t>
            </a:r>
            <a:r>
              <a:rPr lang="en-US"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Death </a:t>
            </a:r>
            <a:r>
              <a:rPr lang="en-US" dirty="0">
                <a:latin typeface="Times New Roman" panose="02020603050405020304" pitchFamily="18" charset="0"/>
                <a:cs typeface="Times New Roman" panose="02020603050405020304" pitchFamily="18" charset="0"/>
              </a:rPr>
              <a:t>may result within 12 to 24 hours of the first signs; </a:t>
            </a:r>
            <a:endParaRPr lang="en-US"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However</a:t>
            </a:r>
            <a:r>
              <a:rPr lang="en-US" dirty="0">
                <a:latin typeface="Times New Roman" panose="02020603050405020304" pitchFamily="18" charset="0"/>
                <a:cs typeface="Times New Roman" panose="02020603050405020304" pitchFamily="18" charset="0"/>
              </a:rPr>
              <a:t>, the condition can be cured by injections of potassium salts or biotin</a:t>
            </a:r>
            <a:r>
              <a:rPr 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665017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Ruminants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biotin-deficient dairy cows</a:t>
            </a:r>
            <a:r>
              <a:rPr lang="en-US" dirty="0" smtClean="0">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hoof horn is of poor quality, </a:t>
            </a:r>
            <a:endParaRPr lang="en-US"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oft</a:t>
            </a:r>
            <a:r>
              <a:rPr lang="en-US" dirty="0">
                <a:latin typeface="Times New Roman" panose="02020603050405020304" pitchFamily="18" charset="0"/>
                <a:cs typeface="Times New Roman" panose="02020603050405020304" pitchFamily="18" charset="0"/>
              </a:rPr>
              <a:t>, and crumbling, </a:t>
            </a:r>
            <a:endParaRPr lang="en-US"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W</a:t>
            </a:r>
            <a:r>
              <a:rPr lang="en-US" dirty="0" smtClean="0">
                <a:latin typeface="Times New Roman" panose="02020603050405020304" pitchFamily="18" charset="0"/>
                <a:cs typeface="Times New Roman" panose="02020603050405020304" pitchFamily="18" charset="0"/>
              </a:rPr>
              <a:t>ith </a:t>
            </a:r>
            <a:r>
              <a:rPr lang="en-US" dirty="0">
                <a:latin typeface="Times New Roman" panose="02020603050405020304" pitchFamily="18" charset="0"/>
                <a:cs typeface="Times New Roman" panose="02020603050405020304" pitchFamily="18" charset="0"/>
              </a:rPr>
              <a:t>no distinct separation of keratinizing and </a:t>
            </a:r>
            <a:r>
              <a:rPr lang="en-US" dirty="0" err="1">
                <a:latin typeface="Times New Roman" panose="02020603050405020304" pitchFamily="18" charset="0"/>
                <a:cs typeface="Times New Roman" panose="02020603050405020304" pitchFamily="18" charset="0"/>
              </a:rPr>
              <a:t>cornified</a:t>
            </a:r>
            <a:r>
              <a:rPr lang="en-US" dirty="0">
                <a:latin typeface="Times New Roman" panose="02020603050405020304" pitchFamily="18" charset="0"/>
                <a:cs typeface="Times New Roman" panose="02020603050405020304" pitchFamily="18" charset="0"/>
              </a:rPr>
              <a:t> cells.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results in the omission of the granular layer at the epidermis of the bulb of the heel.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Dairy </a:t>
            </a:r>
            <a:r>
              <a:rPr lang="en-US" dirty="0">
                <a:latin typeface="Times New Roman" panose="02020603050405020304" pitchFamily="18" charset="0"/>
                <a:cs typeface="Times New Roman" panose="02020603050405020304" pitchFamily="18" charset="0"/>
              </a:rPr>
              <a:t>cows supplemented with 20 mg of biotin per cow over an 11-month period expressed a steepened angle of the dorsal border and height of the heel; </a:t>
            </a:r>
            <a:endParaRPr lang="en-US"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ength </a:t>
            </a:r>
            <a:r>
              <a:rPr lang="en-US" dirty="0">
                <a:latin typeface="Times New Roman" panose="02020603050405020304" pitchFamily="18" charset="0"/>
                <a:cs typeface="Times New Roman" panose="02020603050405020304" pitchFamily="18" charset="0"/>
              </a:rPr>
              <a:t>of the </a:t>
            </a:r>
            <a:r>
              <a:rPr lang="en-US" dirty="0" smtClean="0">
                <a:latin typeface="Times New Roman" panose="02020603050405020304" pitchFamily="18" charset="0"/>
                <a:cs typeface="Times New Roman" panose="02020603050405020304" pitchFamily="18" charset="0"/>
              </a:rPr>
              <a:t>diagonal </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ize </a:t>
            </a:r>
            <a:r>
              <a:rPr lang="en-US" dirty="0">
                <a:latin typeface="Times New Roman" panose="02020603050405020304" pitchFamily="18" charset="0"/>
                <a:cs typeface="Times New Roman" panose="02020603050405020304" pitchFamily="18" charset="0"/>
              </a:rPr>
              <a:t>of the ground surface increased (</a:t>
            </a:r>
            <a:r>
              <a:rPr lang="en-US" dirty="0" err="1">
                <a:latin typeface="Times New Roman" panose="02020603050405020304" pitchFamily="18" charset="0"/>
                <a:cs typeface="Times New Roman" panose="02020603050405020304" pitchFamily="18" charset="0"/>
              </a:rPr>
              <a:t>Distl</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Schmid</a:t>
            </a:r>
            <a:r>
              <a:rPr lang="en-US" dirty="0">
                <a:latin typeface="Times New Roman" panose="02020603050405020304" pitchFamily="18" charset="0"/>
                <a:cs typeface="Times New Roman" panose="02020603050405020304" pitchFamily="18" charset="0"/>
              </a:rPr>
              <a:t>, 1994).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err="1" smtClean="0">
                <a:latin typeface="Times New Roman" panose="02020603050405020304" pitchFamily="18" charset="0"/>
                <a:cs typeface="Times New Roman" panose="02020603050405020304" pitchFamily="18" charset="0"/>
              </a:rPr>
              <a:t>Greenough</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et al. (1999) reported that biotin supplementation (20 mg/day) to dairy cows not only reduced hoof lesions, but significantly increased milk production.</a:t>
            </a:r>
          </a:p>
        </p:txBody>
      </p:sp>
    </p:spTree>
    <p:extLst>
      <p:ext uri="{BB962C8B-B14F-4D97-AF65-F5344CB8AC3E}">
        <p14:creationId xmlns:p14="http://schemas.microsoft.com/office/powerpoint/2010/main" val="17993079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Ruminants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Beef cattle suffer from a common hoof defect known as </a:t>
            </a:r>
            <a:r>
              <a:rPr lang="en-US" dirty="0" err="1">
                <a:latin typeface="Times New Roman" panose="02020603050405020304" pitchFamily="18" charset="0"/>
                <a:cs typeface="Times New Roman" panose="02020603050405020304" pitchFamily="18" charset="0"/>
              </a:rPr>
              <a:t>sandcracks</a:t>
            </a:r>
            <a:r>
              <a:rPr lang="en-US" dirty="0">
                <a:latin typeface="Times New Roman" panose="02020603050405020304" pitchFamily="18" charset="0"/>
                <a:cs typeface="Times New Roman" panose="02020603050405020304" pitchFamily="18" charset="0"/>
              </a:rPr>
              <a:t>, which are vertical fissures in the hoof.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tend to be more prevalent in older, heavier cows and often result in chronic lameness problems in beef cattle.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Feeding </a:t>
            </a:r>
            <a:r>
              <a:rPr lang="en-US" dirty="0">
                <a:latin typeface="Times New Roman" panose="02020603050405020304" pitchFamily="18" charset="0"/>
                <a:cs typeface="Times New Roman" panose="02020603050405020304" pitchFamily="18" charset="0"/>
              </a:rPr>
              <a:t>dairy and beef cows 20 mg/day of supplemental biotin resulted in reduced incidence of hoof lesions and increased milk production (Seymour, 1999). </a:t>
            </a: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7336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Swine</a:t>
            </a:r>
          </a:p>
        </p:txBody>
      </p:sp>
      <p:sp>
        <p:nvSpPr>
          <p:cNvPr id="3" name="Content Placeholder 2"/>
          <p:cNvSpPr>
            <a:spLocks noGrp="1"/>
          </p:cNvSpPr>
          <p:nvPr>
            <p:ph idx="1"/>
          </p:nvPr>
        </p:nvSpPr>
        <p:spPr/>
        <p:txBody>
          <a:bodyPr>
            <a:normAutofit fontScale="62500" lnSpcReduction="20000"/>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Biotin deficiency was produced in 1946 in swine by feeding a purified diet containing </a:t>
            </a:r>
            <a:r>
              <a:rPr lang="en-US" dirty="0" err="1">
                <a:latin typeface="Times New Roman" panose="02020603050405020304" pitchFamily="18" charset="0"/>
                <a:cs typeface="Times New Roman" panose="02020603050405020304" pitchFamily="18" charset="0"/>
              </a:rPr>
              <a:t>Sulfathalidine</a:t>
            </a:r>
            <a:r>
              <a:rPr lang="en-US" dirty="0">
                <a:latin typeface="Times New Roman" panose="02020603050405020304" pitchFamily="18" charset="0"/>
                <a:cs typeface="Times New Roman" panose="02020603050405020304" pitchFamily="18" charset="0"/>
              </a:rPr>
              <a:t> or raw egg white (Cunha et al., 1946; Lindley and Cunha, 1946).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linical </a:t>
            </a:r>
            <a:r>
              <a:rPr lang="en-US" dirty="0">
                <a:latin typeface="Times New Roman" panose="02020603050405020304" pitchFamily="18" charset="0"/>
                <a:cs typeface="Times New Roman" panose="02020603050405020304" pitchFamily="18" charset="0"/>
              </a:rPr>
              <a:t>signs of deficiency were observed </a:t>
            </a:r>
            <a:r>
              <a:rPr lang="en-US" dirty="0" smtClean="0">
                <a:latin typeface="Times New Roman" panose="02020603050405020304" pitchFamily="18" charset="0"/>
                <a:cs typeface="Times New Roman" panose="02020603050405020304" pitchFamily="18" charset="0"/>
              </a:rPr>
              <a:t>by: </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eed </a:t>
            </a:r>
            <a:r>
              <a:rPr lang="en-US" dirty="0">
                <a:latin typeface="Times New Roman" panose="02020603050405020304" pitchFamily="18" charset="0"/>
                <a:cs typeface="Times New Roman" panose="02020603050405020304" pitchFamily="18" charset="0"/>
              </a:rPr>
              <a:t>company </a:t>
            </a:r>
            <a:r>
              <a:rPr lang="en-US" dirty="0" smtClean="0">
                <a:latin typeface="Times New Roman" panose="02020603050405020304" pitchFamily="18" charset="0"/>
                <a:cs typeface="Times New Roman" panose="02020603050405020304" pitchFamily="18" charset="0"/>
              </a:rPr>
              <a:t>personnel </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cientists </a:t>
            </a:r>
            <a:r>
              <a:rPr lang="en-US" dirty="0">
                <a:latin typeface="Times New Roman" panose="02020603050405020304" pitchFamily="18" charset="0"/>
                <a:cs typeface="Times New Roman" panose="02020603050405020304" pitchFamily="18" charset="0"/>
              </a:rPr>
              <a:t>under field conditions.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However, it wasn’t until the 1970s that a greater awareness of the problem of biotin field deficiency became apparent (Cunha, 1984).</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Biotin deficiency results in reduced growth rate and impaired feed conversion as well as a wide variety of clinical signs. </a:t>
            </a:r>
            <a:endParaRPr lang="en-US"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Alopecia (hair loss) </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ermatitis characterized by dryness</a:t>
            </a:r>
          </a:p>
          <a:p>
            <a:pPr lvl="1">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Roughness</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brownish exudate </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U</a:t>
            </a:r>
            <a:r>
              <a:rPr lang="en-US" dirty="0" smtClean="0">
                <a:latin typeface="Times New Roman" panose="02020603050405020304" pitchFamily="18" charset="0"/>
                <a:cs typeface="Times New Roman" panose="02020603050405020304" pitchFamily="18" charset="0"/>
              </a:rPr>
              <a:t>lceration of the skin </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nflammation of the mouth mucosa </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ind-leg spasticity</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ransverse cracking of the soles and tops of hooves (Cunha, 1977).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3689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Swine</a:t>
            </a:r>
            <a:endParaRPr lang="en-US" dirty="0"/>
          </a:p>
        </p:txBody>
      </p:sp>
      <p:pic>
        <p:nvPicPr>
          <p:cNvPr id="4" name="Content Placeholder 3"/>
          <p:cNvPicPr>
            <a:picLocks noGrp="1" noChangeAspect="1"/>
          </p:cNvPicPr>
          <p:nvPr>
            <p:ph idx="1"/>
          </p:nvPr>
        </p:nvPicPr>
        <p:blipFill>
          <a:blip r:embed="rId2"/>
          <a:stretch>
            <a:fillRect/>
          </a:stretch>
        </p:blipFill>
        <p:spPr>
          <a:xfrm>
            <a:off x="754102" y="1737360"/>
            <a:ext cx="4612262" cy="4022725"/>
          </a:xfrm>
          <a:prstGeom prst="rect">
            <a:avLst/>
          </a:prstGeom>
        </p:spPr>
      </p:pic>
      <p:pic>
        <p:nvPicPr>
          <p:cNvPr id="5" name="Picture 4"/>
          <p:cNvPicPr>
            <a:picLocks noChangeAspect="1"/>
          </p:cNvPicPr>
          <p:nvPr/>
        </p:nvPicPr>
        <p:blipFill>
          <a:blip r:embed="rId3"/>
          <a:stretch>
            <a:fillRect/>
          </a:stretch>
        </p:blipFill>
        <p:spPr>
          <a:xfrm>
            <a:off x="5366364" y="1737360"/>
            <a:ext cx="4857750" cy="4305300"/>
          </a:xfrm>
          <a:prstGeom prst="rect">
            <a:avLst/>
          </a:prstGeom>
        </p:spPr>
      </p:pic>
    </p:spTree>
    <p:extLst>
      <p:ext uri="{BB962C8B-B14F-4D97-AF65-F5344CB8AC3E}">
        <p14:creationId xmlns:p14="http://schemas.microsoft.com/office/powerpoint/2010/main" val="892288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PROPERTIES</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Chemical </a:t>
            </a:r>
            <a:r>
              <a:rPr lang="en-US" dirty="0" smtClean="0">
                <a:latin typeface="Times New Roman" panose="02020603050405020304" pitchFamily="18" charset="0"/>
                <a:cs typeface="Times New Roman" panose="02020603050405020304" pitchFamily="18" charset="0"/>
              </a:rPr>
              <a:t>formula		 C</a:t>
            </a:r>
            <a:r>
              <a:rPr lang="en-US" sz="1100" dirty="0" smtClean="0">
                <a:latin typeface="Times New Roman" panose="02020603050405020304" pitchFamily="18" charset="0"/>
                <a:cs typeface="Times New Roman" panose="02020603050405020304" pitchFamily="18" charset="0"/>
              </a:rPr>
              <a:t>10</a:t>
            </a:r>
            <a:r>
              <a:rPr lang="en-US" dirty="0" smtClean="0">
                <a:latin typeface="Times New Roman" panose="02020603050405020304" pitchFamily="18" charset="0"/>
                <a:cs typeface="Times New Roman" panose="02020603050405020304" pitchFamily="18" charset="0"/>
              </a:rPr>
              <a:t>H</a:t>
            </a:r>
            <a:r>
              <a:rPr lang="en-US" sz="1400" dirty="0" smtClean="0">
                <a:latin typeface="Times New Roman" panose="02020603050405020304" pitchFamily="18" charset="0"/>
                <a:cs typeface="Times New Roman" panose="02020603050405020304" pitchFamily="18" charset="0"/>
              </a:rPr>
              <a:t>16</a:t>
            </a:r>
            <a:r>
              <a:rPr lang="en-US" dirty="0" smtClean="0">
                <a:latin typeface="Times New Roman" panose="02020603050405020304" pitchFamily="18" charset="0"/>
                <a:cs typeface="Times New Roman" panose="02020603050405020304" pitchFamily="18" charset="0"/>
              </a:rPr>
              <a:t>N</a:t>
            </a:r>
            <a:r>
              <a:rPr lang="en-US" sz="14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O</a:t>
            </a:r>
            <a:r>
              <a:rPr lang="en-US" sz="16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S </a:t>
            </a:r>
          </a:p>
          <a:p>
            <a:pPr>
              <a:buFont typeface="Wingdings" panose="05000000000000000000" pitchFamily="2" charset="2"/>
              <a:buChar char="v"/>
            </a:pPr>
            <a:r>
              <a:rPr lang="nn-NO" dirty="0">
                <a:latin typeface="Times New Roman" panose="02020603050405020304" pitchFamily="18" charset="0"/>
                <a:cs typeface="Times New Roman" panose="02020603050405020304" pitchFamily="18" charset="0"/>
              </a:rPr>
              <a:t>Molar mass </a:t>
            </a:r>
            <a:r>
              <a:rPr lang="nn-NO" dirty="0" smtClean="0">
                <a:latin typeface="Times New Roman" panose="02020603050405020304" pitchFamily="18" charset="0"/>
                <a:cs typeface="Times New Roman" panose="02020603050405020304" pitchFamily="18" charset="0"/>
              </a:rPr>
              <a:t>		</a:t>
            </a:r>
            <a:r>
              <a:rPr lang="nn-NO" dirty="0">
                <a:latin typeface="Times New Roman" panose="02020603050405020304" pitchFamily="18" charset="0"/>
                <a:cs typeface="Times New Roman" panose="02020603050405020304" pitchFamily="18" charset="0"/>
              </a:rPr>
              <a:t>	</a:t>
            </a:r>
            <a:r>
              <a:rPr lang="nn-NO" dirty="0" smtClean="0">
                <a:latin typeface="Times New Roman" panose="02020603050405020304" pitchFamily="18" charset="0"/>
                <a:cs typeface="Times New Roman" panose="02020603050405020304" pitchFamily="18" charset="0"/>
              </a:rPr>
              <a:t>244.31 </a:t>
            </a:r>
            <a:r>
              <a:rPr lang="nn-NO" dirty="0">
                <a:latin typeface="Times New Roman" panose="02020603050405020304" pitchFamily="18" charset="0"/>
                <a:cs typeface="Times New Roman" panose="02020603050405020304" pitchFamily="18" charset="0"/>
              </a:rPr>
              <a:t>g·mol−1 </a:t>
            </a:r>
            <a:endParaRPr lang="nn-NO"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Appearance </a:t>
            </a:r>
            <a:r>
              <a:rPr lang="en-US" dirty="0" smtClean="0">
                <a:latin typeface="Times New Roman" panose="02020603050405020304" pitchFamily="18" charset="0"/>
                <a:cs typeface="Times New Roman" panose="02020603050405020304" pitchFamily="18" charset="0"/>
              </a:rPr>
              <a:t>			White </a:t>
            </a:r>
            <a:r>
              <a:rPr lang="en-US" dirty="0">
                <a:latin typeface="Times New Roman" panose="02020603050405020304" pitchFamily="18" charset="0"/>
                <a:cs typeface="Times New Roman" panose="02020603050405020304" pitchFamily="18" charset="0"/>
              </a:rPr>
              <a:t>crystalline needles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Melting </a:t>
            </a:r>
            <a:r>
              <a:rPr lang="en-US" dirty="0" smtClean="0">
                <a:latin typeface="Times New Roman" panose="02020603050405020304" pitchFamily="18" charset="0"/>
                <a:cs typeface="Times New Roman" panose="02020603050405020304" pitchFamily="18" charset="0"/>
              </a:rPr>
              <a:t>point		232 </a:t>
            </a:r>
            <a:r>
              <a:rPr lang="en-US" dirty="0">
                <a:latin typeface="Times New Roman" panose="02020603050405020304" pitchFamily="18" charset="0"/>
                <a:cs typeface="Times New Roman" panose="02020603050405020304" pitchFamily="18" charset="0"/>
              </a:rPr>
              <a:t>to 233 °C (450 to 451 °F; </a:t>
            </a:r>
            <a:r>
              <a:rPr lang="en-US" dirty="0" smtClean="0">
                <a:latin typeface="Times New Roman" panose="02020603050405020304" pitchFamily="18" charset="0"/>
                <a:cs typeface="Times New Roman" panose="02020603050405020304" pitchFamily="18" charset="0"/>
              </a:rPr>
              <a:t>505 </a:t>
            </a:r>
            <a:r>
              <a:rPr lang="en-US" dirty="0">
                <a:latin typeface="Times New Roman" panose="02020603050405020304" pitchFamily="18" charset="0"/>
                <a:cs typeface="Times New Roman" panose="02020603050405020304" pitchFamily="18" charset="0"/>
              </a:rPr>
              <a:t>to 506 K)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Solubility in water 	</a:t>
            </a:r>
            <a:r>
              <a:rPr lang="en-US" dirty="0" smtClean="0">
                <a:latin typeface="Times New Roman" panose="02020603050405020304" pitchFamily="18" charset="0"/>
                <a:cs typeface="Times New Roman" panose="02020603050405020304" pitchFamily="18" charset="0"/>
              </a:rPr>
              <a:t>	22 </a:t>
            </a:r>
            <a:r>
              <a:rPr lang="en-US" dirty="0">
                <a:latin typeface="Times New Roman" panose="02020603050405020304" pitchFamily="18" charset="0"/>
                <a:cs typeface="Times New Roman" panose="02020603050405020304" pitchFamily="18" charset="0"/>
              </a:rPr>
              <a:t>mg/100 mL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7623" y="4026648"/>
            <a:ext cx="4555673" cy="2831351"/>
          </a:xfrm>
          <a:prstGeom prst="rect">
            <a:avLst/>
          </a:prstGeom>
        </p:spPr>
      </p:pic>
    </p:spTree>
    <p:extLst>
      <p:ext uri="{BB962C8B-B14F-4D97-AF65-F5344CB8AC3E}">
        <p14:creationId xmlns:p14="http://schemas.microsoft.com/office/powerpoint/2010/main" val="1441186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Poultry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principal effects in both species are </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educed </a:t>
            </a:r>
            <a:r>
              <a:rPr lang="en-US" dirty="0">
                <a:latin typeface="Times New Roman" panose="02020603050405020304" pitchFamily="18" charset="0"/>
                <a:cs typeface="Times New Roman" panose="02020603050405020304" pitchFamily="18" charset="0"/>
              </a:rPr>
              <a:t>growth rate and feed efficiency, </a:t>
            </a:r>
            <a:endParaRPr lang="en-US" dirty="0" smtClean="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isturbed </a:t>
            </a:r>
            <a:r>
              <a:rPr lang="en-US" dirty="0">
                <a:latin typeface="Times New Roman" panose="02020603050405020304" pitchFamily="18" charset="0"/>
                <a:cs typeface="Times New Roman" panose="02020603050405020304" pitchFamily="18" charset="0"/>
              </a:rPr>
              <a:t>and broken feathering, </a:t>
            </a:r>
            <a:endParaRPr lang="en-US" dirty="0" smtClean="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Dermatitis</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eg </a:t>
            </a:r>
            <a:r>
              <a:rPr lang="en-US" dirty="0">
                <a:latin typeface="Times New Roman" panose="02020603050405020304" pitchFamily="18" charset="0"/>
                <a:cs typeface="Times New Roman" panose="02020603050405020304" pitchFamily="18" charset="0"/>
              </a:rPr>
              <a:t>and beak deformities.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First </a:t>
            </a:r>
            <a:r>
              <a:rPr lang="en-US" dirty="0">
                <a:latin typeface="Times New Roman" panose="02020603050405020304" pitchFamily="18" charset="0"/>
                <a:cs typeface="Times New Roman" panose="02020603050405020304" pitchFamily="18" charset="0"/>
              </a:rPr>
              <a:t>signs of deficiency are </a:t>
            </a:r>
            <a:r>
              <a:rPr lang="en-US" dirty="0" smtClean="0">
                <a:latin typeface="Times New Roman" panose="02020603050405020304" pitchFamily="18" charset="0"/>
                <a:cs typeface="Times New Roman" panose="02020603050405020304" pitchFamily="18" charset="0"/>
              </a:rPr>
              <a:t>usually:</a:t>
            </a:r>
          </a:p>
          <a:p>
            <a:pPr lvl="1"/>
            <a:r>
              <a:rPr lang="en-US" dirty="0" smtClean="0">
                <a:latin typeface="Times New Roman" panose="02020603050405020304" pitchFamily="18" charset="0"/>
                <a:cs typeface="Times New Roman" panose="02020603050405020304" pitchFamily="18" charset="0"/>
              </a:rPr>
              <a:t>Growth </a:t>
            </a:r>
            <a:r>
              <a:rPr lang="en-US" dirty="0">
                <a:latin typeface="Times New Roman" panose="02020603050405020304" pitchFamily="18" charset="0"/>
                <a:cs typeface="Times New Roman" panose="02020603050405020304" pitchFamily="18" charset="0"/>
              </a:rPr>
              <a:t>depression and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oose </a:t>
            </a:r>
            <a:r>
              <a:rPr lang="en-US" dirty="0">
                <a:latin typeface="Times New Roman" panose="02020603050405020304" pitchFamily="18" charset="0"/>
                <a:cs typeface="Times New Roman" panose="02020603050405020304" pitchFamily="18" charset="0"/>
              </a:rPr>
              <a:t>feathering;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igns </a:t>
            </a:r>
            <a:r>
              <a:rPr lang="en-US" dirty="0">
                <a:latin typeface="Times New Roman" panose="02020603050405020304" pitchFamily="18" charset="0"/>
                <a:cs typeface="Times New Roman" panose="02020603050405020304" pitchFamily="18" charset="0"/>
              </a:rPr>
              <a:t>of dermatitis then appear and, finally,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isorders </a:t>
            </a:r>
            <a:r>
              <a:rPr lang="en-US" dirty="0">
                <a:latin typeface="Times New Roman" panose="02020603050405020304" pitchFamily="18" charset="0"/>
                <a:cs typeface="Times New Roman" panose="02020603050405020304" pitchFamily="18" charset="0"/>
              </a:rPr>
              <a:t>of the leg (</a:t>
            </a:r>
            <a:r>
              <a:rPr lang="en-US" dirty="0" err="1">
                <a:latin typeface="Times New Roman" panose="02020603050405020304" pitchFamily="18" charset="0"/>
                <a:cs typeface="Times New Roman" panose="02020603050405020304" pitchFamily="18" charset="0"/>
              </a:rPr>
              <a:t>perosis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eak </a:t>
            </a:r>
            <a:r>
              <a:rPr lang="en-US" dirty="0">
                <a:latin typeface="Times New Roman" panose="02020603050405020304" pitchFamily="18" charset="0"/>
                <a:cs typeface="Times New Roman" panose="02020603050405020304" pitchFamily="18" charset="0"/>
              </a:rPr>
              <a:t>become apparent.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With </a:t>
            </a:r>
            <a:r>
              <a:rPr lang="en-US" dirty="0">
                <a:latin typeface="Times New Roman" panose="02020603050405020304" pitchFamily="18" charset="0"/>
                <a:cs typeface="Times New Roman" panose="02020603050405020304" pitchFamily="18" charset="0"/>
              </a:rPr>
              <a:t>dermal lesions, bottoms of feet become rough and calloused and contain deep fissures that show some hemorrhaging</a:t>
            </a:r>
            <a:r>
              <a:rPr 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452208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Times New Roman" panose="02020603050405020304" pitchFamily="18" charset="0"/>
                <a:cs typeface="Times New Roman" panose="02020603050405020304" pitchFamily="18" charset="0"/>
              </a:rPr>
              <a:t>Poultry</a:t>
            </a:r>
            <a:endParaRPr lang="en-US"/>
          </a:p>
        </p:txBody>
      </p:sp>
      <p:pic>
        <p:nvPicPr>
          <p:cNvPr id="4" name="Content Placeholder 3"/>
          <p:cNvPicPr>
            <a:picLocks noGrp="1" noChangeAspect="1"/>
          </p:cNvPicPr>
          <p:nvPr>
            <p:ph idx="1"/>
          </p:nvPr>
        </p:nvPicPr>
        <p:blipFill>
          <a:blip r:embed="rId2"/>
          <a:stretch>
            <a:fillRect/>
          </a:stretch>
        </p:blipFill>
        <p:spPr>
          <a:xfrm>
            <a:off x="1097280" y="1737360"/>
            <a:ext cx="4765638" cy="4039496"/>
          </a:xfrm>
          <a:prstGeom prst="rect">
            <a:avLst/>
          </a:prstGeom>
        </p:spPr>
      </p:pic>
      <p:pic>
        <p:nvPicPr>
          <p:cNvPr id="5" name="Picture 4"/>
          <p:cNvPicPr>
            <a:picLocks noChangeAspect="1"/>
          </p:cNvPicPr>
          <p:nvPr/>
        </p:nvPicPr>
        <p:blipFill>
          <a:blip r:embed="rId3"/>
          <a:stretch>
            <a:fillRect/>
          </a:stretch>
        </p:blipFill>
        <p:spPr>
          <a:xfrm>
            <a:off x="6126480" y="1737360"/>
            <a:ext cx="5357084" cy="3990975"/>
          </a:xfrm>
          <a:prstGeom prst="rect">
            <a:avLst/>
          </a:prstGeom>
        </p:spPr>
      </p:pic>
    </p:spTree>
    <p:extLst>
      <p:ext uri="{BB962C8B-B14F-4D97-AF65-F5344CB8AC3E}">
        <p14:creationId xmlns:p14="http://schemas.microsoft.com/office/powerpoint/2010/main" val="23015107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Times New Roman" panose="02020603050405020304" pitchFamily="18" charset="0"/>
                <a:cs typeface="Times New Roman" panose="02020603050405020304" pitchFamily="18" charset="0"/>
              </a:rPr>
              <a:t>Poultry</a:t>
            </a:r>
            <a:endParaRPr lang="en-US"/>
          </a:p>
        </p:txBody>
      </p:sp>
      <p:pic>
        <p:nvPicPr>
          <p:cNvPr id="4" name="Content Placeholder 3"/>
          <p:cNvPicPr>
            <a:picLocks noGrp="1" noChangeAspect="1"/>
          </p:cNvPicPr>
          <p:nvPr>
            <p:ph idx="1"/>
          </p:nvPr>
        </p:nvPicPr>
        <p:blipFill>
          <a:blip r:embed="rId2"/>
          <a:stretch>
            <a:fillRect/>
          </a:stretch>
        </p:blipFill>
        <p:spPr>
          <a:xfrm>
            <a:off x="5473521" y="2311042"/>
            <a:ext cx="6581103" cy="4546958"/>
          </a:xfrm>
          <a:prstGeom prst="rect">
            <a:avLst/>
          </a:prstGeom>
        </p:spPr>
      </p:pic>
      <p:sp>
        <p:nvSpPr>
          <p:cNvPr id="3" name="Rectangle 2"/>
          <p:cNvSpPr/>
          <p:nvPr/>
        </p:nvSpPr>
        <p:spPr>
          <a:xfrm>
            <a:off x="1097280" y="1908100"/>
            <a:ext cx="6096000" cy="646331"/>
          </a:xfrm>
          <a:prstGeom prst="rect">
            <a:avLst/>
          </a:prstGeom>
        </p:spPr>
        <p:txBody>
          <a:bodyPr>
            <a:spAutoFit/>
          </a:bodyPr>
          <a:lstStyle/>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Lesions appear in the corner of the mouth and slowly spread to the whole area around the beak. </a:t>
            </a:r>
          </a:p>
        </p:txBody>
      </p:sp>
      <p:sp>
        <p:nvSpPr>
          <p:cNvPr id="5" name="Rectangle 4"/>
          <p:cNvSpPr/>
          <p:nvPr/>
        </p:nvSpPr>
        <p:spPr>
          <a:xfrm>
            <a:off x="1097280" y="2570623"/>
            <a:ext cx="4483984" cy="369332"/>
          </a:xfrm>
          <a:prstGeom prst="rect">
            <a:avLst/>
          </a:prstGeom>
        </p:spPr>
        <p:txBody>
          <a:bodyPr wrap="none">
            <a:spAutoFit/>
          </a:body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Eyelids </a:t>
            </a:r>
            <a:r>
              <a:rPr lang="en-US" dirty="0">
                <a:latin typeface="Times New Roman" panose="02020603050405020304" pitchFamily="18" charset="0"/>
                <a:cs typeface="Times New Roman" panose="02020603050405020304" pitchFamily="18" charset="0"/>
              </a:rPr>
              <a:t>eventually swell and stick together.</a:t>
            </a:r>
          </a:p>
        </p:txBody>
      </p:sp>
    </p:spTree>
    <p:extLst>
      <p:ext uri="{BB962C8B-B14F-4D97-AF65-F5344CB8AC3E}">
        <p14:creationId xmlns:p14="http://schemas.microsoft.com/office/powerpoint/2010/main" val="14596888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Poultry</a:t>
            </a:r>
            <a:endParaRPr lang="en-US" dirty="0"/>
          </a:p>
        </p:txBody>
      </p:sp>
      <p:sp>
        <p:nvSpPr>
          <p:cNvPr id="3" name="Content Placeholder 2"/>
          <p:cNvSpPr>
            <a:spLocks noGrp="1"/>
          </p:cNvSpPr>
          <p:nvPr>
            <p:ph idx="1"/>
          </p:nvPr>
        </p:nvSpPr>
        <p:spPr>
          <a:xfrm>
            <a:off x="216682" y="1950507"/>
            <a:ext cx="9613861" cy="3599316"/>
          </a:xfrm>
        </p:spPr>
        <p:txBody>
          <a:bodyPr>
            <a:normAutofit/>
          </a:body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Feet </a:t>
            </a:r>
            <a:r>
              <a:rPr lang="en-US" dirty="0">
                <a:latin typeface="Times New Roman" panose="02020603050405020304" pitchFamily="18" charset="0"/>
                <a:cs typeface="Times New Roman" panose="02020603050405020304" pitchFamily="18" charset="0"/>
              </a:rPr>
              <a:t>problems are usually exacerbated by bacterial invasion of lesions.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Toes </a:t>
            </a:r>
            <a:r>
              <a:rPr lang="en-US" dirty="0">
                <a:latin typeface="Times New Roman" panose="02020603050405020304" pitchFamily="18" charset="0"/>
                <a:cs typeface="Times New Roman" panose="02020603050405020304" pitchFamily="18" charset="0"/>
              </a:rPr>
              <a:t>may become necrotic and slough off.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Bain </a:t>
            </a:r>
            <a:r>
              <a:rPr lang="en-US" dirty="0">
                <a:latin typeface="Times New Roman" panose="02020603050405020304" pitchFamily="18" charset="0"/>
                <a:cs typeface="Times New Roman" panose="02020603050405020304" pitchFamily="18" charset="0"/>
              </a:rPr>
              <a:t>et al. (1988) report that “twisted leg” is the most common limb disorder in broiler chickens and that biotin deficiency adversely affected </a:t>
            </a:r>
            <a:r>
              <a:rPr lang="en-US" dirty="0" err="1">
                <a:latin typeface="Times New Roman" panose="02020603050405020304" pitchFamily="18" charset="0"/>
                <a:cs typeface="Times New Roman" panose="02020603050405020304" pitchFamily="18" charset="0"/>
              </a:rPr>
              <a:t>tibiotarsal</a:t>
            </a:r>
            <a:r>
              <a:rPr lang="en-US" dirty="0">
                <a:latin typeface="Times New Roman" panose="02020603050405020304" pitchFamily="18" charset="0"/>
                <a:cs typeface="Times New Roman" panose="02020603050405020304" pitchFamily="18" charset="0"/>
              </a:rPr>
              <a:t> bone growth.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err="1" smtClean="0">
                <a:latin typeface="Times New Roman" panose="02020603050405020304" pitchFamily="18" charset="0"/>
                <a:cs typeface="Times New Roman" panose="02020603050405020304" pitchFamily="18" charset="0"/>
              </a:rPr>
              <a:t>Tibiotarsal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bones are frequently </a:t>
            </a:r>
            <a:r>
              <a:rPr lang="en-US" dirty="0" smtClean="0">
                <a:latin typeface="Times New Roman" panose="02020603050405020304" pitchFamily="18" charset="0"/>
                <a:cs typeface="Times New Roman" panose="02020603050405020304" pitchFamily="18" charset="0"/>
              </a:rPr>
              <a:t>longitudinally distorted </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biotin-deficient poultry</a:t>
            </a:r>
            <a:r>
              <a:rPr lang="en-US"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pic>
        <p:nvPicPr>
          <p:cNvPr id="5" name="Content Placeholder 3"/>
          <p:cNvPicPr>
            <a:picLocks noChangeAspect="1"/>
          </p:cNvPicPr>
          <p:nvPr/>
        </p:nvPicPr>
        <p:blipFill>
          <a:blip r:embed="rId2"/>
          <a:stretch>
            <a:fillRect/>
          </a:stretch>
        </p:blipFill>
        <p:spPr>
          <a:xfrm>
            <a:off x="7405353" y="3567448"/>
            <a:ext cx="4786647" cy="3290551"/>
          </a:xfrm>
          <a:prstGeom prst="rect">
            <a:avLst/>
          </a:prstGeom>
        </p:spPr>
      </p:pic>
    </p:spTree>
    <p:extLst>
      <p:ext uri="{BB962C8B-B14F-4D97-AF65-F5344CB8AC3E}">
        <p14:creationId xmlns:p14="http://schemas.microsoft.com/office/powerpoint/2010/main" val="837843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Horses</a:t>
            </a: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Biotin is synthesized in the lower digestive tract of the horse, but information on dietary requirement is lacking (NRC, 1989b).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Such </a:t>
            </a:r>
            <a:r>
              <a:rPr lang="en-US" dirty="0">
                <a:latin typeface="Times New Roman" panose="02020603050405020304" pitchFamily="18" charset="0"/>
                <a:cs typeface="Times New Roman" panose="02020603050405020304" pitchFamily="18" charset="0"/>
              </a:rPr>
              <a:t>cases were characterized by Hoof condition of a 7-year-old 18hands heavyweight show hunter resulting from biotin supplementation.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horse had a history of tender feet.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 The walls of the hooves were very weak, crumbling at the lower edges, with large areas breaking out and detaching when shoes were nailed. </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B) Five months after supplementation with 15 mg of biotin per day, the walls of the hooves were thicker and harder, so nailing was achieved.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horn that tended to crumble at the lower edges of the hoof walls and that was generally prone to poor conformation and damage to the walls, soles, and the white line junction (</a:t>
            </a:r>
            <a:r>
              <a:rPr lang="en-US" dirty="0" err="1">
                <a:latin typeface="Times New Roman" panose="02020603050405020304" pitchFamily="18" charset="0"/>
                <a:cs typeface="Times New Roman" panose="02020603050405020304" pitchFamily="18" charset="0"/>
              </a:rPr>
              <a:t>Comben</a:t>
            </a:r>
            <a:r>
              <a:rPr lang="en-US" dirty="0">
                <a:latin typeface="Times New Roman" panose="02020603050405020304" pitchFamily="18" charset="0"/>
                <a:cs typeface="Times New Roman" panose="02020603050405020304" pitchFamily="18" charset="0"/>
              </a:rPr>
              <a:t> et al., 1984). </a:t>
            </a: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7710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5868260" y="0"/>
            <a:ext cx="6384700" cy="5701668"/>
          </a:xfrm>
          <a:prstGeom prst="rect">
            <a:avLst/>
          </a:prstGeom>
        </p:spPr>
      </p:pic>
      <p:pic>
        <p:nvPicPr>
          <p:cNvPr id="4" name="Picture 3"/>
          <p:cNvPicPr>
            <a:picLocks noChangeAspect="1"/>
          </p:cNvPicPr>
          <p:nvPr/>
        </p:nvPicPr>
        <p:blipFill>
          <a:blip r:embed="rId3"/>
          <a:stretch>
            <a:fillRect/>
          </a:stretch>
        </p:blipFill>
        <p:spPr>
          <a:xfrm>
            <a:off x="0" y="0"/>
            <a:ext cx="5868260" cy="5701668"/>
          </a:xfrm>
          <a:prstGeom prst="rect">
            <a:avLst/>
          </a:prstGeom>
        </p:spPr>
      </p:pic>
    </p:spTree>
    <p:extLst>
      <p:ext uri="{BB962C8B-B14F-4D97-AF65-F5344CB8AC3E}">
        <p14:creationId xmlns:p14="http://schemas.microsoft.com/office/powerpoint/2010/main" val="42547078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Times New Roman" panose="02020603050405020304" pitchFamily="18" charset="0"/>
                <a:cs typeface="Times New Roman" panose="02020603050405020304" pitchFamily="18" charset="0"/>
              </a:rPr>
              <a:t>Other Animal Species</a:t>
            </a:r>
            <a:endParaRPr lang="en-US" dirty="0"/>
          </a:p>
        </p:txBody>
      </p:sp>
    </p:spTree>
    <p:extLst>
      <p:ext uri="{BB962C8B-B14F-4D97-AF65-F5344CB8AC3E}">
        <p14:creationId xmlns:p14="http://schemas.microsoft.com/office/powerpoint/2010/main" val="36163744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DOGS AND CATS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Biotin-responsive disease conditions in dogs </a:t>
            </a:r>
            <a:r>
              <a:rPr lang="en-US" dirty="0" smtClean="0">
                <a:latin typeface="Times New Roman" panose="02020603050405020304" pitchFamily="18" charset="0"/>
                <a:cs typeface="Times New Roman" panose="02020603050405020304" pitchFamily="18" charset="0"/>
              </a:rPr>
              <a:t>include…</a:t>
            </a:r>
          </a:p>
          <a:p>
            <a:pPr lvl="1"/>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ull </a:t>
            </a:r>
            <a:r>
              <a:rPr lang="en-US" dirty="0">
                <a:latin typeface="Times New Roman" panose="02020603050405020304" pitchFamily="18" charset="0"/>
                <a:cs typeface="Times New Roman" panose="02020603050405020304" pitchFamily="18" charset="0"/>
              </a:rPr>
              <a:t>coat, </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brittle </a:t>
            </a:r>
            <a:r>
              <a:rPr lang="en-US" dirty="0">
                <a:latin typeface="Times New Roman" panose="02020603050405020304" pitchFamily="18" charset="0"/>
                <a:cs typeface="Times New Roman" panose="02020603050405020304" pitchFamily="18" charset="0"/>
              </a:rPr>
              <a:t>hair, </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loss </a:t>
            </a:r>
            <a:r>
              <a:rPr lang="en-US" dirty="0">
                <a:latin typeface="Times New Roman" panose="02020603050405020304" pitchFamily="18" charset="0"/>
                <a:cs typeface="Times New Roman" panose="02020603050405020304" pitchFamily="18" charset="0"/>
              </a:rPr>
              <a:t>of hair, </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scaly </a:t>
            </a:r>
            <a:r>
              <a:rPr lang="en-US" dirty="0">
                <a:latin typeface="Times New Roman" panose="02020603050405020304" pitchFamily="18" charset="0"/>
                <a:cs typeface="Times New Roman" panose="02020603050405020304" pitchFamily="18" charset="0"/>
              </a:rPr>
              <a:t>skin </a:t>
            </a:r>
            <a:r>
              <a:rPr lang="en-US" dirty="0" err="1">
                <a:latin typeface="Times New Roman" panose="02020603050405020304" pitchFamily="18" charset="0"/>
                <a:cs typeface="Times New Roman" panose="02020603050405020304" pitchFamily="18" charset="0"/>
              </a:rPr>
              <a:t>pruritis</a:t>
            </a:r>
            <a:r>
              <a:rPr lang="en-US" dirty="0">
                <a:latin typeface="Times New Roman" panose="02020603050405020304" pitchFamily="18" charset="0"/>
                <a:cs typeface="Times New Roman" panose="02020603050405020304" pitchFamily="18" charset="0"/>
              </a:rPr>
              <a:t>, and </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dermatitis </a:t>
            </a:r>
          </a:p>
          <a:p>
            <a:pPr lvl="1"/>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NRC, 1985a; Frigg et al., 1989).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mall </a:t>
            </a:r>
            <a:r>
              <a:rPr lang="en-US" dirty="0">
                <a:latin typeface="Times New Roman" panose="02020603050405020304" pitchFamily="18" charset="0"/>
                <a:cs typeface="Times New Roman" panose="02020603050405020304" pitchFamily="18" charset="0"/>
              </a:rPr>
              <a:t>animal practitioners, 60% of clinical signs in dogs were cured, and another 31% improved (119 cases) in dogs with hair and skin conditions (Frigg et al., 1989). </a:t>
            </a:r>
            <a:r>
              <a:rPr lang="en-US"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543205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latin typeface="Times New Roman" panose="02020603050405020304" pitchFamily="18" charset="0"/>
                <a:cs typeface="Times New Roman" panose="02020603050405020304" pitchFamily="18" charset="0"/>
              </a:rPr>
              <a:t>In </a:t>
            </a:r>
            <a:r>
              <a:rPr lang="en-US" u="sng" dirty="0" smtClean="0">
                <a:latin typeface="Times New Roman" panose="02020603050405020304" pitchFamily="18" charset="0"/>
                <a:cs typeface="Times New Roman" panose="02020603050405020304" pitchFamily="18" charset="0"/>
              </a:rPr>
              <a:t>cats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Biotin </a:t>
            </a:r>
            <a:r>
              <a:rPr lang="en-US" dirty="0">
                <a:latin typeface="Times New Roman" panose="02020603050405020304" pitchFamily="18" charset="0"/>
                <a:cs typeface="Times New Roman" panose="02020603050405020304" pitchFamily="18" charset="0"/>
              </a:rPr>
              <a:t>deficiency may be marked </a:t>
            </a:r>
            <a:r>
              <a:rPr lang="en-US" dirty="0" smtClean="0">
                <a:latin typeface="Times New Roman" panose="02020603050405020304" pitchFamily="18" charset="0"/>
                <a:cs typeface="Times New Roman" panose="02020603050405020304" pitchFamily="18" charset="0"/>
              </a:rPr>
              <a:t>by…</a:t>
            </a:r>
          </a:p>
          <a:p>
            <a:pPr lvl="1"/>
            <a:r>
              <a:rPr lang="en-US" dirty="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loody </a:t>
            </a:r>
            <a:r>
              <a:rPr lang="en-US" dirty="0">
                <a:latin typeface="Times New Roman" panose="02020603050405020304" pitchFamily="18" charset="0"/>
                <a:cs typeface="Times New Roman" panose="02020603050405020304" pitchFamily="18" charset="0"/>
              </a:rPr>
              <a:t>diarrhea,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norexia</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a:t>
            </a:r>
          </a:p>
          <a:p>
            <a:pPr lvl="1"/>
            <a:r>
              <a:rPr lang="en-US" dirty="0" smtClean="0">
                <a:latin typeface="Times New Roman" panose="02020603050405020304" pitchFamily="18" charset="0"/>
                <a:cs typeface="Times New Roman" panose="02020603050405020304" pitchFamily="18" charset="0"/>
              </a:rPr>
              <a:t> Emaciation</a:t>
            </a:r>
            <a:r>
              <a:rPr lang="en-US"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Most </a:t>
            </a:r>
            <a:r>
              <a:rPr lang="en-US" dirty="0">
                <a:latin typeface="Times New Roman" panose="02020603050405020304" pitchFamily="18" charset="0"/>
                <a:cs typeface="Times New Roman" panose="02020603050405020304" pitchFamily="18" charset="0"/>
              </a:rPr>
              <a:t>cats with the deficiency develop signs of alopecia;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ried </a:t>
            </a:r>
            <a:r>
              <a:rPr lang="en-US" dirty="0">
                <a:latin typeface="Times New Roman" panose="02020603050405020304" pitchFamily="18" charset="0"/>
                <a:cs typeface="Times New Roman" panose="02020603050405020304" pitchFamily="18" charset="0"/>
              </a:rPr>
              <a:t>secretion around </a:t>
            </a:r>
            <a:r>
              <a:rPr lang="en-US" dirty="0" smtClean="0">
                <a:latin typeface="Times New Roman" panose="02020603050405020304" pitchFamily="18" charset="0"/>
                <a:cs typeface="Times New Roman" panose="02020603050405020304" pitchFamily="18" charset="0"/>
              </a:rPr>
              <a:t>the </a:t>
            </a:r>
          </a:p>
          <a:p>
            <a:pPr lvl="2"/>
            <a:r>
              <a:rPr lang="en-US" dirty="0" smtClean="0">
                <a:latin typeface="Times New Roman" panose="02020603050405020304" pitchFamily="18" charset="0"/>
                <a:cs typeface="Times New Roman" panose="02020603050405020304" pitchFamily="18" charset="0"/>
              </a:rPr>
              <a:t>Eyes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lvl="2"/>
            <a:r>
              <a:rPr lang="en-US" dirty="0" smtClean="0">
                <a:latin typeface="Times New Roman" panose="02020603050405020304" pitchFamily="18" charset="0"/>
                <a:cs typeface="Times New Roman" panose="02020603050405020304" pitchFamily="18" charset="0"/>
              </a:rPr>
              <a:t>Nose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lvl="2"/>
            <a:r>
              <a:rPr lang="en-US" dirty="0" smtClean="0">
                <a:latin typeface="Times New Roman" panose="02020603050405020304" pitchFamily="18" charset="0"/>
                <a:cs typeface="Times New Roman" panose="02020603050405020304" pitchFamily="18" charset="0"/>
              </a:rPr>
              <a:t>mouth</a:t>
            </a:r>
            <a:r>
              <a:rPr lang="en-US" dirty="0">
                <a:latin typeface="Times New Roman" panose="02020603050405020304" pitchFamily="18" charset="0"/>
                <a:cs typeface="Times New Roman" panose="02020603050405020304" pitchFamily="18" charset="0"/>
              </a:rPr>
              <a:t>, and </a:t>
            </a:r>
            <a:endParaRPr lang="en-US" dirty="0" smtClean="0">
              <a:latin typeface="Times New Roman" panose="02020603050405020304" pitchFamily="18" charset="0"/>
              <a:cs typeface="Times New Roman" panose="02020603050405020304" pitchFamily="18" charset="0"/>
            </a:endParaRPr>
          </a:p>
          <a:p>
            <a:pPr lvl="2"/>
            <a:r>
              <a:rPr lang="en-US" dirty="0" smtClean="0">
                <a:latin typeface="Times New Roman" panose="02020603050405020304" pitchFamily="18" charset="0"/>
                <a:cs typeface="Times New Roman" panose="02020603050405020304" pitchFamily="18" charset="0"/>
              </a:rPr>
              <a:t>feet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ocal </a:t>
            </a:r>
            <a:r>
              <a:rPr lang="en-US" dirty="0">
                <a:latin typeface="Times New Roman" panose="02020603050405020304" pitchFamily="18" charset="0"/>
                <a:cs typeface="Times New Roman" panose="02020603050405020304" pitchFamily="18" charset="0"/>
              </a:rPr>
              <a:t>dermatitis of the lips near the </a:t>
            </a:r>
            <a:r>
              <a:rPr lang="en-US" dirty="0" smtClean="0">
                <a:latin typeface="Times New Roman" panose="02020603050405020304" pitchFamily="18" charset="0"/>
                <a:cs typeface="Times New Roman" panose="02020603050405020304" pitchFamily="18" charset="0"/>
              </a:rPr>
              <a:t>eyeteeth</a:t>
            </a:r>
          </a:p>
          <a:p>
            <a:pPr lvl="1"/>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brownish appearance of the skin (</a:t>
            </a:r>
            <a:r>
              <a:rPr lang="en-US" dirty="0" err="1">
                <a:latin typeface="Times New Roman" panose="02020603050405020304" pitchFamily="18" charset="0"/>
                <a:cs typeface="Times New Roman" panose="02020603050405020304" pitchFamily="18" charset="0"/>
              </a:rPr>
              <a:t>Pastoor</a:t>
            </a:r>
            <a:r>
              <a:rPr lang="en-US" dirty="0">
                <a:latin typeface="Times New Roman" panose="02020603050405020304" pitchFamily="18" charset="0"/>
                <a:cs typeface="Times New Roman" panose="02020603050405020304" pitchFamily="18" charset="0"/>
              </a:rPr>
              <a:t> et al., 1991). </a:t>
            </a:r>
          </a:p>
        </p:txBody>
      </p:sp>
    </p:spTree>
    <p:extLst>
      <p:ext uri="{BB962C8B-B14F-4D97-AF65-F5344CB8AC3E}">
        <p14:creationId xmlns:p14="http://schemas.microsoft.com/office/powerpoint/2010/main" val="42382061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FISH</a:t>
            </a: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iotin </a:t>
            </a:r>
            <a:r>
              <a:rPr lang="en-US" dirty="0">
                <a:latin typeface="Times New Roman" panose="02020603050405020304" pitchFamily="18" charset="0"/>
                <a:cs typeface="Times New Roman" panose="02020603050405020304" pitchFamily="18" charset="0"/>
              </a:rPr>
              <a:t>deficiency in trout and salmon </a:t>
            </a:r>
            <a:r>
              <a:rPr lang="en-US" dirty="0" smtClean="0">
                <a:latin typeface="Times New Roman" panose="02020603050405020304" pitchFamily="18" charset="0"/>
                <a:cs typeface="Times New Roman" panose="02020603050405020304" pitchFamily="18" charset="0"/>
              </a:rPr>
              <a:t>include…</a:t>
            </a:r>
          </a:p>
          <a:p>
            <a:pPr lvl="1">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Anorexia</a:t>
            </a:r>
            <a:r>
              <a:rPr lang="en-US" dirty="0">
                <a:latin typeface="Times New Roman" panose="02020603050405020304" pitchFamily="18" charset="0"/>
                <a:cs typeface="Times New Roman" panose="02020603050405020304" pitchFamily="18" charset="0"/>
              </a:rPr>
              <a:t>, </a:t>
            </a:r>
          </a:p>
          <a:p>
            <a:pPr lvl="1">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Slow </a:t>
            </a:r>
            <a:r>
              <a:rPr lang="en-US" dirty="0">
                <a:latin typeface="Times New Roman" panose="02020603050405020304" pitchFamily="18" charset="0"/>
                <a:cs typeface="Times New Roman" panose="02020603050405020304" pitchFamily="18" charset="0"/>
              </a:rPr>
              <a:t>growth, </a:t>
            </a:r>
          </a:p>
          <a:p>
            <a:pPr lvl="1">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Increased </a:t>
            </a:r>
            <a:r>
              <a:rPr lang="en-US" dirty="0">
                <a:latin typeface="Times New Roman" panose="02020603050405020304" pitchFamily="18" charset="0"/>
                <a:cs typeface="Times New Roman" panose="02020603050405020304" pitchFamily="18" charset="0"/>
              </a:rPr>
              <a:t>mortality, and </a:t>
            </a:r>
          </a:p>
          <a:p>
            <a:pPr lvl="1">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Poor </a:t>
            </a:r>
            <a:r>
              <a:rPr lang="en-US" dirty="0">
                <a:latin typeface="Times New Roman" panose="02020603050405020304" pitchFamily="18" charset="0"/>
                <a:cs typeface="Times New Roman" panose="02020603050405020304" pitchFamily="18" charset="0"/>
              </a:rPr>
              <a:t>feed conversion.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“blue slime” disease of trout can be prevented with dietary biotin.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Biotin-deficient </a:t>
            </a:r>
            <a:r>
              <a:rPr lang="en-US" dirty="0">
                <a:latin typeface="Times New Roman" panose="02020603050405020304" pitchFamily="18" charset="0"/>
                <a:cs typeface="Times New Roman" panose="02020603050405020304" pitchFamily="18" charset="0"/>
              </a:rPr>
              <a:t>catfish develop light skin pigmentation and anemia.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Japanese </a:t>
            </a:r>
            <a:r>
              <a:rPr lang="en-US" dirty="0">
                <a:latin typeface="Times New Roman" panose="02020603050405020304" pitchFamily="18" charset="0"/>
                <a:cs typeface="Times New Roman" panose="02020603050405020304" pitchFamily="18" charset="0"/>
              </a:rPr>
              <a:t>eels fed a biotin-deficient diet exhibited </a:t>
            </a:r>
            <a:endParaRPr lang="en-US"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educed </a:t>
            </a:r>
            <a:r>
              <a:rPr lang="en-US" dirty="0">
                <a:latin typeface="Times New Roman" panose="02020603050405020304" pitchFamily="18" charset="0"/>
                <a:cs typeface="Times New Roman" panose="02020603050405020304" pitchFamily="18" charset="0"/>
              </a:rPr>
              <a:t>growth, </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bnormal </a:t>
            </a:r>
            <a:r>
              <a:rPr lang="en-US" dirty="0">
                <a:latin typeface="Times New Roman" panose="02020603050405020304" pitchFamily="18" charset="0"/>
                <a:cs typeface="Times New Roman" panose="02020603050405020304" pitchFamily="18" charset="0"/>
              </a:rPr>
              <a:t>swimming </a:t>
            </a:r>
            <a:r>
              <a:rPr lang="en-US" dirty="0" smtClean="0">
                <a:latin typeface="Times New Roman" panose="02020603050405020304" pitchFamily="18" charset="0"/>
                <a:cs typeface="Times New Roman" panose="02020603050405020304" pitchFamily="18" charset="0"/>
              </a:rPr>
              <a:t>behavior,</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ark </a:t>
            </a:r>
            <a:r>
              <a:rPr lang="en-US" dirty="0">
                <a:latin typeface="Times New Roman" panose="02020603050405020304" pitchFamily="18" charset="0"/>
                <a:cs typeface="Times New Roman" panose="02020603050405020304" pitchFamily="18" charset="0"/>
              </a:rPr>
              <a:t>coloration.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Common </a:t>
            </a:r>
            <a:r>
              <a:rPr lang="en-US" dirty="0">
                <a:latin typeface="Times New Roman" panose="02020603050405020304" pitchFamily="18" charset="0"/>
                <a:cs typeface="Times New Roman" panose="02020603050405020304" pitchFamily="18" charset="0"/>
              </a:rPr>
              <a:t>carp and channel catfish required from 8 to 12 weeks, and rainbow trout from 4 to 8 weeks, to show growth depression when fed biotin-deficient diets (NRC, 1993). </a:t>
            </a:r>
          </a:p>
        </p:txBody>
      </p:sp>
    </p:spTree>
    <p:extLst>
      <p:ext uri="{BB962C8B-B14F-4D97-AF65-F5344CB8AC3E}">
        <p14:creationId xmlns:p14="http://schemas.microsoft.com/office/powerpoint/2010/main" val="2811822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HISTORY</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Biotin </a:t>
            </a:r>
            <a:r>
              <a:rPr lang="en-US" dirty="0">
                <a:latin typeface="Times New Roman" panose="02020603050405020304" pitchFamily="18" charset="0"/>
                <a:cs typeface="Times New Roman" panose="02020603050405020304" pitchFamily="18" charset="0"/>
              </a:rPr>
              <a:t>was the name given to a substance isolated from egg yolk by </a:t>
            </a:r>
            <a:r>
              <a:rPr lang="en-US" dirty="0" err="1">
                <a:latin typeface="Times New Roman" panose="02020603050405020304" pitchFamily="18" charset="0"/>
                <a:cs typeface="Times New Roman" panose="02020603050405020304" pitchFamily="18" charset="0"/>
              </a:rPr>
              <a:t>Kögl</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Tönnis</a:t>
            </a:r>
            <a:r>
              <a:rPr lang="en-US" dirty="0">
                <a:latin typeface="Times New Roman" panose="02020603050405020304" pitchFamily="18" charset="0"/>
                <a:cs typeface="Times New Roman" panose="02020603050405020304" pitchFamily="18" charset="0"/>
              </a:rPr>
              <a:t> in 1936 that was necessary for yeast growth.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substance was discovered to be identical to a growth factor named coenzyme R that was required by legume nodule bacteria</a:t>
            </a:r>
            <a:r>
              <a:rPr lang="en-US"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toxic properties of feeding raw egg white to animals were first observed by Bateman in </a:t>
            </a:r>
            <a:r>
              <a:rPr lang="en-US" dirty="0" smtClean="0">
                <a:latin typeface="Times New Roman" panose="02020603050405020304" pitchFamily="18" charset="0"/>
                <a:cs typeface="Times New Roman" panose="02020603050405020304" pitchFamily="18" charset="0"/>
              </a:rPr>
              <a:t>1916.</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Clinical signs of dermatitis and hair loss due to egg-white injury were prevented by several researchers by feeding certain foods, notably liver and kidney. </a:t>
            </a:r>
          </a:p>
          <a:p>
            <a:pPr>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György</a:t>
            </a:r>
            <a:r>
              <a:rPr lang="en-US" dirty="0">
                <a:latin typeface="Times New Roman" panose="02020603050405020304" pitchFamily="18" charset="0"/>
                <a:cs typeface="Times New Roman" panose="02020603050405020304" pitchFamily="18" charset="0"/>
              </a:rPr>
              <a:t> studied the chemistry of this protective factor in certain foods, which he named factor H in 1937. </a:t>
            </a:r>
          </a:p>
          <a:p>
            <a:pPr>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20725">
            <a:off x="8881720" y="4986812"/>
            <a:ext cx="2954092" cy="1835968"/>
          </a:xfrm>
          <a:prstGeom prst="rect">
            <a:avLst/>
          </a:prstGeom>
        </p:spPr>
      </p:pic>
    </p:spTree>
    <p:extLst>
      <p:ext uri="{BB962C8B-B14F-4D97-AF65-F5344CB8AC3E}">
        <p14:creationId xmlns:p14="http://schemas.microsoft.com/office/powerpoint/2010/main" val="60105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3">
                                            <p:txEl>
                                              <p:pRg st="1" end="1"/>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dir="cw">
                                      <p:cBhvr override="childStyle">
                                        <p:cTn id="10" dur="2000" fill="hold"/>
                                        <p:tgtEl>
                                          <p:spTgt spid="3">
                                            <p:txEl>
                                              <p:pRg st="2" end="2"/>
                                            </p:txEl>
                                          </p:spTgt>
                                        </p:tgtEl>
                                        <p:attrNameLst>
                                          <p:attrName>style.color</p:attrName>
                                        </p:attrNameLst>
                                      </p:cBhvr>
                                      <p:to>
                                        <a:schemeClr val="accent2"/>
                                      </p:to>
                                    </p:animClr>
                                  </p:childTnLst>
                                </p:cTn>
                              </p:par>
                              <p:par>
                                <p:cTn id="11" presetID="3" presetClass="emph" presetSubtype="2" fill="hold" nodeType="withEffect">
                                  <p:stCondLst>
                                    <p:cond delay="0"/>
                                  </p:stCondLst>
                                  <p:childTnLst>
                                    <p:animClr clrSpc="rgb" dir="cw">
                                      <p:cBhvr override="childStyle">
                                        <p:cTn id="12" dur="2000" fill="hold"/>
                                        <p:tgtEl>
                                          <p:spTgt spid="3">
                                            <p:txEl>
                                              <p:pRg st="3" end="3"/>
                                            </p:txEl>
                                          </p:spTgt>
                                        </p:tgtEl>
                                        <p:attrNameLst>
                                          <p:attrName>style.color</p:attrName>
                                        </p:attrNameLst>
                                      </p:cBhvr>
                                      <p:to>
                                        <a:schemeClr val="accent2"/>
                                      </p:to>
                                    </p:animClr>
                                  </p:childTnLst>
                                </p:cTn>
                              </p:par>
                              <p:par>
                                <p:cTn id="13" presetID="3" presetClass="emph" presetSubtype="2" fill="hold" nodeType="withEffect">
                                  <p:stCondLst>
                                    <p:cond delay="0"/>
                                  </p:stCondLst>
                                  <p:childTnLst>
                                    <p:animClr clrSpc="rgb" dir="cw">
                                      <p:cBhvr override="childStyle">
                                        <p:cTn id="14" dur="2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FOXES AND MINK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Biotin deficiencies have been produced by feeding purified diets or diets containing egg products to growing mink.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Apparently</a:t>
            </a:r>
            <a:r>
              <a:rPr lang="en-US" dirty="0">
                <a:latin typeface="Times New Roman" panose="02020603050405020304" pitchFamily="18" charset="0"/>
                <a:cs typeface="Times New Roman" panose="02020603050405020304" pitchFamily="18" charset="0"/>
              </a:rPr>
              <a:t>, the short intestinal tract of the mink and rapid feed passage make it impossible </a:t>
            </a:r>
            <a:r>
              <a:rPr lang="en-US" dirty="0" smtClean="0">
                <a:latin typeface="Times New Roman" panose="02020603050405020304" pitchFamily="18" charset="0"/>
                <a:cs typeface="Times New Roman" panose="02020603050405020304" pitchFamily="18" charset="0"/>
              </a:rPr>
              <a:t>for the </a:t>
            </a:r>
            <a:r>
              <a:rPr lang="en-US" dirty="0">
                <a:latin typeface="Times New Roman" panose="02020603050405020304" pitchFamily="18" charset="0"/>
                <a:cs typeface="Times New Roman" panose="02020603050405020304" pitchFamily="18" charset="0"/>
              </a:rPr>
              <a:t>animal to obtain adequate biotin from that synthesized by its intestinal flora.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Stout </a:t>
            </a:r>
            <a:r>
              <a:rPr lang="en-US" dirty="0">
                <a:latin typeface="Times New Roman" panose="02020603050405020304" pitchFamily="18" charset="0"/>
                <a:cs typeface="Times New Roman" panose="02020603050405020304" pitchFamily="18" charset="0"/>
              </a:rPr>
              <a:t>et al. (1966) reported biotin deficiency in mink when diets contained 40% or more offal from breeder hen turkeys.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both mink and foxes, biotin deficiency resulted in graying or discoloration of </a:t>
            </a:r>
            <a:r>
              <a:rPr lang="en-US" dirty="0" smtClean="0">
                <a:latin typeface="Times New Roman" panose="02020603050405020304" pitchFamily="18" charset="0"/>
                <a:cs typeface="Times New Roman" panose="02020603050405020304" pitchFamily="18" charset="0"/>
              </a:rPr>
              <a:t>hair and</a:t>
            </a:r>
            <a:r>
              <a:rPr lang="en-US" dirty="0">
                <a:latin typeface="Times New Roman" panose="02020603050405020304" pitchFamily="18" charset="0"/>
                <a:cs typeface="Times New Roman" panose="02020603050405020304" pitchFamily="18" charset="0"/>
              </a:rPr>
              <a:t>, in extreme cases, hair loss (NRC, 1982a). </a:t>
            </a:r>
          </a:p>
        </p:txBody>
      </p:sp>
    </p:spTree>
    <p:extLst>
      <p:ext uri="{BB962C8B-B14F-4D97-AF65-F5344CB8AC3E}">
        <p14:creationId xmlns:p14="http://schemas.microsoft.com/office/powerpoint/2010/main" val="4837061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RABBITS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Deficiency of biotin, </a:t>
            </a:r>
            <a:r>
              <a:rPr lang="en-US" dirty="0" smtClean="0">
                <a:latin typeface="Times New Roman" panose="02020603050405020304" pitchFamily="18" charset="0"/>
                <a:cs typeface="Times New Roman" panose="02020603050405020304" pitchFamily="18" charset="0"/>
              </a:rPr>
              <a:t>characterized by…</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oss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hair </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ermatitis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O</a:t>
            </a:r>
            <a:r>
              <a:rPr lang="en-US" dirty="0" smtClean="0">
                <a:latin typeface="Times New Roman" panose="02020603050405020304" pitchFamily="18" charset="0"/>
                <a:cs typeface="Times New Roman" panose="02020603050405020304" pitchFamily="18" charset="0"/>
              </a:rPr>
              <a:t>ccurred </a:t>
            </a:r>
            <a:r>
              <a:rPr lang="en-US" dirty="0">
                <a:latin typeface="Times New Roman" panose="02020603050405020304" pitchFamily="18" charset="0"/>
                <a:cs typeface="Times New Roman" panose="02020603050405020304" pitchFamily="18" charset="0"/>
              </a:rPr>
              <a:t>in rabbits that were fed raw egg white over a period of time (Lease et al., 1937). </a:t>
            </a:r>
          </a:p>
        </p:txBody>
      </p:sp>
    </p:spTree>
    <p:extLst>
      <p:ext uri="{BB962C8B-B14F-4D97-AF65-F5344CB8AC3E}">
        <p14:creationId xmlns:p14="http://schemas.microsoft.com/office/powerpoint/2010/main" val="23861574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Humans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latin typeface="Times New Roman" panose="02020603050405020304" pitchFamily="18" charset="0"/>
                <a:cs typeface="Times New Roman" panose="02020603050405020304" pitchFamily="18" charset="0"/>
              </a:rPr>
              <a:t>Adult </a:t>
            </a:r>
            <a:r>
              <a:rPr lang="en-US" dirty="0">
                <a:latin typeface="Times New Roman" panose="02020603050405020304" pitchFamily="18" charset="0"/>
                <a:cs typeface="Times New Roman" panose="02020603050405020304" pitchFamily="18" charset="0"/>
              </a:rPr>
              <a:t>volunteers fed 200 g of dehydrated egg white daily for 5 weeks displayed symptoms </a:t>
            </a:r>
            <a:r>
              <a:rPr lang="en-US" dirty="0" smtClean="0">
                <a:latin typeface="Times New Roman" panose="02020603050405020304" pitchFamily="18" charset="0"/>
                <a:cs typeface="Times New Roman" panose="02020603050405020304" pitchFamily="18" charset="0"/>
              </a:rPr>
              <a:t>of </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ild </a:t>
            </a:r>
            <a:r>
              <a:rPr lang="en-US" dirty="0">
                <a:latin typeface="Times New Roman" panose="02020603050405020304" pitchFamily="18" charset="0"/>
                <a:cs typeface="Times New Roman" panose="02020603050405020304" pitchFamily="18" charset="0"/>
              </a:rPr>
              <a:t>depression,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assitude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omnolence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allucination</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nxiety </a:t>
            </a:r>
            <a:r>
              <a:rPr lang="en-US" dirty="0">
                <a:latin typeface="Times New Roman" panose="02020603050405020304" pitchFamily="18" charset="0"/>
                <a:cs typeface="Times New Roman" panose="02020603050405020304" pitchFamily="18" charset="0"/>
              </a:rPr>
              <a:t>with muscle pain, </a:t>
            </a:r>
            <a:r>
              <a:rPr lang="en-US" dirty="0" smtClean="0">
                <a:latin typeface="Times New Roman" panose="02020603050405020304" pitchFamily="18" charset="0"/>
                <a:cs typeface="Times New Roman" panose="02020603050405020304" pitchFamily="18" charset="0"/>
              </a:rPr>
              <a:t>and</a:t>
            </a: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yperesthesia </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Sudden infant death syndrome (SIDS) may be related to low biotin intakes of bottle-fed infants (Bonjour, 1991).</a:t>
            </a:r>
          </a:p>
          <a:p>
            <a:pPr>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08738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Times New Roman" panose="02020603050405020304" pitchFamily="18" charset="0"/>
                <a:cs typeface="Times New Roman" panose="02020603050405020304" pitchFamily="18" charset="0"/>
              </a:rPr>
              <a:t>SUPPLEMENTATION</a:t>
            </a:r>
          </a:p>
        </p:txBody>
      </p:sp>
    </p:spTree>
    <p:extLst>
      <p:ext uri="{BB962C8B-B14F-4D97-AF65-F5344CB8AC3E}">
        <p14:creationId xmlns:p14="http://schemas.microsoft.com/office/powerpoint/2010/main" val="38025214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Times New Roman" panose="02020603050405020304" pitchFamily="18" charset="0"/>
                <a:cs typeface="Times New Roman" panose="02020603050405020304" pitchFamily="18" charset="0"/>
              </a:rPr>
              <a:t>SUPPLEMENTATION</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Biotin </a:t>
            </a:r>
            <a:r>
              <a:rPr lang="en-US" dirty="0">
                <a:latin typeface="Times New Roman" panose="02020603050405020304" pitchFamily="18" charset="0"/>
                <a:cs typeface="Times New Roman" panose="02020603050405020304" pitchFamily="18" charset="0"/>
              </a:rPr>
              <a:t>is one of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expensive </a:t>
            </a:r>
            <a:r>
              <a:rPr lang="en-US" dirty="0" smtClean="0">
                <a:latin typeface="Times New Roman" panose="02020603050405020304" pitchFamily="18" charset="0"/>
                <a:cs typeface="Times New Roman" panose="02020603050405020304" pitchFamily="18" charset="0"/>
              </a:rPr>
              <a:t>vitamins.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Costs </a:t>
            </a:r>
            <a:r>
              <a:rPr lang="en-US" dirty="0">
                <a:latin typeface="Times New Roman" panose="02020603050405020304" pitchFamily="18" charset="0"/>
                <a:cs typeface="Times New Roman" panose="02020603050405020304" pitchFamily="18" charset="0"/>
              </a:rPr>
              <a:t>less than other vitamins, such as choline and vitamin E, in </a:t>
            </a:r>
            <a:r>
              <a:rPr lang="en-US" dirty="0" err="1">
                <a:latin typeface="Times New Roman" panose="02020603050405020304" pitchFamily="18" charset="0"/>
                <a:cs typeface="Times New Roman" panose="02020603050405020304" pitchFamily="18" charset="0"/>
              </a:rPr>
              <a:t>monogastric</a:t>
            </a:r>
            <a:r>
              <a:rPr lang="en-US" dirty="0">
                <a:latin typeface="Times New Roman" panose="02020603050405020304" pitchFamily="18" charset="0"/>
                <a:cs typeface="Times New Roman" panose="02020603050405020304" pitchFamily="18" charset="0"/>
              </a:rPr>
              <a:t> diets</a:t>
            </a:r>
            <a:r>
              <a:rPr lang="en-US"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Biotin </a:t>
            </a:r>
            <a:r>
              <a:rPr lang="en-US" dirty="0">
                <a:latin typeface="Times New Roman" panose="02020603050405020304" pitchFamily="18" charset="0"/>
                <a:cs typeface="Times New Roman" panose="02020603050405020304" pitchFamily="18" charset="0"/>
              </a:rPr>
              <a:t>deficiency is now more prevalent because of limited bioavailability of biotin found in some grains (e.g., wheat, barley, </a:t>
            </a:r>
            <a:r>
              <a:rPr lang="en-US" dirty="0" smtClean="0">
                <a:latin typeface="Times New Roman" panose="02020603050405020304" pitchFamily="18" charset="0"/>
                <a:cs typeface="Times New Roman" panose="02020603050405020304" pitchFamily="18" charset="0"/>
              </a:rPr>
              <a:t>sorghum)</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ome </a:t>
            </a:r>
            <a:r>
              <a:rPr lang="en-US" dirty="0">
                <a:latin typeface="Times New Roman" panose="02020603050405020304" pitchFamily="18" charset="0"/>
                <a:cs typeface="Times New Roman" panose="02020603050405020304" pitchFamily="18" charset="0"/>
              </a:rPr>
              <a:t>animal </a:t>
            </a:r>
            <a:r>
              <a:rPr lang="en-US" dirty="0" smtClean="0">
                <a:latin typeface="Times New Roman" panose="02020603050405020304" pitchFamily="18" charset="0"/>
                <a:cs typeface="Times New Roman" panose="02020603050405020304" pitchFamily="18" charset="0"/>
              </a:rPr>
              <a:t>protein sources </a:t>
            </a:r>
            <a:r>
              <a:rPr lang="en-US" dirty="0">
                <a:latin typeface="Times New Roman" panose="02020603050405020304" pitchFamily="18" charset="0"/>
                <a:cs typeface="Times New Roman" panose="02020603050405020304" pitchFamily="18" charset="0"/>
              </a:rPr>
              <a:t>(e.g., meat meal, poultry by-product meal</a:t>
            </a:r>
            <a:r>
              <a:rPr lang="en-US"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Biotin </a:t>
            </a:r>
            <a:r>
              <a:rPr lang="en-US" dirty="0">
                <a:latin typeface="Times New Roman" panose="02020603050405020304" pitchFamily="18" charset="0"/>
                <a:cs typeface="Times New Roman" panose="02020603050405020304" pitchFamily="18" charset="0"/>
              </a:rPr>
              <a:t>antagonists including molds, feed rancidity, and improved genetic characteristics for greater production</a:t>
            </a:r>
            <a:r>
              <a:rPr lang="en-US" dirty="0" smtClean="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Foot </a:t>
            </a:r>
            <a:r>
              <a:rPr lang="en-US" dirty="0">
                <a:latin typeface="Times New Roman" panose="02020603050405020304" pitchFamily="18" charset="0"/>
                <a:cs typeface="Times New Roman" panose="02020603050405020304" pitchFamily="18" charset="0"/>
              </a:rPr>
              <a:t>lesions in adult sows healed in a matter of </a:t>
            </a:r>
            <a:r>
              <a:rPr lang="en-US" dirty="0" smtClean="0">
                <a:latin typeface="Times New Roman" panose="02020603050405020304" pitchFamily="18" charset="0"/>
                <a:cs typeface="Times New Roman" panose="02020603050405020304" pitchFamily="18" charset="0"/>
              </a:rPr>
              <a:t>weeks.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iotin </a:t>
            </a:r>
            <a:r>
              <a:rPr lang="en-US" dirty="0">
                <a:latin typeface="Times New Roman" panose="02020603050405020304" pitchFamily="18" charset="0"/>
                <a:cs typeface="Times New Roman" panose="02020603050405020304" pitchFamily="18" charset="0"/>
              </a:rPr>
              <a:t>supplementation resulted in a 28% reduction in lesions after 6 months.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Where </a:t>
            </a:r>
            <a:r>
              <a:rPr lang="en-US" dirty="0">
                <a:latin typeface="Times New Roman" panose="02020603050405020304" pitchFamily="18" charset="0"/>
                <a:cs typeface="Times New Roman" panose="02020603050405020304" pitchFamily="18" charset="0"/>
              </a:rPr>
              <a:t>foot lesions already existed, dietary supplements of 2,000 to 3,000 </a:t>
            </a:r>
            <a:r>
              <a:rPr lang="en-US" dirty="0" err="1">
                <a:latin typeface="Times New Roman" panose="02020603050405020304" pitchFamily="18" charset="0"/>
                <a:cs typeface="Times New Roman" panose="02020603050405020304" pitchFamily="18" charset="0"/>
              </a:rPr>
              <a:t>μg</a:t>
            </a:r>
            <a:r>
              <a:rPr lang="en-US" dirty="0">
                <a:latin typeface="Times New Roman" panose="02020603050405020304" pitchFamily="18" charset="0"/>
                <a:cs typeface="Times New Roman" panose="02020603050405020304" pitchFamily="18" charset="0"/>
              </a:rPr>
              <a:t> of biotin per kilogram of diet were beneficial.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 2% spray-dried biotin product is also available for use in either feed or drinking water. </a:t>
            </a: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08817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99482"/>
            <a:ext cx="10058400" cy="1450757"/>
          </a:xfrm>
        </p:spPr>
        <p:txBody>
          <a:bodyPr/>
          <a:lstStyle/>
          <a:p>
            <a:pPr algn="ctr"/>
            <a:r>
              <a:rPr lang="en-US">
                <a:latin typeface="Times New Roman" panose="02020603050405020304" pitchFamily="18" charset="0"/>
                <a:cs typeface="Times New Roman" panose="02020603050405020304" pitchFamily="18" charset="0"/>
              </a:rPr>
              <a:t>SUPPLEMENTATION</a:t>
            </a:r>
            <a:endParaRPr lang="en-US"/>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ess </a:t>
            </a:r>
            <a:r>
              <a:rPr lang="en-US" dirty="0">
                <a:latin typeface="Times New Roman" panose="02020603050405020304" pitchFamily="18" charset="0"/>
                <a:cs typeface="Times New Roman" panose="02020603050405020304" pitchFamily="18" charset="0"/>
              </a:rPr>
              <a:t>need for biotin supplementation for swine fed a high-quality corn-soybean diet that has no mold (short-term storage</a:t>
            </a:r>
            <a:r>
              <a:rPr lang="en-US" dirty="0" smtClean="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swine raised under favorable environmental and nutritional </a:t>
            </a:r>
            <a:r>
              <a:rPr lang="en-US" dirty="0" smtClean="0">
                <a:latin typeface="Times New Roman" panose="02020603050405020304" pitchFamily="18" charset="0"/>
                <a:cs typeface="Times New Roman" panose="02020603050405020304" pitchFamily="18" charset="0"/>
              </a:rPr>
              <a:t>conditions.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Supplementation </a:t>
            </a:r>
            <a:r>
              <a:rPr lang="en-US" dirty="0">
                <a:latin typeface="Times New Roman" panose="02020603050405020304" pitchFamily="18" charset="0"/>
                <a:cs typeface="Times New Roman" panose="02020603050405020304" pitchFamily="18" charset="0"/>
              </a:rPr>
              <a:t>as increased hoof horn strength may be anticipated within 3 to 5 months</a:t>
            </a:r>
            <a:r>
              <a:rPr lang="en-US"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Milk replacers for calves are recommended to contain 0.1 mg/kg of biotin (NRC, 1989a).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 acute cases of biotin deficiency in calves, single injections of 100 </a:t>
            </a:r>
            <a:r>
              <a:rPr lang="en-US" dirty="0" err="1">
                <a:latin typeface="Times New Roman" panose="02020603050405020304" pitchFamily="18" charset="0"/>
                <a:cs typeface="Times New Roman" panose="02020603050405020304" pitchFamily="18" charset="0"/>
              </a:rPr>
              <a:t>μg</a:t>
            </a:r>
            <a:r>
              <a:rPr lang="en-US" dirty="0">
                <a:latin typeface="Times New Roman" panose="02020603050405020304" pitchFamily="18" charset="0"/>
                <a:cs typeface="Times New Roman" panose="02020603050405020304" pitchFamily="18" charset="0"/>
              </a:rPr>
              <a:t> of biotin subcutaneously or 1 mg of biotin intravenously reversed the deficiency (Wiese et al., 1946). </a:t>
            </a:r>
            <a:endParaRPr lang="en-US"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For human </a:t>
            </a:r>
          </a:p>
          <a:p>
            <a:pPr lvl="1">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Eggs </a:t>
            </a:r>
            <a:r>
              <a:rPr lang="en-US" dirty="0">
                <a:latin typeface="Times New Roman" panose="02020603050405020304" pitchFamily="18" charset="0"/>
                <a:cs typeface="Times New Roman" panose="02020603050405020304" pitchFamily="18" charset="0"/>
              </a:rPr>
              <a:t>are a good source of biotin </a:t>
            </a:r>
            <a:r>
              <a:rPr lang="en-US" dirty="0" smtClean="0">
                <a:latin typeface="Times New Roman" panose="02020603050405020304" pitchFamily="18" charset="0"/>
                <a:cs typeface="Times New Roman" panose="02020603050405020304" pitchFamily="18" charset="0"/>
              </a:rPr>
              <a:t>.</a:t>
            </a:r>
          </a:p>
          <a:p>
            <a:pPr lvl="1">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Biotin </a:t>
            </a:r>
            <a:r>
              <a:rPr lang="en-US" dirty="0">
                <a:latin typeface="Times New Roman" panose="02020603050405020304" pitchFamily="18" charset="0"/>
                <a:cs typeface="Times New Roman" panose="02020603050405020304" pitchFamily="18" charset="0"/>
              </a:rPr>
              <a:t>supplements in the form of injections of 150 to 300 </a:t>
            </a:r>
            <a:r>
              <a:rPr lang="en-US" dirty="0" err="1">
                <a:latin typeface="Times New Roman" panose="02020603050405020304" pitchFamily="18" charset="0"/>
                <a:cs typeface="Times New Roman" panose="02020603050405020304" pitchFamily="18" charset="0"/>
              </a:rPr>
              <a:t>μg</a:t>
            </a:r>
            <a:r>
              <a:rPr lang="en-US" dirty="0">
                <a:latin typeface="Times New Roman" panose="02020603050405020304" pitchFamily="18" charset="0"/>
                <a:cs typeface="Times New Roman" panose="02020603050405020304" pitchFamily="18" charset="0"/>
              </a:rPr>
              <a:t>/day can clear up symptoms of deficiency in a matter of a few days. </a:t>
            </a:r>
          </a:p>
        </p:txBody>
      </p:sp>
    </p:spTree>
    <p:extLst>
      <p:ext uri="{BB962C8B-B14F-4D97-AF65-F5344CB8AC3E}">
        <p14:creationId xmlns:p14="http://schemas.microsoft.com/office/powerpoint/2010/main" val="28032064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Losses of biotin during storage can be considerable</a:t>
            </a:r>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Biotin is readily destroyed by feed rancidity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Preparing fresh feeds, storing them for only short periods, and keeping them dry and in a well-ventilated storage area will minimize rancidity problems.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Over-drying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oor </a:t>
            </a:r>
            <a:r>
              <a:rPr lang="en-US" dirty="0">
                <a:latin typeface="Times New Roman" panose="02020603050405020304" pitchFamily="18" charset="0"/>
                <a:cs typeface="Times New Roman" panose="02020603050405020304" pitchFamily="18" charset="0"/>
              </a:rPr>
              <a:t>storage </a:t>
            </a:r>
            <a:r>
              <a:rPr lang="en-US" dirty="0" smtClean="0">
                <a:latin typeface="Times New Roman" panose="02020603050405020304" pitchFamily="18" charset="0"/>
                <a:cs typeface="Times New Roman" panose="02020603050405020304" pitchFamily="18" charset="0"/>
              </a:rPr>
              <a:t>conditions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resence </a:t>
            </a:r>
            <a:r>
              <a:rPr lang="en-US" dirty="0">
                <a:latin typeface="Times New Roman" panose="02020603050405020304" pitchFamily="18" charset="0"/>
                <a:cs typeface="Times New Roman" panose="02020603050405020304" pitchFamily="18" charset="0"/>
              </a:rPr>
              <a:t>of mold may reduce the availability of biotin in corn</a:t>
            </a:r>
            <a:r>
              <a:rPr lang="en-US"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Biotin is generally stable in feeds, but losses of the vitamin during processing do occur. Processing losses of biotin in extruded pet food have been reported at about 15%</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0953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Times New Roman" panose="02020603050405020304" pitchFamily="18" charset="0"/>
                <a:cs typeface="Times New Roman" panose="02020603050405020304" pitchFamily="18" charset="0"/>
              </a:rPr>
              <a:t>TOXICITY</a:t>
            </a:r>
          </a:p>
        </p:txBody>
      </p:sp>
    </p:spTree>
    <p:extLst>
      <p:ext uri="{BB962C8B-B14F-4D97-AF65-F5344CB8AC3E}">
        <p14:creationId xmlns:p14="http://schemas.microsoft.com/office/powerpoint/2010/main" val="23090907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TOXICITY</a:t>
            </a:r>
            <a:endParaRPr lang="en-US" dirty="0"/>
          </a:p>
        </p:txBody>
      </p:sp>
      <p:sp>
        <p:nvSpPr>
          <p:cNvPr id="3" name="Content Placeholder 2"/>
          <p:cNvSpPr>
            <a:spLocks noGrp="1"/>
          </p:cNvSpPr>
          <p:nvPr>
            <p:ph idx="1"/>
          </p:nvPr>
        </p:nvSpPr>
        <p:spPr/>
        <p:txBody>
          <a:bodyPr>
            <a:normAutofit fontScale="92500" lnSpcReduction="10000"/>
          </a:bodyPr>
          <a:lstStyle/>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For both humans and animals, biotin is apparently not toxic even in large doses</a:t>
            </a:r>
            <a:r>
              <a:rPr lang="en-US"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acute dose of biotin (5 mg/100 g of body weight) caused irregularities of the estrus cycle, with heavy infiltration of leukocytes in the vagina of the rat up to 14 days after treatment.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Dose </a:t>
            </a:r>
            <a:r>
              <a:rPr lang="en-US" dirty="0">
                <a:latin typeface="Times New Roman" panose="02020603050405020304" pitchFamily="18" charset="0"/>
                <a:cs typeface="Times New Roman" panose="02020603050405020304" pitchFamily="18" charset="0"/>
              </a:rPr>
              <a:t>of biotin at least 5,000 or 10,000 times the daily requirement had no deleterious effects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Poultry </a:t>
            </a:r>
            <a:r>
              <a:rPr lang="en-US" dirty="0">
                <a:latin typeface="Times New Roman" panose="02020603050405020304" pitchFamily="18" charset="0"/>
                <a:cs typeface="Times New Roman" panose="02020603050405020304" pitchFamily="18" charset="0"/>
              </a:rPr>
              <a:t>and swine indicate a safety tolerance of 4 to 10 times their </a:t>
            </a:r>
            <a:r>
              <a:rPr lang="en-US" dirty="0" smtClean="0">
                <a:latin typeface="Times New Roman" panose="02020603050405020304" pitchFamily="18" charset="0"/>
                <a:cs typeface="Times New Roman" panose="02020603050405020304" pitchFamily="18" charset="0"/>
              </a:rPr>
              <a:t>requirement</a:t>
            </a:r>
          </a:p>
          <a:p>
            <a:pPr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	Maximum tolerable level </a:t>
            </a:r>
            <a:r>
              <a:rPr lang="en-US" dirty="0">
                <a:latin typeface="Times New Roman" panose="02020603050405020304" pitchFamily="18" charset="0"/>
                <a:cs typeface="Times New Roman" panose="02020603050405020304" pitchFamily="18" charset="0"/>
              </a:rPr>
              <a:t>probably much higher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Humans</a:t>
            </a:r>
            <a:r>
              <a:rPr lang="en-US" dirty="0">
                <a:latin typeface="Times New Roman" panose="02020603050405020304" pitchFamily="18" charset="0"/>
                <a:cs typeface="Times New Roman" panose="02020603050405020304" pitchFamily="18" charset="0"/>
              </a:rPr>
              <a:t>, no adverse effects have resulted from oral or intravenous administration of high doses over prolonged periods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6517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Summary</a:t>
            </a:r>
            <a:endParaRPr lang="en-US" dirty="0"/>
          </a:p>
        </p:txBody>
      </p:sp>
    </p:spTree>
    <p:extLst>
      <p:ext uri="{BB962C8B-B14F-4D97-AF65-F5344CB8AC3E}">
        <p14:creationId xmlns:p14="http://schemas.microsoft.com/office/powerpoint/2010/main" val="2009719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HISTORY</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term vitamin H was chosen by </a:t>
            </a:r>
            <a:r>
              <a:rPr lang="en-US" dirty="0" err="1">
                <a:latin typeface="Times New Roman" panose="02020603050405020304" pitchFamily="18" charset="0"/>
                <a:cs typeface="Times New Roman" panose="02020603050405020304" pitchFamily="18" charset="0"/>
              </a:rPr>
              <a:t>György</a:t>
            </a:r>
            <a:r>
              <a:rPr lang="en-US" dirty="0">
                <a:latin typeface="Times New Roman" panose="02020603050405020304" pitchFamily="18" charset="0"/>
                <a:cs typeface="Times New Roman" panose="02020603050405020304" pitchFamily="18" charset="0"/>
              </a:rPr>
              <a:t> because the factor protected the haut, the German word for skin.</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 1940 </a:t>
            </a:r>
            <a:r>
              <a:rPr lang="en-US" dirty="0" err="1">
                <a:latin typeface="Times New Roman" panose="02020603050405020304" pitchFamily="18" charset="0"/>
                <a:cs typeface="Times New Roman" panose="02020603050405020304" pitchFamily="18" charset="0"/>
              </a:rPr>
              <a:t>György</a:t>
            </a:r>
            <a:r>
              <a:rPr lang="en-US" dirty="0">
                <a:latin typeface="Times New Roman" panose="02020603050405020304" pitchFamily="18" charset="0"/>
                <a:cs typeface="Times New Roman" panose="02020603050405020304" pitchFamily="18" charset="0"/>
              </a:rPr>
              <a:t> and associates found that biotin, vitamin H, and coenzyme R were the same substance. Other names given to this factor were protective factor X, egg-white injury protection factor, factor S, and factor W (or vitamin </a:t>
            </a:r>
            <a:r>
              <a:rPr lang="en-US" dirty="0" err="1">
                <a:latin typeface="Times New Roman" panose="02020603050405020304" pitchFamily="18" charset="0"/>
                <a:cs typeface="Times New Roman" panose="02020603050405020304" pitchFamily="18" charset="0"/>
              </a:rPr>
              <a:t>Bw</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Egg-white injury resulted from its inactivating dietary biotin because of a specific constituent, </a:t>
            </a:r>
            <a:r>
              <a:rPr lang="en-US" dirty="0" err="1">
                <a:latin typeface="Times New Roman" panose="02020603050405020304" pitchFamily="18" charset="0"/>
                <a:cs typeface="Times New Roman" panose="02020603050405020304" pitchFamily="18" charset="0"/>
              </a:rPr>
              <a:t>avidin</a:t>
            </a:r>
            <a:r>
              <a:rPr lang="en-US"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Heat was found to destroy </a:t>
            </a:r>
            <a:r>
              <a:rPr lang="en-US" dirty="0" err="1">
                <a:latin typeface="Times New Roman" panose="02020603050405020304" pitchFamily="18" charset="0"/>
                <a:cs typeface="Times New Roman" panose="02020603050405020304" pitchFamily="18" charset="0"/>
              </a:rPr>
              <a:t>avidin</a:t>
            </a:r>
            <a:r>
              <a:rPr lang="en-US" dirty="0">
                <a:latin typeface="Times New Roman" panose="02020603050405020304" pitchFamily="18" charset="0"/>
                <a:cs typeface="Times New Roman" panose="02020603050405020304" pitchFamily="18" charset="0"/>
              </a:rPr>
              <a:t>, therefore revealing that this biotin antagonistic factor was heat labile. </a:t>
            </a:r>
          </a:p>
        </p:txBody>
      </p:sp>
    </p:spTree>
    <p:extLst>
      <p:ext uri="{BB962C8B-B14F-4D97-AF65-F5344CB8AC3E}">
        <p14:creationId xmlns:p14="http://schemas.microsoft.com/office/powerpoint/2010/main" val="40280252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Summary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marL="0" indent="0" algn="just">
              <a:buNone/>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was believed that supplemental biotin was not required in swine and poultry diets because of its wide distribution in feedstuffs and because of known biotin synthesis by the intestinal </a:t>
            </a:r>
            <a:r>
              <a:rPr lang="en-US" dirty="0" err="1" smtClean="0">
                <a:latin typeface="Times New Roman" panose="02020603050405020304" pitchFamily="18" charset="0"/>
                <a:cs typeface="Times New Roman" panose="02020603050405020304" pitchFamily="18" charset="0"/>
              </a:rPr>
              <a:t>microflora</a:t>
            </a:r>
            <a:r>
              <a:rPr lang="en-US" dirty="0" smtClean="0">
                <a:latin typeface="Times New Roman" panose="02020603050405020304" pitchFamily="18" charset="0"/>
                <a:cs typeface="Times New Roman" panose="02020603050405020304" pitchFamily="18" charset="0"/>
              </a:rPr>
              <a:t>. Biotin </a:t>
            </a:r>
            <a:r>
              <a:rPr lang="en-US" dirty="0">
                <a:latin typeface="Times New Roman" panose="02020603050405020304" pitchFamily="18" charset="0"/>
                <a:cs typeface="Times New Roman" panose="02020603050405020304" pitchFamily="18" charset="0"/>
              </a:rPr>
              <a:t>is a fusion of an </a:t>
            </a:r>
            <a:r>
              <a:rPr lang="en-US" dirty="0" err="1">
                <a:latin typeface="Times New Roman" panose="02020603050405020304" pitchFamily="18" charset="0"/>
                <a:cs typeface="Times New Roman" panose="02020603050405020304" pitchFamily="18" charset="0"/>
              </a:rPr>
              <a:t>imidazolidone</a:t>
            </a:r>
            <a:r>
              <a:rPr lang="en-US" dirty="0">
                <a:latin typeface="Times New Roman" panose="02020603050405020304" pitchFamily="18" charset="0"/>
                <a:cs typeface="Times New Roman" panose="02020603050405020304" pitchFamily="18" charset="0"/>
              </a:rPr>
              <a:t> ring with a </a:t>
            </a:r>
            <a:r>
              <a:rPr lang="en-US" dirty="0" err="1">
                <a:latin typeface="Times New Roman" panose="02020603050405020304" pitchFamily="18" charset="0"/>
                <a:cs typeface="Times New Roman" panose="02020603050405020304" pitchFamily="18" charset="0"/>
              </a:rPr>
              <a:t>tetrahydrothiophene</a:t>
            </a:r>
            <a:r>
              <a:rPr lang="en-US" dirty="0">
                <a:latin typeface="Times New Roman" panose="02020603050405020304" pitchFamily="18" charset="0"/>
                <a:cs typeface="Times New Roman" panose="02020603050405020304" pitchFamily="18" charset="0"/>
              </a:rPr>
              <a:t> ring bearing a </a:t>
            </a:r>
            <a:r>
              <a:rPr lang="en-US" dirty="0" err="1">
                <a:latin typeface="Times New Roman" panose="02020603050405020304" pitchFamily="18" charset="0"/>
                <a:cs typeface="Times New Roman" panose="02020603050405020304" pitchFamily="18" charset="0"/>
              </a:rPr>
              <a:t>valeric</a:t>
            </a:r>
            <a:r>
              <a:rPr lang="en-US" dirty="0">
                <a:latin typeface="Times New Roman" panose="02020603050405020304" pitchFamily="18" charset="0"/>
                <a:cs typeface="Times New Roman" panose="02020603050405020304" pitchFamily="18" charset="0"/>
              </a:rPr>
              <a:t> acid side chain. It is a monocarboxylic acid with sulfur as a </a:t>
            </a:r>
            <a:r>
              <a:rPr lang="en-US" dirty="0" err="1">
                <a:latin typeface="Times New Roman" panose="02020603050405020304" pitchFamily="18" charset="0"/>
                <a:cs typeface="Times New Roman" panose="02020603050405020304" pitchFamily="18" charset="0"/>
              </a:rPr>
              <a:t>thioether</a:t>
            </a:r>
            <a:r>
              <a:rPr lang="en-US" dirty="0">
                <a:latin typeface="Times New Roman" panose="02020603050405020304" pitchFamily="18" charset="0"/>
                <a:cs typeface="Times New Roman" panose="02020603050405020304" pitchFamily="18" charset="0"/>
              </a:rPr>
              <a:t> linkage. Biotin, with its rather unique structure, contains three asymmetric carbonations, and therefore eight different isomers are </a:t>
            </a:r>
            <a:r>
              <a:rPr lang="en-US" dirty="0" smtClean="0">
                <a:latin typeface="Times New Roman" panose="02020603050405020304" pitchFamily="18" charset="0"/>
                <a:cs typeface="Times New Roman" panose="02020603050405020304" pitchFamily="18" charset="0"/>
              </a:rPr>
              <a:t>possible. A </a:t>
            </a:r>
            <a:r>
              <a:rPr lang="en-US" dirty="0">
                <a:latin typeface="Times New Roman" panose="02020603050405020304" pitchFamily="18" charset="0"/>
                <a:cs typeface="Times New Roman" panose="02020603050405020304" pitchFamily="18" charset="0"/>
              </a:rPr>
              <a:t>number of methods are available for estimating biotin content of feeds and supplements. An enzyme-linked </a:t>
            </a:r>
            <a:r>
              <a:rPr lang="en-US" dirty="0" err="1">
                <a:latin typeface="Times New Roman" panose="02020603050405020304" pitchFamily="18" charset="0"/>
                <a:cs typeface="Times New Roman" panose="02020603050405020304" pitchFamily="18" charset="0"/>
              </a:rPr>
              <a:t>immunosorbent</a:t>
            </a:r>
            <a:r>
              <a:rPr lang="en-US" dirty="0">
                <a:latin typeface="Times New Roman" panose="02020603050405020304" pitchFamily="18" charset="0"/>
                <a:cs typeface="Times New Roman" panose="02020603050405020304" pitchFamily="18" charset="0"/>
              </a:rPr>
              <a:t> assay has been used to determine biotin in blood and other fluids. Biotin functions as a carboxyl carrier in four carboxylase enzymes: pyruvate carboxylase, acetyl CoA carboxylase, </a:t>
            </a:r>
            <a:r>
              <a:rPr lang="en-US" dirty="0" err="1">
                <a:latin typeface="Times New Roman" panose="02020603050405020304" pitchFamily="18" charset="0"/>
                <a:cs typeface="Times New Roman" panose="02020603050405020304" pitchFamily="18" charset="0"/>
              </a:rPr>
              <a:t>propionyl</a:t>
            </a:r>
            <a:r>
              <a:rPr lang="en-US" dirty="0">
                <a:latin typeface="Times New Roman" panose="02020603050405020304" pitchFamily="18" charset="0"/>
                <a:cs typeface="Times New Roman" panose="02020603050405020304" pitchFamily="18" charset="0"/>
              </a:rPr>
              <a:t> CoA carboxylase, and 3-methylcrotonyl CoA carboxylase. Biotin requirements are difficult to establish because of variability in feed content and </a:t>
            </a:r>
            <a:r>
              <a:rPr lang="en-US" dirty="0" smtClean="0">
                <a:latin typeface="Times New Roman" panose="02020603050405020304" pitchFamily="18" charset="0"/>
                <a:cs typeface="Times New Roman" panose="02020603050405020304" pitchFamily="18" charset="0"/>
              </a:rPr>
              <a:t>bioavailability. It </a:t>
            </a:r>
            <a:r>
              <a:rPr lang="en-US" dirty="0">
                <a:latin typeface="Times New Roman" panose="02020603050405020304" pitchFamily="18" charset="0"/>
                <a:cs typeface="Times New Roman" panose="02020603050405020304" pitchFamily="18" charset="0"/>
              </a:rPr>
              <a:t>is difficult to obtain a quantitative requirement for biotin because the vitamin is synthesized by many different microorganisms and certain fungi. biotin deficiency on the cutaneous system is most dramatic since a severe dermatitis is the major obvious clinical sign of deficiency in livestock and poultry. For both humans and animals, biotin is apparently not toxic even in large doses. </a:t>
            </a:r>
          </a:p>
        </p:txBody>
      </p:sp>
    </p:spTree>
    <p:extLst>
      <p:ext uri="{BB962C8B-B14F-4D97-AF65-F5344CB8AC3E}">
        <p14:creationId xmlns:p14="http://schemas.microsoft.com/office/powerpoint/2010/main" val="15680751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thank you any question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402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HISTORY</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err="1" smtClean="0">
                <a:latin typeface="Times New Roman" panose="02020603050405020304" pitchFamily="18" charset="0"/>
                <a:cs typeface="Times New Roman" panose="02020603050405020304" pitchFamily="18" charset="0"/>
              </a:rPr>
              <a:t>Avidin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 protein that is a secretory product of the mucosa of the oviduct and therefore is found in the </a:t>
            </a:r>
            <a:r>
              <a:rPr lang="en-US" dirty="0" err="1">
                <a:latin typeface="Times New Roman" panose="02020603050405020304" pitchFamily="18" charset="0"/>
                <a:cs typeface="Times New Roman" panose="02020603050405020304" pitchFamily="18" charset="0"/>
              </a:rPr>
              <a:t>albuminous</a:t>
            </a:r>
            <a:r>
              <a:rPr lang="en-US" dirty="0">
                <a:latin typeface="Times New Roman" panose="02020603050405020304" pitchFamily="18" charset="0"/>
                <a:cs typeface="Times New Roman" panose="02020603050405020304" pitchFamily="18" charset="0"/>
              </a:rPr>
              <a:t> part of eggs.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structure and properties of biotin were established by U.S. and European investigators between 1940 and 1943.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first chemical synthesis was completed by Harris and associates of the Merck Company in 1943.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1949 Goldberg and </a:t>
            </a:r>
            <a:r>
              <a:rPr lang="en-US" dirty="0" err="1">
                <a:latin typeface="Times New Roman" panose="02020603050405020304" pitchFamily="18" charset="0"/>
                <a:cs typeface="Times New Roman" panose="02020603050405020304" pitchFamily="18" charset="0"/>
              </a:rPr>
              <a:t>Sternbach</a:t>
            </a:r>
            <a:r>
              <a:rPr lang="en-US" dirty="0">
                <a:latin typeface="Times New Roman" panose="02020603050405020304" pitchFamily="18" charset="0"/>
                <a:cs typeface="Times New Roman" panose="02020603050405020304" pitchFamily="18" charset="0"/>
              </a:rPr>
              <a:t> developed a technique for industrial production of biotin.</a:t>
            </a: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5251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CHEMICAL STRUCTURE, PROPERTIES, AND </a:t>
            </a:r>
            <a:r>
              <a:rPr lang="en-US" dirty="0" smtClean="0">
                <a:latin typeface="Times New Roman" panose="02020603050405020304" pitchFamily="18" charset="0"/>
                <a:cs typeface="Times New Roman" panose="02020603050405020304" pitchFamily="18" charset="0"/>
              </a:rPr>
              <a:t>ANTAGONISTS</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chemical structure of biotin in metabolism includes a sulfur atom in its ring (like thiamin) and a transverse bond across the </a:t>
            </a:r>
            <a:r>
              <a:rPr lang="en-US" dirty="0" smtClean="0">
                <a:latin typeface="Times New Roman" panose="02020603050405020304" pitchFamily="18" charset="0"/>
                <a:cs typeface="Times New Roman" panose="02020603050405020304" pitchFamily="18" charset="0"/>
              </a:rPr>
              <a:t>ring. </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empirical formula for biotin is C11H18O3N2S.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Biotin </a:t>
            </a:r>
            <a:r>
              <a:rPr lang="en-US" dirty="0">
                <a:latin typeface="Times New Roman" panose="02020603050405020304" pitchFamily="18" charset="0"/>
                <a:cs typeface="Times New Roman" panose="02020603050405020304" pitchFamily="18" charset="0"/>
              </a:rPr>
              <a:t>is a fusion of an </a:t>
            </a:r>
            <a:r>
              <a:rPr lang="en-US" dirty="0" err="1">
                <a:latin typeface="Times New Roman" panose="02020603050405020304" pitchFamily="18" charset="0"/>
                <a:cs typeface="Times New Roman" panose="02020603050405020304" pitchFamily="18" charset="0"/>
              </a:rPr>
              <a:t>imidazolidone</a:t>
            </a:r>
            <a:r>
              <a:rPr lang="en-US" dirty="0">
                <a:latin typeface="Times New Roman" panose="02020603050405020304" pitchFamily="18" charset="0"/>
                <a:cs typeface="Times New Roman" panose="02020603050405020304" pitchFamily="18" charset="0"/>
              </a:rPr>
              <a:t> ring with a </a:t>
            </a:r>
            <a:r>
              <a:rPr lang="en-US" dirty="0" err="1">
                <a:latin typeface="Times New Roman" panose="02020603050405020304" pitchFamily="18" charset="0"/>
                <a:cs typeface="Times New Roman" panose="02020603050405020304" pitchFamily="18" charset="0"/>
              </a:rPr>
              <a:t>tetrahydrothiophene</a:t>
            </a:r>
            <a:r>
              <a:rPr lang="en-US" dirty="0">
                <a:latin typeface="Times New Roman" panose="02020603050405020304" pitchFamily="18" charset="0"/>
                <a:cs typeface="Times New Roman" panose="02020603050405020304" pitchFamily="18" charset="0"/>
              </a:rPr>
              <a:t> ring bearing a </a:t>
            </a:r>
            <a:r>
              <a:rPr lang="en-US" dirty="0" err="1">
                <a:latin typeface="Times New Roman" panose="02020603050405020304" pitchFamily="18" charset="0"/>
                <a:cs typeface="Times New Roman" panose="02020603050405020304" pitchFamily="18" charset="0"/>
              </a:rPr>
              <a:t>valeric</a:t>
            </a:r>
            <a:r>
              <a:rPr lang="en-US" dirty="0">
                <a:latin typeface="Times New Roman" panose="02020603050405020304" pitchFamily="18" charset="0"/>
                <a:cs typeface="Times New Roman" panose="02020603050405020304" pitchFamily="18" charset="0"/>
              </a:rPr>
              <a:t> acid side chain.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a monocarboxylic acid with sulfur as a </a:t>
            </a:r>
            <a:r>
              <a:rPr lang="en-US" dirty="0" err="1">
                <a:latin typeface="Times New Roman" panose="02020603050405020304" pitchFamily="18" charset="0"/>
                <a:cs typeface="Times New Roman" panose="02020603050405020304" pitchFamily="18" charset="0"/>
              </a:rPr>
              <a:t>thioether</a:t>
            </a:r>
            <a:r>
              <a:rPr lang="en-US" dirty="0">
                <a:latin typeface="Times New Roman" panose="02020603050405020304" pitchFamily="18" charset="0"/>
                <a:cs typeface="Times New Roman" panose="02020603050405020304" pitchFamily="18" charset="0"/>
              </a:rPr>
              <a:t> linkage.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Biotin</a:t>
            </a:r>
            <a:r>
              <a:rPr lang="en-US" dirty="0">
                <a:latin typeface="Times New Roman" panose="02020603050405020304" pitchFamily="18" charset="0"/>
                <a:cs typeface="Times New Roman" panose="02020603050405020304" pitchFamily="18" charset="0"/>
              </a:rPr>
              <a:t>, with its rather unique structure, contains three asymmetric carbonations, and therefore eight different isomers are possible.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these isomers only one contains vitamin activity, d-biotin.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stereoisomer l-biotin is inactive. </a:t>
            </a:r>
          </a:p>
        </p:txBody>
      </p:sp>
    </p:spTree>
    <p:extLst>
      <p:ext uri="{BB962C8B-B14F-4D97-AF65-F5344CB8AC3E}">
        <p14:creationId xmlns:p14="http://schemas.microsoft.com/office/powerpoint/2010/main" val="701119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CHEMICAL STRUCTURE, PROPERTIES, AND ANTAGONISTS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Biotin crystallizes from water solution as long, white needles.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Its </a:t>
            </a:r>
            <a:r>
              <a:rPr lang="en-US" dirty="0">
                <a:latin typeface="Times New Roman" panose="02020603050405020304" pitchFamily="18" charset="0"/>
                <a:cs typeface="Times New Roman" panose="02020603050405020304" pitchFamily="18" charset="0"/>
              </a:rPr>
              <a:t>melting point is 232 to 233oC.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Free </a:t>
            </a:r>
            <a:r>
              <a:rPr lang="en-US" dirty="0">
                <a:latin typeface="Times New Roman" panose="02020603050405020304" pitchFamily="18" charset="0"/>
                <a:cs typeface="Times New Roman" panose="02020603050405020304" pitchFamily="18" charset="0"/>
              </a:rPr>
              <a:t>biotin is soluble in dilute alkali and hot water and practically insoluble in fats and organic solvents</a:t>
            </a:r>
            <a:r>
              <a:rPr lang="en-US"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Biotin </a:t>
            </a:r>
            <a:r>
              <a:rPr lang="en-US" dirty="0">
                <a:latin typeface="Times New Roman" panose="02020603050405020304" pitchFamily="18" charset="0"/>
                <a:cs typeface="Times New Roman" panose="02020603050405020304" pitchFamily="18" charset="0"/>
              </a:rPr>
              <a:t>is quite stable under ordinary conditions.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destroyed by </a:t>
            </a:r>
            <a:r>
              <a:rPr lang="en-US" dirty="0" smtClean="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itrous </a:t>
            </a:r>
            <a:r>
              <a:rPr lang="en-US" dirty="0">
                <a:latin typeface="Times New Roman" panose="02020603050405020304" pitchFamily="18" charset="0"/>
                <a:cs typeface="Times New Roman" panose="02020603050405020304" pitchFamily="18" charset="0"/>
              </a:rPr>
              <a:t>acid,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O</a:t>
            </a:r>
            <a:r>
              <a:rPr lang="en-US" dirty="0" smtClean="0">
                <a:latin typeface="Times New Roman" panose="02020603050405020304" pitchFamily="18" charset="0"/>
                <a:cs typeface="Times New Roman" panose="02020603050405020304" pitchFamily="18" charset="0"/>
              </a:rPr>
              <a:t>ther </a:t>
            </a:r>
            <a:r>
              <a:rPr lang="en-US" dirty="0">
                <a:latin typeface="Times New Roman" panose="02020603050405020304" pitchFamily="18" charset="0"/>
                <a:cs typeface="Times New Roman" panose="02020603050405020304" pitchFamily="18" charset="0"/>
              </a:rPr>
              <a:t>strong acids,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trong </a:t>
            </a:r>
            <a:r>
              <a:rPr lang="en-US" dirty="0">
                <a:latin typeface="Times New Roman" panose="02020603050405020304" pitchFamily="18" charset="0"/>
                <a:cs typeface="Times New Roman" panose="02020603050405020304" pitchFamily="18" charset="0"/>
              </a:rPr>
              <a:t>bases</a:t>
            </a:r>
            <a:r>
              <a:rPr lang="en-US" dirty="0" smtClean="0">
                <a:latin typeface="Times New Roman" panose="02020603050405020304" pitchFamily="18" charset="0"/>
                <a:cs typeface="Times New Roman" panose="02020603050405020304" pitchFamily="18" charset="0"/>
              </a:rPr>
              <a:t>, </a:t>
            </a:r>
          </a:p>
          <a:p>
            <a:pPr lvl="1"/>
            <a:r>
              <a:rPr lang="en-US" dirty="0" smtClean="0">
                <a:latin typeface="Times New Roman" panose="02020603050405020304" pitchFamily="18" charset="0"/>
                <a:cs typeface="Times New Roman" panose="02020603050405020304" pitchFamily="18" charset="0"/>
              </a:rPr>
              <a:t>Formaldehyde </a:t>
            </a:r>
            <a:r>
              <a:rPr lang="en-US" dirty="0">
                <a:latin typeface="Times New Roman" panose="02020603050405020304" pitchFamily="18" charset="0"/>
                <a:cs typeface="Times New Roman" panose="02020603050405020304" pitchFamily="18" charset="0"/>
              </a:rPr>
              <a:t>and is inactivated by rancid fats and choline (Scott et al., 1982).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gradually destroyed by ultraviolet radiation.</a:t>
            </a: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8777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399</TotalTime>
  <Words>4307</Words>
  <Application>Microsoft Office PowerPoint</Application>
  <PresentationFormat>Custom</PresentationFormat>
  <Paragraphs>393</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Berlin</vt:lpstr>
      <vt:lpstr>BIOTIN</vt:lpstr>
      <vt:lpstr>CONTENTS</vt:lpstr>
      <vt:lpstr>INTRODUCTION</vt:lpstr>
      <vt:lpstr>PROPERTIES</vt:lpstr>
      <vt:lpstr>HISTORY</vt:lpstr>
      <vt:lpstr>HISTORY</vt:lpstr>
      <vt:lpstr>HISTORY</vt:lpstr>
      <vt:lpstr>CHEMICAL STRUCTURE, PROPERTIES, AND ANTAGONISTS</vt:lpstr>
      <vt:lpstr>CHEMICAL STRUCTURE, PROPERTIES, AND ANTAGONISTS</vt:lpstr>
      <vt:lpstr>CHEMICAL STRUCTURE OF BIOTIN</vt:lpstr>
      <vt:lpstr>ANALYTICAL PROCEDURES</vt:lpstr>
      <vt:lpstr>ANALYTICAL PROCEDURES</vt:lpstr>
      <vt:lpstr>ANALYTICAL PROCEDURES</vt:lpstr>
      <vt:lpstr>METABOLISM</vt:lpstr>
      <vt:lpstr>METABOLISM</vt:lpstr>
      <vt:lpstr>METABOLISM</vt:lpstr>
      <vt:lpstr>METABOLISM</vt:lpstr>
      <vt:lpstr>METABOLISM</vt:lpstr>
      <vt:lpstr>FUNCTIONS</vt:lpstr>
      <vt:lpstr>FUNCTIONS</vt:lpstr>
      <vt:lpstr>FUNCTIONS</vt:lpstr>
      <vt:lpstr>FUNCTIONS</vt:lpstr>
      <vt:lpstr>REQUIREMENTS</vt:lpstr>
      <vt:lpstr>REQUIREMENTS</vt:lpstr>
      <vt:lpstr>REQUIREMENTS</vt:lpstr>
      <vt:lpstr>NATURAL SOURCES</vt:lpstr>
      <vt:lpstr>NATURAL SOURCES</vt:lpstr>
      <vt:lpstr>NATURAL SOURCES</vt:lpstr>
      <vt:lpstr>NATURAL SOURCES</vt:lpstr>
      <vt:lpstr>NATURAL SOURCES</vt:lpstr>
      <vt:lpstr>PowerPoint Presentation</vt:lpstr>
      <vt:lpstr>NATURAL SOURCES</vt:lpstr>
      <vt:lpstr>DEFICIENCY</vt:lpstr>
      <vt:lpstr>Effects of Deficiency </vt:lpstr>
      <vt:lpstr>Ruminants</vt:lpstr>
      <vt:lpstr>Ruminants</vt:lpstr>
      <vt:lpstr>Ruminants</vt:lpstr>
      <vt:lpstr>Swine</vt:lpstr>
      <vt:lpstr>Swine</vt:lpstr>
      <vt:lpstr>Poultry</vt:lpstr>
      <vt:lpstr>Poultry</vt:lpstr>
      <vt:lpstr>Poultry</vt:lpstr>
      <vt:lpstr>Poultry</vt:lpstr>
      <vt:lpstr>Horses</vt:lpstr>
      <vt:lpstr>PowerPoint Presentation</vt:lpstr>
      <vt:lpstr>Other Animal Species</vt:lpstr>
      <vt:lpstr>DOGS AND CATS </vt:lpstr>
      <vt:lpstr>In cats</vt:lpstr>
      <vt:lpstr>FISH</vt:lpstr>
      <vt:lpstr>FOXES AND MINK </vt:lpstr>
      <vt:lpstr>RABBITS</vt:lpstr>
      <vt:lpstr>Humans</vt:lpstr>
      <vt:lpstr>SUPPLEMENTATION</vt:lpstr>
      <vt:lpstr>SUPPLEMENTATION</vt:lpstr>
      <vt:lpstr>SUPPLEMENTATION</vt:lpstr>
      <vt:lpstr>Losses of biotin during storage can be considerable</vt:lpstr>
      <vt:lpstr>TOXICITY</vt:lpstr>
      <vt:lpstr>TOXICITY</vt:lpstr>
      <vt:lpstr>Summary</vt:lpstr>
      <vt:lpstr> Summary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BIOTIN</dc:title>
  <dc:creator>Rashid Zia</dc:creator>
  <cp:lastModifiedBy>Dr.Muhammad Arif</cp:lastModifiedBy>
  <cp:revision>55</cp:revision>
  <dcterms:created xsi:type="dcterms:W3CDTF">2020-03-04T19:34:36Z</dcterms:created>
  <dcterms:modified xsi:type="dcterms:W3CDTF">2020-04-30T11:27:01Z</dcterms:modified>
</cp:coreProperties>
</file>