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7.wmf"/><Relationship Id="rId1" Type="http://schemas.openxmlformats.org/officeDocument/2006/relationships/image" Target="../media/image4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1.wmf"/><Relationship Id="rId6" Type="http://schemas.openxmlformats.org/officeDocument/2006/relationships/image" Target="../media/image17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C1A66E-E4D3-41EB-AE2B-BFF13A18C166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8636ED-F8E8-4062-A436-8E814BF013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8636ED-F8E8-4062-A436-8E814BF0138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D47FF-35E0-4E23-9838-37EC1F7144ED}" type="datetimeFigureOut">
              <a:rPr lang="en-US" smtClean="0"/>
              <a:pPr/>
              <a:t>3/25/2020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FB28F-1F5A-445D-9998-81064CB004E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7.bin"/><Relationship Id="rId5" Type="http://schemas.openxmlformats.org/officeDocument/2006/relationships/oleObject" Target="../embeddings/oleObject6.bin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94811-E947-4255-A817-E31D4C8FC26C}" type="slidenum">
              <a:rPr lang="en-US"/>
              <a:pPr/>
              <a:t>1</a:t>
            </a:fld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7526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7200" b="0" dirty="0" smtClean="0"/>
              <a:t>Statistical inference</a:t>
            </a:r>
            <a:r>
              <a:rPr lang="en-US" sz="7200" b="0" dirty="0"/>
              <a:t/>
            </a:r>
            <a:br>
              <a:rPr lang="en-US" sz="7200" b="0" dirty="0"/>
            </a:br>
            <a:r>
              <a:rPr lang="en-US" sz="7200" b="0" dirty="0" smtClean="0"/>
              <a:t>BBA 6</a:t>
            </a:r>
            <a:r>
              <a:rPr lang="en-US" sz="7200" b="0" baseline="30000" dirty="0" smtClean="0"/>
              <a:t>th</a:t>
            </a:r>
            <a:r>
              <a:rPr lang="en-US" sz="7200" b="0" dirty="0" smtClean="0"/>
              <a:t> semester</a:t>
            </a:r>
            <a:endParaRPr lang="en-US" dirty="0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629400" cy="2438400"/>
          </a:xfrm>
        </p:spPr>
        <p:txBody>
          <a:bodyPr>
            <a:normAutofit/>
          </a:bodyPr>
          <a:lstStyle/>
          <a:p>
            <a:pPr algn="r"/>
            <a:r>
              <a:rPr lang="en-US" sz="2400" b="1" dirty="0" smtClean="0"/>
              <a:t>Lecture 19</a:t>
            </a:r>
            <a:endParaRPr lang="en-US" sz="2400" b="1" dirty="0"/>
          </a:p>
          <a:p>
            <a:pPr algn="r"/>
            <a:r>
              <a:rPr lang="en-US" sz="2400" b="1" dirty="0" smtClean="0"/>
              <a:t>Spring 2020</a:t>
            </a:r>
            <a:endParaRPr lang="en-US" sz="2400" b="1" dirty="0"/>
          </a:p>
          <a:p>
            <a:pPr algn="r"/>
            <a:r>
              <a:rPr lang="en-US" sz="2400" b="1" dirty="0" smtClean="0"/>
              <a:t>Faiza </a:t>
            </a:r>
            <a:r>
              <a:rPr lang="en-US" sz="2400" b="1" dirty="0" err="1" smtClean="0"/>
              <a:t>sami</a:t>
            </a:r>
            <a:endParaRPr lang="en-US" sz="2400" b="1" dirty="0" smtClean="0"/>
          </a:p>
          <a:p>
            <a:pPr algn="r"/>
            <a:r>
              <a:rPr lang="en-US" sz="2400" b="1" dirty="0" smtClean="0"/>
              <a:t> </a:t>
            </a:r>
          </a:p>
          <a:p>
            <a:pPr algn="r"/>
            <a:endParaRPr lang="en-US" sz="2400" b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8A53-DE8B-4D52-891F-5A2BA951A65E}" type="slidenum">
              <a:rPr lang="en-US"/>
              <a:pPr/>
              <a:t>10</a:t>
            </a:fld>
            <a:endParaRPr lang="en-US"/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1828800" y="2438400"/>
            <a:ext cx="5105400" cy="0"/>
          </a:xfrm>
          <a:prstGeom prst="line">
            <a:avLst/>
          </a:prstGeom>
          <a:noFill/>
          <a:ln w="9525">
            <a:solidFill>
              <a:srgbClr val="CCCCFF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4175125" y="24034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17088" dir="19163922" algn="ctr" rotWithShape="0">
              <a:srgbClr val="FF0000"/>
            </a:outerShdw>
          </a:effectLst>
        </p:spPr>
        <p:txBody>
          <a:bodyPr wrap="none">
            <a:spAutoFit/>
          </a:bodyPr>
          <a:lstStyle/>
          <a:p>
            <a:pPr algn="ctr"/>
            <a:endParaRPr lang="en-US" sz="240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21515" name="Object 11"/>
          <p:cNvGraphicFramePr>
            <a:graphicFrameLocks noChangeAspect="1"/>
          </p:cNvGraphicFramePr>
          <p:nvPr/>
        </p:nvGraphicFramePr>
        <p:xfrm>
          <a:off x="4267200" y="2466975"/>
          <a:ext cx="304800" cy="409575"/>
        </p:xfrm>
        <a:graphic>
          <a:graphicData uri="http://schemas.openxmlformats.org/presentationml/2006/ole">
            <p:oleObj spid="_x0000_s3074" name="Equation" r:id="rId3" imgW="114120" imgH="164880" progId="Equation.3">
              <p:embed/>
            </p:oleObj>
          </a:graphicData>
        </a:graphic>
      </p:graphicFrame>
      <p:graphicFrame>
        <p:nvGraphicFramePr>
          <p:cNvPr id="21516" name="Object 12"/>
          <p:cNvGraphicFramePr>
            <a:graphicFrameLocks noChangeAspect="1"/>
          </p:cNvGraphicFramePr>
          <p:nvPr/>
        </p:nvGraphicFramePr>
        <p:xfrm>
          <a:off x="3505200" y="3505200"/>
          <a:ext cx="1524000" cy="1057275"/>
        </p:xfrm>
        <a:graphic>
          <a:graphicData uri="http://schemas.openxmlformats.org/presentationml/2006/ole">
            <p:oleObj spid="_x0000_s3075" name="Equation" r:id="rId4" imgW="558720" imgH="419040" progId="Equation.3">
              <p:embed/>
            </p:oleObj>
          </a:graphicData>
        </a:graphic>
      </p:graphicFrame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2209800" y="2335213"/>
            <a:ext cx="4483100" cy="865187"/>
            <a:chOff x="1392" y="1392"/>
            <a:chExt cx="2824" cy="545"/>
          </a:xfrm>
        </p:grpSpPr>
        <p:graphicFrame>
          <p:nvGraphicFramePr>
            <p:cNvPr id="21517" name="Object 13"/>
            <p:cNvGraphicFramePr>
              <a:graphicFrameLocks noChangeAspect="1"/>
            </p:cNvGraphicFramePr>
            <p:nvPr/>
          </p:nvGraphicFramePr>
          <p:xfrm>
            <a:off x="1392" y="1392"/>
            <a:ext cx="816" cy="545"/>
          </p:xfrm>
          <a:graphic>
            <a:graphicData uri="http://schemas.openxmlformats.org/presentationml/2006/ole">
              <p:oleObj spid="_x0000_s3077" name="Equation" r:id="rId5" imgW="685800" imgH="419040" progId="Equation.3">
                <p:embed/>
              </p:oleObj>
            </a:graphicData>
          </a:graphic>
        </p:graphicFrame>
        <p:graphicFrame>
          <p:nvGraphicFramePr>
            <p:cNvPr id="21518" name="Object 14"/>
            <p:cNvGraphicFramePr>
              <a:graphicFrameLocks noChangeAspect="1"/>
            </p:cNvGraphicFramePr>
            <p:nvPr/>
          </p:nvGraphicFramePr>
          <p:xfrm>
            <a:off x="3360" y="1392"/>
            <a:ext cx="856" cy="545"/>
          </p:xfrm>
          <a:graphic>
            <a:graphicData uri="http://schemas.openxmlformats.org/presentationml/2006/ole">
              <p:oleObj spid="_x0000_s3078" name="Equation" r:id="rId6" imgW="711000" imgH="419040" progId="Equation.3">
                <p:embed/>
              </p:oleObj>
            </a:graphicData>
          </a:graphic>
        </p:graphicFrame>
      </p:grpSp>
      <p:graphicFrame>
        <p:nvGraphicFramePr>
          <p:cNvPr id="21537" name="Object 33"/>
          <p:cNvGraphicFramePr>
            <a:graphicFrameLocks noChangeAspect="1"/>
          </p:cNvGraphicFramePr>
          <p:nvPr/>
        </p:nvGraphicFramePr>
        <p:xfrm>
          <a:off x="2743200" y="4800600"/>
          <a:ext cx="3429000" cy="944563"/>
        </p:xfrm>
        <a:graphic>
          <a:graphicData uri="http://schemas.openxmlformats.org/presentationml/2006/ole">
            <p:oleObj spid="_x0000_s3076" name="Equation" r:id="rId7" imgW="1536480" imgH="457200" progId="Equation.3">
              <p:embed/>
            </p:oleObj>
          </a:graphicData>
        </a:graphic>
      </p:graphicFrame>
      <p:sp>
        <p:nvSpPr>
          <p:cNvPr id="21539" name="AutoShape 35"/>
          <p:cNvSpPr>
            <a:spLocks/>
          </p:cNvSpPr>
          <p:nvPr/>
        </p:nvSpPr>
        <p:spPr bwMode="auto">
          <a:xfrm rot="-5400000">
            <a:off x="4314825" y="2314575"/>
            <a:ext cx="209550" cy="2438400"/>
          </a:xfrm>
          <a:prstGeom prst="leftBrace">
            <a:avLst>
              <a:gd name="adj1" fmla="val 96970"/>
              <a:gd name="adj2" fmla="val 4993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381000" y="3429000"/>
            <a:ext cx="2665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Lower confidence limit</a:t>
            </a:r>
          </a:p>
        </p:txBody>
      </p:sp>
      <p:sp>
        <p:nvSpPr>
          <p:cNvPr id="21541" name="Line 37"/>
          <p:cNvSpPr>
            <a:spLocks noChangeShapeType="1"/>
          </p:cNvSpPr>
          <p:nvPr/>
        </p:nvSpPr>
        <p:spPr bwMode="auto">
          <a:xfrm flipV="1">
            <a:off x="1600200" y="2971800"/>
            <a:ext cx="9906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5656263" y="3424238"/>
            <a:ext cx="26654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Upper confidence limit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 flipV="1">
            <a:off x="5943600" y="3048000"/>
            <a:ext cx="914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57"/>
          <p:cNvGrpSpPr>
            <a:grpSpLocks/>
          </p:cNvGrpSpPr>
          <p:nvPr/>
        </p:nvGrpSpPr>
        <p:grpSpPr bwMode="auto">
          <a:xfrm>
            <a:off x="3449638" y="858838"/>
            <a:ext cx="1920875" cy="1427162"/>
            <a:chOff x="2173" y="541"/>
            <a:chExt cx="1210" cy="899"/>
          </a:xfrm>
        </p:grpSpPr>
        <p:grpSp>
          <p:nvGrpSpPr>
            <p:cNvPr id="4" name="Group 48"/>
            <p:cNvGrpSpPr>
              <a:grpSpLocks/>
            </p:cNvGrpSpPr>
            <p:nvPr/>
          </p:nvGrpSpPr>
          <p:grpSpPr bwMode="auto">
            <a:xfrm>
              <a:off x="2173" y="541"/>
              <a:ext cx="563" cy="899"/>
              <a:chOff x="2173" y="541"/>
              <a:chExt cx="563" cy="899"/>
            </a:xfrm>
          </p:grpSpPr>
          <p:sp>
            <p:nvSpPr>
              <p:cNvPr id="21545" name="Line 41"/>
              <p:cNvSpPr>
                <a:spLocks noChangeShapeType="1"/>
              </p:cNvSpPr>
              <p:nvPr/>
            </p:nvSpPr>
            <p:spPr bwMode="auto">
              <a:xfrm>
                <a:off x="2173" y="1273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6" name="Line 42"/>
              <p:cNvSpPr>
                <a:spLocks noChangeShapeType="1"/>
              </p:cNvSpPr>
              <p:nvPr/>
            </p:nvSpPr>
            <p:spPr bwMode="auto">
              <a:xfrm>
                <a:off x="2256" y="1200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7" name="Line 43"/>
              <p:cNvSpPr>
                <a:spLocks noChangeShapeType="1"/>
              </p:cNvSpPr>
              <p:nvPr/>
            </p:nvSpPr>
            <p:spPr bwMode="auto">
              <a:xfrm>
                <a:off x="2352" y="1104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8" name="Line 44"/>
              <p:cNvSpPr>
                <a:spLocks noChangeShapeType="1"/>
              </p:cNvSpPr>
              <p:nvPr/>
            </p:nvSpPr>
            <p:spPr bwMode="auto">
              <a:xfrm>
                <a:off x="2448" y="938"/>
                <a:ext cx="0" cy="5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49" name="Line 45"/>
              <p:cNvSpPr>
                <a:spLocks noChangeShapeType="1"/>
              </p:cNvSpPr>
              <p:nvPr/>
            </p:nvSpPr>
            <p:spPr bwMode="auto">
              <a:xfrm>
                <a:off x="2544" y="809"/>
                <a:ext cx="0" cy="6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0" name="Line 46"/>
              <p:cNvSpPr>
                <a:spLocks noChangeShapeType="1"/>
              </p:cNvSpPr>
              <p:nvPr/>
            </p:nvSpPr>
            <p:spPr bwMode="auto">
              <a:xfrm>
                <a:off x="2640" y="637"/>
                <a:ext cx="0" cy="79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1" name="Line 47"/>
              <p:cNvSpPr>
                <a:spLocks noChangeShapeType="1"/>
              </p:cNvSpPr>
              <p:nvPr/>
            </p:nvSpPr>
            <p:spPr bwMode="auto">
              <a:xfrm flipH="1">
                <a:off x="2736" y="541"/>
                <a:ext cx="0" cy="89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" name="Group 49"/>
            <p:cNvGrpSpPr>
              <a:grpSpLocks/>
            </p:cNvGrpSpPr>
            <p:nvPr/>
          </p:nvGrpSpPr>
          <p:grpSpPr bwMode="auto">
            <a:xfrm flipH="1">
              <a:off x="2820" y="541"/>
              <a:ext cx="563" cy="899"/>
              <a:chOff x="2173" y="541"/>
              <a:chExt cx="563" cy="899"/>
            </a:xfrm>
          </p:grpSpPr>
          <p:sp>
            <p:nvSpPr>
              <p:cNvPr id="21554" name="Line 50"/>
              <p:cNvSpPr>
                <a:spLocks noChangeShapeType="1"/>
              </p:cNvSpPr>
              <p:nvPr/>
            </p:nvSpPr>
            <p:spPr bwMode="auto">
              <a:xfrm>
                <a:off x="2173" y="1273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5" name="Line 51"/>
              <p:cNvSpPr>
                <a:spLocks noChangeShapeType="1"/>
              </p:cNvSpPr>
              <p:nvPr/>
            </p:nvSpPr>
            <p:spPr bwMode="auto">
              <a:xfrm>
                <a:off x="2256" y="1200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6" name="Line 52"/>
              <p:cNvSpPr>
                <a:spLocks noChangeShapeType="1"/>
              </p:cNvSpPr>
              <p:nvPr/>
            </p:nvSpPr>
            <p:spPr bwMode="auto">
              <a:xfrm>
                <a:off x="2352" y="1104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7" name="Line 53"/>
              <p:cNvSpPr>
                <a:spLocks noChangeShapeType="1"/>
              </p:cNvSpPr>
              <p:nvPr/>
            </p:nvSpPr>
            <p:spPr bwMode="auto">
              <a:xfrm>
                <a:off x="2448" y="938"/>
                <a:ext cx="0" cy="5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8" name="Line 54"/>
              <p:cNvSpPr>
                <a:spLocks noChangeShapeType="1"/>
              </p:cNvSpPr>
              <p:nvPr/>
            </p:nvSpPr>
            <p:spPr bwMode="auto">
              <a:xfrm>
                <a:off x="2544" y="809"/>
                <a:ext cx="0" cy="6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59" name="Line 55"/>
              <p:cNvSpPr>
                <a:spLocks noChangeShapeType="1"/>
              </p:cNvSpPr>
              <p:nvPr/>
            </p:nvSpPr>
            <p:spPr bwMode="auto">
              <a:xfrm>
                <a:off x="2640" y="637"/>
                <a:ext cx="0" cy="79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60" name="Line 56"/>
              <p:cNvSpPr>
                <a:spLocks noChangeShapeType="1"/>
              </p:cNvSpPr>
              <p:nvPr/>
            </p:nvSpPr>
            <p:spPr bwMode="auto">
              <a:xfrm flipH="1">
                <a:off x="2736" y="541"/>
                <a:ext cx="0" cy="89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1544" name="Text Box 40"/>
          <p:cNvSpPr txBox="1">
            <a:spLocks noChangeArrowheads="1"/>
          </p:cNvSpPr>
          <p:nvPr/>
        </p:nvSpPr>
        <p:spPr bwMode="auto">
          <a:xfrm>
            <a:off x="4017963" y="1371600"/>
            <a:ext cx="782637" cy="45720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>
                <a:solidFill>
                  <a:schemeClr val="tx1"/>
                </a:solidFill>
                <a:latin typeface="Times New Roman" pitchFamily="18" charset="0"/>
              </a:rPr>
              <a:t>1 - </a:t>
            </a:r>
            <a:r>
              <a:rPr lang="en-US" sz="2400" b="1">
                <a:solidFill>
                  <a:schemeClr val="tx1"/>
                </a:solidFill>
                <a:latin typeface="Symbol" pitchFamily="18" charset="2"/>
              </a:rPr>
              <a:t>a</a:t>
            </a:r>
            <a:endParaRPr lang="en-US" sz="2400" b="1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2362200" y="2270125"/>
            <a:ext cx="4267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23"/>
          <p:cNvGrpSpPr>
            <a:grpSpLocks/>
          </p:cNvGrpSpPr>
          <p:nvPr/>
        </p:nvGrpSpPr>
        <p:grpSpPr bwMode="auto">
          <a:xfrm>
            <a:off x="2286000" y="800100"/>
            <a:ext cx="4248150" cy="1485900"/>
            <a:chOff x="1488" y="504"/>
            <a:chExt cx="2676" cy="936"/>
          </a:xfrm>
        </p:grpSpPr>
        <p:sp>
          <p:nvSpPr>
            <p:cNvPr id="21525" name="Freeform 21"/>
            <p:cNvSpPr>
              <a:spLocks/>
            </p:cNvSpPr>
            <p:nvPr/>
          </p:nvSpPr>
          <p:spPr bwMode="auto">
            <a:xfrm>
              <a:off x="1488" y="504"/>
              <a:ext cx="1344" cy="936"/>
            </a:xfrm>
            <a:custGeom>
              <a:avLst/>
              <a:gdLst/>
              <a:ahLst/>
              <a:cxnLst>
                <a:cxn ang="0">
                  <a:pos x="0" y="936"/>
                </a:cxn>
                <a:cxn ang="0">
                  <a:pos x="768" y="744"/>
                </a:cxn>
                <a:cxn ang="0">
                  <a:pos x="1200" y="120"/>
                </a:cxn>
                <a:cxn ang="0">
                  <a:pos x="1344" y="24"/>
                </a:cxn>
              </a:cxnLst>
              <a:rect l="0" t="0" r="r" b="b"/>
              <a:pathLst>
                <a:path w="1344" h="936">
                  <a:moveTo>
                    <a:pt x="0" y="936"/>
                  </a:moveTo>
                  <a:cubicBezTo>
                    <a:pt x="284" y="908"/>
                    <a:pt x="568" y="880"/>
                    <a:pt x="768" y="744"/>
                  </a:cubicBezTo>
                  <a:cubicBezTo>
                    <a:pt x="968" y="608"/>
                    <a:pt x="1104" y="240"/>
                    <a:pt x="1200" y="120"/>
                  </a:cubicBezTo>
                  <a:cubicBezTo>
                    <a:pt x="1296" y="0"/>
                    <a:pt x="1320" y="40"/>
                    <a:pt x="1344" y="2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6" name="Freeform 22"/>
            <p:cNvSpPr>
              <a:spLocks/>
            </p:cNvSpPr>
            <p:nvPr/>
          </p:nvSpPr>
          <p:spPr bwMode="auto">
            <a:xfrm flipH="1">
              <a:off x="2820" y="504"/>
              <a:ext cx="1344" cy="936"/>
            </a:xfrm>
            <a:custGeom>
              <a:avLst/>
              <a:gdLst/>
              <a:ahLst/>
              <a:cxnLst>
                <a:cxn ang="0">
                  <a:pos x="0" y="936"/>
                </a:cxn>
                <a:cxn ang="0">
                  <a:pos x="768" y="744"/>
                </a:cxn>
                <a:cxn ang="0">
                  <a:pos x="1200" y="120"/>
                </a:cxn>
                <a:cxn ang="0">
                  <a:pos x="1344" y="24"/>
                </a:cxn>
              </a:cxnLst>
              <a:rect l="0" t="0" r="r" b="b"/>
              <a:pathLst>
                <a:path w="1344" h="936">
                  <a:moveTo>
                    <a:pt x="0" y="936"/>
                  </a:moveTo>
                  <a:cubicBezTo>
                    <a:pt x="284" y="908"/>
                    <a:pt x="568" y="880"/>
                    <a:pt x="768" y="744"/>
                  </a:cubicBezTo>
                  <a:cubicBezTo>
                    <a:pt x="968" y="608"/>
                    <a:pt x="1104" y="240"/>
                    <a:pt x="1200" y="120"/>
                  </a:cubicBezTo>
                  <a:cubicBezTo>
                    <a:pt x="1296" y="0"/>
                    <a:pt x="1320" y="40"/>
                    <a:pt x="1344" y="2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60"/>
          <p:cNvGrpSpPr>
            <a:grpSpLocks/>
          </p:cNvGrpSpPr>
          <p:nvPr/>
        </p:nvGrpSpPr>
        <p:grpSpPr bwMode="auto">
          <a:xfrm>
            <a:off x="4724400" y="609600"/>
            <a:ext cx="2801938" cy="838200"/>
            <a:chOff x="2976" y="384"/>
            <a:chExt cx="1765" cy="528"/>
          </a:xfrm>
        </p:grpSpPr>
        <p:sp>
          <p:nvSpPr>
            <p:cNvPr id="21562" name="Line 58"/>
            <p:cNvSpPr>
              <a:spLocks noChangeShapeType="1"/>
            </p:cNvSpPr>
            <p:nvPr/>
          </p:nvSpPr>
          <p:spPr bwMode="auto">
            <a:xfrm flipH="1">
              <a:off x="2976" y="672"/>
              <a:ext cx="816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1563" name="Text Box 59"/>
            <p:cNvSpPr txBox="1">
              <a:spLocks noChangeArrowheads="1"/>
            </p:cNvSpPr>
            <p:nvPr/>
          </p:nvSpPr>
          <p:spPr bwMode="auto">
            <a:xfrm>
              <a:off x="3456" y="384"/>
              <a:ext cx="128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2400">
                  <a:solidFill>
                    <a:schemeClr val="tx1"/>
                  </a:solidFill>
                </a:rPr>
                <a:t>Confidence level</a:t>
              </a:r>
            </a:p>
          </p:txBody>
        </p:sp>
      </p:grpSp>
      <p:sp>
        <p:nvSpPr>
          <p:cNvPr id="21519" name="Line 15"/>
          <p:cNvSpPr>
            <a:spLocks noChangeShapeType="1"/>
          </p:cNvSpPr>
          <p:nvPr/>
        </p:nvSpPr>
        <p:spPr bwMode="auto">
          <a:xfrm flipV="1">
            <a:off x="31242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 flipH="1">
            <a:off x="3200400" y="2057400"/>
            <a:ext cx="1182688" cy="304800"/>
          </a:xfrm>
          <a:prstGeom prst="rightArrow">
            <a:avLst>
              <a:gd name="adj1" fmla="val 50000"/>
              <a:gd name="adj2" fmla="val 97005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5921" dir="18900000" algn="ctr" rotWithShape="0">
              <a:srgbClr val="FF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 flipV="1">
            <a:off x="4343400" y="1981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>
            <a:off x="4419600" y="2057400"/>
            <a:ext cx="1295400" cy="333375"/>
          </a:xfrm>
          <a:prstGeom prst="rightArrow">
            <a:avLst>
              <a:gd name="adj1" fmla="val 50000"/>
              <a:gd name="adj2" fmla="val 97143"/>
            </a:avLst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25400" dir="16200000" algn="ctr" rotWithShape="0">
              <a:srgbClr val="FF000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V="1">
            <a:off x="5638800" y="20574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tx1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1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1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15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39" grpId="0" animBg="1"/>
      <p:bldP spid="21540" grpId="0" autoUpdateAnimBg="0"/>
      <p:bldP spid="21541" grpId="0" animBg="1"/>
      <p:bldP spid="21542" grpId="0" autoUpdateAnimBg="0"/>
      <p:bldP spid="21543" grpId="0" animBg="1"/>
      <p:bldP spid="21544" grpId="0" animBg="1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5EA73-8B30-4BEB-8C6D-25475AF9B465}" type="slidenum">
              <a:rPr lang="en-US"/>
              <a:pPr/>
              <a:t>11</a:t>
            </a:fld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r>
              <a:rPr lang="en-US"/>
              <a:t>Four commonly used confidence levels</a:t>
            </a:r>
          </a:p>
        </p:txBody>
      </p:sp>
      <p:graphicFrame>
        <p:nvGraphicFramePr>
          <p:cNvPr id="103424" name="Object 0"/>
          <p:cNvGraphicFramePr>
            <a:graphicFrameLocks noChangeAspect="1"/>
          </p:cNvGraphicFramePr>
          <p:nvPr/>
        </p:nvGraphicFramePr>
        <p:xfrm>
          <a:off x="1905000" y="1676400"/>
          <a:ext cx="5486400" cy="2101850"/>
        </p:xfrm>
        <a:graphic>
          <a:graphicData uri="http://schemas.openxmlformats.org/presentationml/2006/ole">
            <p:oleObj spid="_x0000_s4098" name="Worksheet" r:id="rId3" imgW="2601720" imgH="976320" progId="Excel.Sheet.8">
              <p:embed/>
            </p:oleObj>
          </a:graphicData>
        </a:graphic>
      </p:graphicFrame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943600" y="1900238"/>
            <a:ext cx="59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tx1"/>
                </a:solidFill>
              </a:rPr>
              <a:t>z</a:t>
            </a:r>
            <a:r>
              <a:rPr lang="en-US" sz="2400" b="1" baseline="-25000">
                <a:solidFill>
                  <a:schemeClr val="tx1"/>
                </a:solidFill>
                <a:latin typeface="Symbol" pitchFamily="18" charset="2"/>
              </a:rPr>
              <a:t>a/2</a:t>
            </a:r>
            <a:endParaRPr lang="en-US" sz="2400" b="1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447800" y="4038600"/>
            <a:ext cx="7224713" cy="2287588"/>
            <a:chOff x="566" y="2423"/>
            <a:chExt cx="4551" cy="1441"/>
          </a:xfrm>
        </p:grpSpPr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566" y="2423"/>
              <a:ext cx="4551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Char char="•"/>
                <a:tabLst>
                  <a:tab pos="222250" algn="l"/>
                </a:tabLst>
              </a:pPr>
              <a:r>
                <a:rPr lang="en-US" sz="2400">
                  <a:solidFill>
                    <a:schemeClr val="tx1"/>
                  </a:solidFill>
                </a:rPr>
                <a:t> 	Estimate the mean value of the distribution resulting from the </a:t>
              </a:r>
              <a:br>
                <a:rPr lang="en-US" sz="2400">
                  <a:solidFill>
                    <a:schemeClr val="tx1"/>
                  </a:solidFill>
                </a:rPr>
              </a:br>
              <a:r>
                <a:rPr lang="en-US" sz="2400">
                  <a:solidFill>
                    <a:schemeClr val="tx1"/>
                  </a:solidFill>
                </a:rPr>
                <a:t>	throw of a fair die. It is known that </a:t>
              </a:r>
              <a:r>
                <a:rPr lang="en-US" sz="2400">
                  <a:solidFill>
                    <a:schemeClr val="tx1"/>
                  </a:solidFill>
                  <a:latin typeface="Symbol" pitchFamily="18" charset="2"/>
                </a:rPr>
                <a:t>s</a:t>
              </a:r>
              <a:r>
                <a:rPr lang="en-US" sz="2400">
                  <a:solidFill>
                    <a:schemeClr val="tx1"/>
                  </a:solidFill>
                </a:rPr>
                <a:t> = 1.71.  Use 90% </a:t>
              </a:r>
              <a:br>
                <a:rPr lang="en-US" sz="2400">
                  <a:solidFill>
                    <a:schemeClr val="tx1"/>
                  </a:solidFill>
                </a:rPr>
              </a:br>
              <a:r>
                <a:rPr lang="en-US" sz="2400">
                  <a:solidFill>
                    <a:schemeClr val="tx1"/>
                  </a:solidFill>
                </a:rPr>
                <a:t>	confidence level, and 100 repeated throws of the die.</a:t>
              </a:r>
            </a:p>
            <a:p>
              <a:pPr>
                <a:buFontTx/>
                <a:buChar char="•"/>
                <a:tabLst>
                  <a:tab pos="222250" algn="l"/>
                </a:tabLst>
              </a:pPr>
              <a:r>
                <a:rPr lang="en-US" sz="2400">
                  <a:solidFill>
                    <a:schemeClr val="tx1"/>
                  </a:solidFill>
                </a:rPr>
                <a:t> 	Solution: The confidence interval is  </a:t>
              </a:r>
            </a:p>
          </p:txBody>
        </p:sp>
        <p:graphicFrame>
          <p:nvGraphicFramePr>
            <p:cNvPr id="103425" name="Object 1"/>
            <p:cNvGraphicFramePr>
              <a:graphicFrameLocks noChangeAspect="1"/>
            </p:cNvGraphicFramePr>
            <p:nvPr/>
          </p:nvGraphicFramePr>
          <p:xfrm>
            <a:off x="3542" y="3047"/>
            <a:ext cx="1181" cy="486"/>
          </p:xfrm>
          <a:graphic>
            <a:graphicData uri="http://schemas.openxmlformats.org/presentationml/2006/ole">
              <p:oleObj spid="_x0000_s4099" name="Equation" r:id="rId4" imgW="838080" imgH="419040" progId="Equation.3">
                <p:embed/>
              </p:oleObj>
            </a:graphicData>
          </a:graphic>
        </p:graphicFrame>
        <p:graphicFrame>
          <p:nvGraphicFramePr>
            <p:cNvPr id="103426" name="Object 2"/>
            <p:cNvGraphicFramePr>
              <a:graphicFrameLocks noChangeAspect="1"/>
            </p:cNvGraphicFramePr>
            <p:nvPr/>
          </p:nvGraphicFramePr>
          <p:xfrm>
            <a:off x="751" y="3377"/>
            <a:ext cx="2218" cy="487"/>
          </p:xfrm>
          <a:graphic>
            <a:graphicData uri="http://schemas.openxmlformats.org/presentationml/2006/ole">
              <p:oleObj spid="_x0000_s4100" name="Equation" r:id="rId5" imgW="1574640" imgH="419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FB88E-F9EB-4672-B6C2-EBBE830F7075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 Box 11"/>
          <p:cNvSpPr txBox="1">
            <a:spLocks noGrp="1" noChangeArrowheads="1"/>
          </p:cNvSpPr>
          <p:nvPr>
            <p:ph idx="1"/>
          </p:nvPr>
        </p:nvSpPr>
        <p:spPr bwMode="auto">
          <a:xfrm>
            <a:off x="685800" y="1981200"/>
            <a:ext cx="7772400" cy="1581972"/>
          </a:xfrm>
          <a:prstGeom prst="rect">
            <a:avLst/>
          </a:prstGeom>
          <a:solidFill>
            <a:srgbClr val="C6E472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17088" dir="19163922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The mean values obtained in </a:t>
            </a:r>
            <a:r>
              <a:rPr lang="en-US" sz="2200" dirty="0" smtClean="0">
                <a:solidFill>
                  <a:schemeClr val="tx1"/>
                </a:solidFill>
              </a:rPr>
              <a:t>repeated </a:t>
            </a:r>
            <a:r>
              <a:rPr lang="en-US" sz="2200" dirty="0">
                <a:solidFill>
                  <a:schemeClr val="tx1"/>
                </a:solidFill>
              </a:rPr>
              <a:t>draws of samples of size 100 result </a:t>
            </a:r>
            <a:r>
              <a:rPr lang="en-US" sz="2200" dirty="0" smtClean="0">
                <a:solidFill>
                  <a:schemeClr val="tx1"/>
                </a:solidFill>
              </a:rPr>
              <a:t>in interval </a:t>
            </a:r>
            <a:r>
              <a:rPr lang="en-US" sz="2200" dirty="0">
                <a:solidFill>
                  <a:schemeClr val="tx1"/>
                </a:solidFill>
              </a:rPr>
              <a:t>estimators of the form  </a:t>
            </a:r>
            <a:endParaRPr lang="en-US" sz="2200" dirty="0"/>
          </a:p>
          <a:p>
            <a:pPr>
              <a:buNone/>
            </a:pPr>
            <a:r>
              <a:rPr lang="en-US" sz="2200" dirty="0" smtClean="0">
                <a:solidFill>
                  <a:schemeClr val="tx1"/>
                </a:solidFill>
              </a:rPr>
              <a:t>	[</a:t>
            </a:r>
            <a:r>
              <a:rPr lang="en-US" sz="2200" dirty="0">
                <a:solidFill>
                  <a:schemeClr val="tx1"/>
                </a:solidFill>
              </a:rPr>
              <a:t>sample mean - .28, Sample mean + .28]</a:t>
            </a:r>
          </a:p>
          <a:p>
            <a:r>
              <a:rPr lang="en-US" sz="2200" dirty="0">
                <a:solidFill>
                  <a:schemeClr val="tx1"/>
                </a:solidFill>
              </a:rPr>
              <a:t>90% of which cover the real mean of the distribution.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F93B2D-D81B-4081-A7C0-96963CFD233A}" type="slidenum">
              <a:rPr lang="en-US"/>
              <a:pPr/>
              <a:t>13</a:t>
            </a:fld>
            <a:endParaRPr lang="en-US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5800" y="2514600"/>
            <a:ext cx="7011988" cy="1689100"/>
          </a:xfrm>
          <a:prstGeom prst="rect">
            <a:avLst/>
          </a:prstGeom>
          <a:solidFill>
            <a:srgbClr val="C6E472"/>
          </a:solidFill>
          <a:ln w="9525">
            <a:solidFill>
              <a:srgbClr val="008080"/>
            </a:solidFill>
            <a:miter lim="800000"/>
            <a:headEnd/>
            <a:tailEnd/>
          </a:ln>
          <a:effectLst>
            <a:outerShdw dist="107763" dir="189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buFontTx/>
              <a:buChar char="•"/>
              <a:tabLst>
                <a:tab pos="222250" algn="l"/>
              </a:tabLst>
            </a:pPr>
            <a:r>
              <a:rPr lang="en-US" sz="2600">
                <a:solidFill>
                  <a:schemeClr val="tx1"/>
                </a:solidFill>
              </a:rPr>
              <a:t>  The width of the 90% confidence interval = 2(.28) = .56</a:t>
            </a:r>
          </a:p>
          <a:p>
            <a:pPr>
              <a:tabLst>
                <a:tab pos="222250" algn="l"/>
              </a:tabLst>
            </a:pPr>
            <a:r>
              <a:rPr lang="en-US" sz="2600">
                <a:solidFill>
                  <a:schemeClr val="tx1"/>
                </a:solidFill>
              </a:rPr>
              <a:t>   The width of the 95% confidence interval = 2(.34) = .68</a:t>
            </a:r>
          </a:p>
          <a:p>
            <a:pPr>
              <a:buFontTx/>
              <a:buChar char="•"/>
              <a:tabLst>
                <a:tab pos="222250" algn="l"/>
              </a:tabLst>
            </a:pPr>
            <a:r>
              <a:rPr lang="en-US" sz="2600">
                <a:solidFill>
                  <a:schemeClr val="tx1"/>
                </a:solidFill>
              </a:rPr>
              <a:t>  Because the 95% confidence interval is wider, it is </a:t>
            </a:r>
            <a:br>
              <a:rPr lang="en-US" sz="2600">
                <a:solidFill>
                  <a:schemeClr val="tx1"/>
                </a:solidFill>
              </a:rPr>
            </a:br>
            <a:r>
              <a:rPr lang="en-US" sz="2600">
                <a:solidFill>
                  <a:schemeClr val="tx1"/>
                </a:solidFill>
              </a:rPr>
              <a:t>   more likely to include the value of </a:t>
            </a:r>
            <a:r>
              <a:rPr lang="en-US" sz="2600">
                <a:solidFill>
                  <a:schemeClr val="tx1"/>
                </a:solidFill>
                <a:latin typeface="Symbol" pitchFamily="18" charset="2"/>
              </a:rPr>
              <a:t>m.</a:t>
            </a:r>
            <a:endParaRPr lang="en-US" sz="2600">
              <a:solidFill>
                <a:schemeClr val="tx1"/>
              </a:solidFill>
            </a:endParaRP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914400"/>
            <a:ext cx="7177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Tx/>
              <a:buChar char="•"/>
            </a:pPr>
            <a:r>
              <a:rPr lang="en-US" sz="2400">
                <a:solidFill>
                  <a:schemeClr val="tx1"/>
                </a:solidFill>
              </a:rPr>
              <a:t>  Recalculate the confidence interval for 95% confidence level.</a:t>
            </a:r>
          </a:p>
          <a:p>
            <a:r>
              <a:rPr lang="en-US" sz="240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•"/>
            </a:pPr>
            <a:r>
              <a:rPr lang="en-US" sz="2400">
                <a:solidFill>
                  <a:schemeClr val="tx1"/>
                </a:solidFill>
              </a:rPr>
              <a:t> Solution: </a:t>
            </a:r>
          </a:p>
        </p:txBody>
      </p:sp>
      <p:graphicFrame>
        <p:nvGraphicFramePr>
          <p:cNvPr id="104448" name="Object 1024"/>
          <p:cNvGraphicFramePr>
            <a:graphicFrameLocks noChangeAspect="1"/>
          </p:cNvGraphicFramePr>
          <p:nvPr/>
        </p:nvGraphicFramePr>
        <p:xfrm>
          <a:off x="2341563" y="1512888"/>
          <a:ext cx="1874837" cy="771525"/>
        </p:xfrm>
        <a:graphic>
          <a:graphicData uri="http://schemas.openxmlformats.org/presentationml/2006/ole">
            <p:oleObj spid="_x0000_s5122" name="Equation" r:id="rId3" imgW="838080" imgH="419040" progId="Equation.3">
              <p:embed/>
            </p:oleObj>
          </a:graphicData>
        </a:graphic>
      </p:graphicFrame>
      <p:graphicFrame>
        <p:nvGraphicFramePr>
          <p:cNvPr id="104449" name="Object 1025"/>
          <p:cNvGraphicFramePr>
            <a:graphicFrameLocks noChangeAspect="1"/>
          </p:cNvGraphicFramePr>
          <p:nvPr/>
        </p:nvGraphicFramePr>
        <p:xfrm>
          <a:off x="4175125" y="1543050"/>
          <a:ext cx="3095625" cy="773113"/>
        </p:xfrm>
        <a:graphic>
          <a:graphicData uri="http://schemas.openxmlformats.org/presentationml/2006/ole">
            <p:oleObj spid="_x0000_s5123" name="Equation" r:id="rId4" imgW="1384200" imgH="419040" progId="Equation.3">
              <p:embed/>
            </p:oleObj>
          </a:graphicData>
        </a:graphic>
      </p:graphicFrame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1981200" y="5943600"/>
            <a:ext cx="5105400" cy="0"/>
          </a:xfrm>
          <a:prstGeom prst="line">
            <a:avLst/>
          </a:prstGeom>
          <a:noFill/>
          <a:ln w="9525">
            <a:solidFill>
              <a:srgbClr val="CCCCFF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CCCCFF"/>
            </a:extrusionClr>
          </a:sp3d>
        </p:spPr>
        <p:txBody>
          <a:bodyPr wrap="none" anchor="ctr">
            <a:flatTx/>
          </a:bodyPr>
          <a:lstStyle/>
          <a:p>
            <a:endParaRPr lang="en-US"/>
          </a:p>
        </p:txBody>
      </p:sp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3602038" y="4364038"/>
            <a:ext cx="1920875" cy="1427162"/>
            <a:chOff x="2173" y="541"/>
            <a:chExt cx="1210" cy="899"/>
          </a:xfrm>
        </p:grpSpPr>
        <p:grpSp>
          <p:nvGrpSpPr>
            <p:cNvPr id="3" name="Group 17"/>
            <p:cNvGrpSpPr>
              <a:grpSpLocks/>
            </p:cNvGrpSpPr>
            <p:nvPr/>
          </p:nvGrpSpPr>
          <p:grpSpPr bwMode="auto">
            <a:xfrm>
              <a:off x="2173" y="541"/>
              <a:ext cx="563" cy="899"/>
              <a:chOff x="2173" y="541"/>
              <a:chExt cx="563" cy="899"/>
            </a:xfrm>
          </p:grpSpPr>
          <p:sp>
            <p:nvSpPr>
              <p:cNvPr id="15378" name="Line 18"/>
              <p:cNvSpPr>
                <a:spLocks noChangeShapeType="1"/>
              </p:cNvSpPr>
              <p:nvPr/>
            </p:nvSpPr>
            <p:spPr bwMode="auto">
              <a:xfrm>
                <a:off x="2173" y="1273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79" name="Line 19"/>
              <p:cNvSpPr>
                <a:spLocks noChangeShapeType="1"/>
              </p:cNvSpPr>
              <p:nvPr/>
            </p:nvSpPr>
            <p:spPr bwMode="auto">
              <a:xfrm>
                <a:off x="2256" y="1200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0" name="Line 20"/>
              <p:cNvSpPr>
                <a:spLocks noChangeShapeType="1"/>
              </p:cNvSpPr>
              <p:nvPr/>
            </p:nvSpPr>
            <p:spPr bwMode="auto">
              <a:xfrm>
                <a:off x="2352" y="1104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1" name="Line 21"/>
              <p:cNvSpPr>
                <a:spLocks noChangeShapeType="1"/>
              </p:cNvSpPr>
              <p:nvPr/>
            </p:nvSpPr>
            <p:spPr bwMode="auto">
              <a:xfrm>
                <a:off x="2448" y="938"/>
                <a:ext cx="0" cy="5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2" name="Line 22"/>
              <p:cNvSpPr>
                <a:spLocks noChangeShapeType="1"/>
              </p:cNvSpPr>
              <p:nvPr/>
            </p:nvSpPr>
            <p:spPr bwMode="auto">
              <a:xfrm>
                <a:off x="2544" y="809"/>
                <a:ext cx="0" cy="6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3" name="Line 23"/>
              <p:cNvSpPr>
                <a:spLocks noChangeShapeType="1"/>
              </p:cNvSpPr>
              <p:nvPr/>
            </p:nvSpPr>
            <p:spPr bwMode="auto">
              <a:xfrm>
                <a:off x="2640" y="637"/>
                <a:ext cx="0" cy="79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4" name="Line 24"/>
              <p:cNvSpPr>
                <a:spLocks noChangeShapeType="1"/>
              </p:cNvSpPr>
              <p:nvPr/>
            </p:nvSpPr>
            <p:spPr bwMode="auto">
              <a:xfrm flipH="1">
                <a:off x="2736" y="541"/>
                <a:ext cx="0" cy="89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" name="Group 25"/>
            <p:cNvGrpSpPr>
              <a:grpSpLocks/>
            </p:cNvGrpSpPr>
            <p:nvPr/>
          </p:nvGrpSpPr>
          <p:grpSpPr bwMode="auto">
            <a:xfrm flipH="1">
              <a:off x="2820" y="541"/>
              <a:ext cx="563" cy="899"/>
              <a:chOff x="2173" y="541"/>
              <a:chExt cx="563" cy="899"/>
            </a:xfrm>
          </p:grpSpPr>
          <p:sp>
            <p:nvSpPr>
              <p:cNvPr id="15386" name="Line 26"/>
              <p:cNvSpPr>
                <a:spLocks noChangeShapeType="1"/>
              </p:cNvSpPr>
              <p:nvPr/>
            </p:nvSpPr>
            <p:spPr bwMode="auto">
              <a:xfrm>
                <a:off x="2173" y="1273"/>
                <a:ext cx="0" cy="14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7" name="Line 27"/>
              <p:cNvSpPr>
                <a:spLocks noChangeShapeType="1"/>
              </p:cNvSpPr>
              <p:nvPr/>
            </p:nvSpPr>
            <p:spPr bwMode="auto">
              <a:xfrm>
                <a:off x="2256" y="1200"/>
                <a:ext cx="0" cy="24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8" name="Line 28"/>
              <p:cNvSpPr>
                <a:spLocks noChangeShapeType="1"/>
              </p:cNvSpPr>
              <p:nvPr/>
            </p:nvSpPr>
            <p:spPr bwMode="auto">
              <a:xfrm>
                <a:off x="2352" y="1104"/>
                <a:ext cx="0" cy="336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89" name="Line 29"/>
              <p:cNvSpPr>
                <a:spLocks noChangeShapeType="1"/>
              </p:cNvSpPr>
              <p:nvPr/>
            </p:nvSpPr>
            <p:spPr bwMode="auto">
              <a:xfrm>
                <a:off x="2448" y="938"/>
                <a:ext cx="0" cy="502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0" name="Line 30"/>
              <p:cNvSpPr>
                <a:spLocks noChangeShapeType="1"/>
              </p:cNvSpPr>
              <p:nvPr/>
            </p:nvSpPr>
            <p:spPr bwMode="auto">
              <a:xfrm>
                <a:off x="2544" y="809"/>
                <a:ext cx="0" cy="61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1" name="Line 31"/>
              <p:cNvSpPr>
                <a:spLocks noChangeShapeType="1"/>
              </p:cNvSpPr>
              <p:nvPr/>
            </p:nvSpPr>
            <p:spPr bwMode="auto">
              <a:xfrm>
                <a:off x="2640" y="637"/>
                <a:ext cx="0" cy="797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392" name="Line 32"/>
              <p:cNvSpPr>
                <a:spLocks noChangeShapeType="1"/>
              </p:cNvSpPr>
              <p:nvPr/>
            </p:nvSpPr>
            <p:spPr bwMode="auto">
              <a:xfrm flipH="1">
                <a:off x="2736" y="541"/>
                <a:ext cx="0" cy="89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393" name="Line 33"/>
          <p:cNvSpPr>
            <a:spLocks noChangeShapeType="1"/>
          </p:cNvSpPr>
          <p:nvPr/>
        </p:nvSpPr>
        <p:spPr bwMode="auto">
          <a:xfrm>
            <a:off x="2514600" y="5775325"/>
            <a:ext cx="42672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2438400" y="4305300"/>
            <a:ext cx="4248150" cy="1485900"/>
            <a:chOff x="1488" y="504"/>
            <a:chExt cx="2676" cy="936"/>
          </a:xfrm>
        </p:grpSpPr>
        <p:sp>
          <p:nvSpPr>
            <p:cNvPr id="15395" name="Freeform 35"/>
            <p:cNvSpPr>
              <a:spLocks/>
            </p:cNvSpPr>
            <p:nvPr/>
          </p:nvSpPr>
          <p:spPr bwMode="auto">
            <a:xfrm>
              <a:off x="1488" y="504"/>
              <a:ext cx="1344" cy="936"/>
            </a:xfrm>
            <a:custGeom>
              <a:avLst/>
              <a:gdLst/>
              <a:ahLst/>
              <a:cxnLst>
                <a:cxn ang="0">
                  <a:pos x="0" y="936"/>
                </a:cxn>
                <a:cxn ang="0">
                  <a:pos x="768" y="744"/>
                </a:cxn>
                <a:cxn ang="0">
                  <a:pos x="1200" y="120"/>
                </a:cxn>
                <a:cxn ang="0">
                  <a:pos x="1344" y="24"/>
                </a:cxn>
              </a:cxnLst>
              <a:rect l="0" t="0" r="r" b="b"/>
              <a:pathLst>
                <a:path w="1344" h="936">
                  <a:moveTo>
                    <a:pt x="0" y="936"/>
                  </a:moveTo>
                  <a:cubicBezTo>
                    <a:pt x="284" y="908"/>
                    <a:pt x="568" y="880"/>
                    <a:pt x="768" y="744"/>
                  </a:cubicBezTo>
                  <a:cubicBezTo>
                    <a:pt x="968" y="608"/>
                    <a:pt x="1104" y="240"/>
                    <a:pt x="1200" y="120"/>
                  </a:cubicBezTo>
                  <a:cubicBezTo>
                    <a:pt x="1296" y="0"/>
                    <a:pt x="1320" y="40"/>
                    <a:pt x="1344" y="2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6" name="Freeform 36"/>
            <p:cNvSpPr>
              <a:spLocks/>
            </p:cNvSpPr>
            <p:nvPr/>
          </p:nvSpPr>
          <p:spPr bwMode="auto">
            <a:xfrm flipH="1">
              <a:off x="2820" y="504"/>
              <a:ext cx="1344" cy="936"/>
            </a:xfrm>
            <a:custGeom>
              <a:avLst/>
              <a:gdLst/>
              <a:ahLst/>
              <a:cxnLst>
                <a:cxn ang="0">
                  <a:pos x="0" y="936"/>
                </a:cxn>
                <a:cxn ang="0">
                  <a:pos x="768" y="744"/>
                </a:cxn>
                <a:cxn ang="0">
                  <a:pos x="1200" y="120"/>
                </a:cxn>
                <a:cxn ang="0">
                  <a:pos x="1344" y="24"/>
                </a:cxn>
              </a:cxnLst>
              <a:rect l="0" t="0" r="r" b="b"/>
              <a:pathLst>
                <a:path w="1344" h="936">
                  <a:moveTo>
                    <a:pt x="0" y="936"/>
                  </a:moveTo>
                  <a:cubicBezTo>
                    <a:pt x="284" y="908"/>
                    <a:pt x="568" y="880"/>
                    <a:pt x="768" y="744"/>
                  </a:cubicBezTo>
                  <a:cubicBezTo>
                    <a:pt x="968" y="608"/>
                    <a:pt x="1104" y="240"/>
                    <a:pt x="1200" y="120"/>
                  </a:cubicBezTo>
                  <a:cubicBezTo>
                    <a:pt x="1296" y="0"/>
                    <a:pt x="1320" y="40"/>
                    <a:pt x="1344" y="24"/>
                  </a:cubicBezTo>
                </a:path>
              </a:pathLst>
            </a:custGeom>
            <a:noFill/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3622675" y="5492750"/>
            <a:ext cx="1890713" cy="298450"/>
            <a:chOff x="1968" y="1248"/>
            <a:chExt cx="1584" cy="240"/>
          </a:xfrm>
        </p:grpSpPr>
        <p:sp>
          <p:nvSpPr>
            <p:cNvPr id="15398" name="Line 38"/>
            <p:cNvSpPr>
              <a:spLocks noChangeShapeType="1"/>
            </p:cNvSpPr>
            <p:nvPr/>
          </p:nvSpPr>
          <p:spPr bwMode="auto">
            <a:xfrm flipV="1">
              <a:off x="1968" y="124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99" name="Line 39"/>
            <p:cNvSpPr>
              <a:spLocks noChangeShapeType="1"/>
            </p:cNvSpPr>
            <p:nvPr/>
          </p:nvSpPr>
          <p:spPr bwMode="auto">
            <a:xfrm flipV="1">
              <a:off x="3552" y="124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3870325" y="5291138"/>
            <a:ext cx="1387475" cy="479425"/>
            <a:chOff x="1968" y="1248"/>
            <a:chExt cx="1584" cy="240"/>
          </a:xfrm>
        </p:grpSpPr>
        <p:sp>
          <p:nvSpPr>
            <p:cNvPr id="15401" name="Line 41"/>
            <p:cNvSpPr>
              <a:spLocks noChangeShapeType="1"/>
            </p:cNvSpPr>
            <p:nvPr/>
          </p:nvSpPr>
          <p:spPr bwMode="auto">
            <a:xfrm flipV="1">
              <a:off x="1968" y="124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02" name="Line 42"/>
            <p:cNvSpPr>
              <a:spLocks noChangeShapeType="1"/>
            </p:cNvSpPr>
            <p:nvPr/>
          </p:nvSpPr>
          <p:spPr bwMode="auto">
            <a:xfrm flipV="1">
              <a:off x="3552" y="1248"/>
              <a:ext cx="0" cy="24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74"/>
          <p:cNvGrpSpPr>
            <a:grpSpLocks/>
          </p:cNvGrpSpPr>
          <p:nvPr/>
        </p:nvGrpSpPr>
        <p:grpSpPr bwMode="auto">
          <a:xfrm>
            <a:off x="3124200" y="5934075"/>
            <a:ext cx="2971800" cy="314325"/>
            <a:chOff x="1968" y="3738"/>
            <a:chExt cx="1872" cy="198"/>
          </a:xfrm>
        </p:grpSpPr>
        <p:graphicFrame>
          <p:nvGraphicFramePr>
            <p:cNvPr id="104452" name="Object 1028"/>
            <p:cNvGraphicFramePr>
              <a:graphicFrameLocks noChangeAspect="1"/>
            </p:cNvGraphicFramePr>
            <p:nvPr/>
          </p:nvGraphicFramePr>
          <p:xfrm>
            <a:off x="3312" y="3738"/>
            <a:ext cx="528" cy="198"/>
          </p:xfrm>
          <a:graphic>
            <a:graphicData uri="http://schemas.openxmlformats.org/presentationml/2006/ole">
              <p:oleObj spid="_x0000_s5126" name="Equation" r:id="rId5" imgW="444240" imgH="203040" progId="Equation.3">
                <p:embed/>
              </p:oleObj>
            </a:graphicData>
          </a:graphic>
        </p:graphicFrame>
        <p:graphicFrame>
          <p:nvGraphicFramePr>
            <p:cNvPr id="104453" name="Object 1029"/>
            <p:cNvGraphicFramePr>
              <a:graphicFrameLocks noChangeAspect="1"/>
            </p:cNvGraphicFramePr>
            <p:nvPr/>
          </p:nvGraphicFramePr>
          <p:xfrm>
            <a:off x="1968" y="3756"/>
            <a:ext cx="480" cy="180"/>
          </p:xfrm>
          <a:graphic>
            <a:graphicData uri="http://schemas.openxmlformats.org/presentationml/2006/ole">
              <p:oleObj spid="_x0000_s5127" name="Equation" r:id="rId6" imgW="444240" imgH="203040" progId="Equation.3">
                <p:embed/>
              </p:oleObj>
            </a:graphicData>
          </a:graphic>
        </p:graphicFrame>
      </p:grpSp>
      <p:sp>
        <p:nvSpPr>
          <p:cNvPr id="15405" name="Text Box 45"/>
          <p:cNvSpPr txBox="1">
            <a:spLocks noChangeArrowheads="1"/>
          </p:cNvSpPr>
          <p:nvPr/>
        </p:nvSpPr>
        <p:spPr bwMode="auto">
          <a:xfrm>
            <a:off x="4267200" y="4648200"/>
            <a:ext cx="533400" cy="457200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.95</a:t>
            </a:r>
          </a:p>
        </p:txBody>
      </p:sp>
      <p:grpSp>
        <p:nvGrpSpPr>
          <p:cNvPr id="9" name="Group 68"/>
          <p:cNvGrpSpPr>
            <a:grpSpLocks/>
          </p:cNvGrpSpPr>
          <p:nvPr/>
        </p:nvGrpSpPr>
        <p:grpSpPr bwMode="auto">
          <a:xfrm>
            <a:off x="3886200" y="4343400"/>
            <a:ext cx="1352550" cy="1427163"/>
            <a:chOff x="4716" y="2736"/>
            <a:chExt cx="852" cy="899"/>
          </a:xfrm>
        </p:grpSpPr>
        <p:grpSp>
          <p:nvGrpSpPr>
            <p:cNvPr id="10" name="Group 67"/>
            <p:cNvGrpSpPr>
              <a:grpSpLocks/>
            </p:cNvGrpSpPr>
            <p:nvPr/>
          </p:nvGrpSpPr>
          <p:grpSpPr bwMode="auto">
            <a:xfrm>
              <a:off x="4716" y="2736"/>
              <a:ext cx="384" cy="899"/>
              <a:chOff x="4716" y="2736"/>
              <a:chExt cx="384" cy="899"/>
            </a:xfrm>
          </p:grpSpPr>
          <p:sp>
            <p:nvSpPr>
              <p:cNvPr id="15410" name="Line 50"/>
              <p:cNvSpPr>
                <a:spLocks noChangeShapeType="1"/>
              </p:cNvSpPr>
              <p:nvPr/>
            </p:nvSpPr>
            <p:spPr bwMode="auto">
              <a:xfrm>
                <a:off x="4716" y="3299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1" name="Line 51"/>
              <p:cNvSpPr>
                <a:spLocks noChangeShapeType="1"/>
              </p:cNvSpPr>
              <p:nvPr/>
            </p:nvSpPr>
            <p:spPr bwMode="auto">
              <a:xfrm>
                <a:off x="4812" y="3133"/>
                <a:ext cx="0" cy="50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2" name="Line 52"/>
              <p:cNvSpPr>
                <a:spLocks noChangeShapeType="1"/>
              </p:cNvSpPr>
              <p:nvPr/>
            </p:nvSpPr>
            <p:spPr bwMode="auto">
              <a:xfrm>
                <a:off x="4908" y="3004"/>
                <a:ext cx="0" cy="6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3" name="Line 53"/>
              <p:cNvSpPr>
                <a:spLocks noChangeShapeType="1"/>
              </p:cNvSpPr>
              <p:nvPr/>
            </p:nvSpPr>
            <p:spPr bwMode="auto">
              <a:xfrm>
                <a:off x="5004" y="2832"/>
                <a:ext cx="0" cy="79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4" name="Line 54"/>
              <p:cNvSpPr>
                <a:spLocks noChangeShapeType="1"/>
              </p:cNvSpPr>
              <p:nvPr/>
            </p:nvSpPr>
            <p:spPr bwMode="auto">
              <a:xfrm flipH="1">
                <a:off x="5100" y="2736"/>
                <a:ext cx="0" cy="899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1" name="Group 66"/>
            <p:cNvGrpSpPr>
              <a:grpSpLocks/>
            </p:cNvGrpSpPr>
            <p:nvPr/>
          </p:nvGrpSpPr>
          <p:grpSpPr bwMode="auto">
            <a:xfrm>
              <a:off x="5184" y="2736"/>
              <a:ext cx="384" cy="899"/>
              <a:chOff x="5184" y="2736"/>
              <a:chExt cx="384" cy="899"/>
            </a:xfrm>
          </p:grpSpPr>
          <p:sp>
            <p:nvSpPr>
              <p:cNvPr id="15418" name="Line 58"/>
              <p:cNvSpPr>
                <a:spLocks noChangeShapeType="1"/>
              </p:cNvSpPr>
              <p:nvPr/>
            </p:nvSpPr>
            <p:spPr bwMode="auto">
              <a:xfrm flipH="1">
                <a:off x="5568" y="3299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19" name="Line 59"/>
              <p:cNvSpPr>
                <a:spLocks noChangeShapeType="1"/>
              </p:cNvSpPr>
              <p:nvPr/>
            </p:nvSpPr>
            <p:spPr bwMode="auto">
              <a:xfrm flipH="1">
                <a:off x="5472" y="3133"/>
                <a:ext cx="0" cy="502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0" name="Line 60"/>
              <p:cNvSpPr>
                <a:spLocks noChangeShapeType="1"/>
              </p:cNvSpPr>
              <p:nvPr/>
            </p:nvSpPr>
            <p:spPr bwMode="auto">
              <a:xfrm flipH="1">
                <a:off x="5376" y="3004"/>
                <a:ext cx="0" cy="618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1" name="Line 61"/>
              <p:cNvSpPr>
                <a:spLocks noChangeShapeType="1"/>
              </p:cNvSpPr>
              <p:nvPr/>
            </p:nvSpPr>
            <p:spPr bwMode="auto">
              <a:xfrm flipH="1">
                <a:off x="5280" y="2832"/>
                <a:ext cx="0" cy="797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422" name="Line 62"/>
              <p:cNvSpPr>
                <a:spLocks noChangeShapeType="1"/>
              </p:cNvSpPr>
              <p:nvPr/>
            </p:nvSpPr>
            <p:spPr bwMode="auto">
              <a:xfrm>
                <a:off x="5184" y="2736"/>
                <a:ext cx="0" cy="899"/>
              </a:xfrm>
              <a:prstGeom prst="line">
                <a:avLst/>
              </a:prstGeom>
              <a:noFill/>
              <a:ln w="38100">
                <a:solidFill>
                  <a:schemeClr val="accent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4267200" y="5105400"/>
            <a:ext cx="533400" cy="457200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.90</a:t>
            </a:r>
          </a:p>
        </p:txBody>
      </p:sp>
      <p:grpSp>
        <p:nvGrpSpPr>
          <p:cNvPr id="12" name="Group 75"/>
          <p:cNvGrpSpPr>
            <a:grpSpLocks/>
          </p:cNvGrpSpPr>
          <p:nvPr/>
        </p:nvGrpSpPr>
        <p:grpSpPr bwMode="auto">
          <a:xfrm>
            <a:off x="3505200" y="5791200"/>
            <a:ext cx="2209800" cy="285750"/>
            <a:chOff x="2208" y="3843"/>
            <a:chExt cx="1392" cy="180"/>
          </a:xfrm>
        </p:grpSpPr>
        <p:graphicFrame>
          <p:nvGraphicFramePr>
            <p:cNvPr id="104450" name="Object 1026"/>
            <p:cNvGraphicFramePr>
              <a:graphicFrameLocks noChangeAspect="1"/>
            </p:cNvGraphicFramePr>
            <p:nvPr/>
          </p:nvGraphicFramePr>
          <p:xfrm>
            <a:off x="3120" y="3843"/>
            <a:ext cx="480" cy="180"/>
          </p:xfrm>
          <a:graphic>
            <a:graphicData uri="http://schemas.openxmlformats.org/presentationml/2006/ole">
              <p:oleObj spid="_x0000_s5124" name="Equation" r:id="rId7" imgW="444240" imgH="203040" progId="Equation.3">
                <p:embed/>
              </p:oleObj>
            </a:graphicData>
          </a:graphic>
        </p:graphicFrame>
        <p:graphicFrame>
          <p:nvGraphicFramePr>
            <p:cNvPr id="104451" name="Object 1027"/>
            <p:cNvGraphicFramePr>
              <a:graphicFrameLocks noChangeAspect="1"/>
            </p:cNvGraphicFramePr>
            <p:nvPr/>
          </p:nvGraphicFramePr>
          <p:xfrm>
            <a:off x="2208" y="3843"/>
            <a:ext cx="480" cy="180"/>
          </p:xfrm>
          <a:graphic>
            <a:graphicData uri="http://schemas.openxmlformats.org/presentationml/2006/ole">
              <p:oleObj spid="_x0000_s5125" name="Equation" r:id="rId8" imgW="444240" imgH="203040" progId="Equation.3">
                <p:embed/>
              </p:oleObj>
            </a:graphicData>
          </a:graphic>
        </p:graphicFrame>
      </p:grp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3865563" y="5791200"/>
            <a:ext cx="1392237" cy="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5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4" dur="500"/>
                                        <p:tgtEl>
                                          <p:spTgt spid="1540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5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5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 autoUpdateAnimBg="0"/>
      <p:bldP spid="15375" grpId="0" animBg="1"/>
      <p:bldP spid="15393" grpId="0" animBg="1"/>
      <p:bldP spid="15405" grpId="0" animBg="1" autoUpdateAnimBg="0"/>
      <p:bldP spid="15431" grpId="0" animBg="1" autoUpdateAnimBg="0"/>
      <p:bldP spid="154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DB670-8FC4-4C7A-83A4-6ED50D83D547}" type="slidenum">
              <a:rPr lang="en-US"/>
              <a:pPr/>
              <a:t>2</a:t>
            </a:fld>
            <a:endParaRPr lang="en-US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514600"/>
            <a:ext cx="7772400" cy="1143000"/>
          </a:xfrm>
          <a:effectLst>
            <a:outerShdw dist="45791" dir="19578596" algn="ctr" rotWithShape="0">
              <a:schemeClr val="accent2"/>
            </a:outerShdw>
          </a:effectLst>
        </p:spPr>
        <p:txBody>
          <a:bodyPr>
            <a:normAutofit fontScale="90000"/>
          </a:bodyPr>
          <a:lstStyle/>
          <a:p>
            <a:r>
              <a:rPr lang="en-US" sz="6600" dirty="0">
                <a:solidFill>
                  <a:srgbClr val="9900FF"/>
                </a:solidFill>
              </a:rPr>
              <a:t>Introduction to Estimation</a:t>
            </a:r>
            <a:endParaRPr lang="en-US" sz="6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8D5E80-EC14-4A20-8E9D-B8129D4DF361}" type="slidenum">
              <a:rPr lang="en-US"/>
              <a:pPr/>
              <a:t>3</a:t>
            </a:fld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</a:t>
            </a:r>
            <a:r>
              <a:rPr lang="en-US" dirty="0"/>
              <a:t>Introduction	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Statistical inference is the process by which we acquire information about populations from samples.</a:t>
            </a:r>
          </a:p>
          <a:p>
            <a:r>
              <a:rPr lang="en-US"/>
              <a:t>There are two procedures for making inferences:</a:t>
            </a:r>
          </a:p>
          <a:p>
            <a:pPr lvl="1"/>
            <a:r>
              <a:rPr lang="en-US"/>
              <a:t>Estimation.</a:t>
            </a:r>
          </a:p>
          <a:p>
            <a:pPr lvl="1"/>
            <a:r>
              <a:rPr lang="en-US"/>
              <a:t>Hypotheses testing.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7B94A6-4BDE-4A79-8013-37146C1DF826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  </a:t>
            </a:r>
            <a:r>
              <a:rPr lang="en-US" dirty="0"/>
              <a:t>Concepts of Estimation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objective of estimation is to determine the value of a </a:t>
            </a:r>
            <a:r>
              <a:rPr lang="en-US" dirty="0">
                <a:solidFill>
                  <a:srgbClr val="FF0000"/>
                </a:solidFill>
              </a:rPr>
              <a:t>population parameter </a:t>
            </a:r>
            <a:r>
              <a:rPr lang="en-US" dirty="0"/>
              <a:t>on the basis of a </a:t>
            </a:r>
            <a:r>
              <a:rPr lang="en-US" dirty="0">
                <a:solidFill>
                  <a:srgbClr val="FF0000"/>
                </a:solidFill>
              </a:rPr>
              <a:t>sample statistic</a:t>
            </a:r>
            <a:r>
              <a:rPr lang="en-US" dirty="0"/>
              <a:t>.</a:t>
            </a:r>
          </a:p>
          <a:p>
            <a:r>
              <a:rPr lang="en-US" dirty="0"/>
              <a:t>There are two types of estimators</a:t>
            </a:r>
          </a:p>
          <a:p>
            <a:pPr lvl="1"/>
            <a:r>
              <a:rPr lang="en-US" dirty="0"/>
              <a:t>Point Estimator</a:t>
            </a:r>
          </a:p>
          <a:p>
            <a:pPr lvl="1"/>
            <a:r>
              <a:rPr lang="en-US" dirty="0"/>
              <a:t>Interval estimator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694B5-97C5-4928-986F-2F55DAD4DDD4}" type="slidenum">
              <a:rPr lang="en-US"/>
              <a:pPr/>
              <a:t>5</a:t>
            </a:fld>
            <a:endParaRPr lang="en-US"/>
          </a:p>
        </p:txBody>
      </p:sp>
      <p:sp>
        <p:nvSpPr>
          <p:cNvPr id="5174" name="Rectangle 54"/>
          <p:cNvSpPr>
            <a:spLocks noGrp="1" noChangeArrowheads="1"/>
          </p:cNvSpPr>
          <p:nvPr>
            <p:ph type="body" idx="1"/>
          </p:nvPr>
        </p:nvSpPr>
        <p:spPr>
          <a:xfrm>
            <a:off x="685800" y="838200"/>
            <a:ext cx="7772400" cy="1981200"/>
          </a:xfrm>
          <a:noFill/>
          <a:ln/>
        </p:spPr>
        <p:txBody>
          <a:bodyPr>
            <a:normAutofit fontScale="92500"/>
          </a:bodyPr>
          <a:lstStyle/>
          <a:p>
            <a:pPr>
              <a:buFontTx/>
              <a:buNone/>
            </a:pPr>
            <a:endParaRPr lang="en-US"/>
          </a:p>
          <a:p>
            <a:pPr lvl="1"/>
            <a:r>
              <a:rPr lang="en-US"/>
              <a:t>A point estimator draws inference about a population by estimating the value of an unknown parameter using a single value or a point.</a:t>
            </a:r>
          </a:p>
        </p:txBody>
      </p:sp>
      <p:sp>
        <p:nvSpPr>
          <p:cNvPr id="5192" name="Text Box 72"/>
          <p:cNvSpPr txBox="1">
            <a:spLocks noChangeArrowheads="1"/>
          </p:cNvSpPr>
          <p:nvPr/>
        </p:nvSpPr>
        <p:spPr bwMode="auto">
          <a:xfrm>
            <a:off x="4038600" y="5410200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195" name="Rectangle 7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3200"/>
              <a:t>Point Estimator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74" grpId="0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2285E-9B08-493F-95BF-806DE6A5A830}" type="slidenum">
              <a:rPr lang="en-US"/>
              <a:pPr/>
              <a:t>6</a:t>
            </a:fld>
            <a:endParaRPr lang="en-US"/>
          </a:p>
        </p:txBody>
      </p:sp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762000" y="4876800"/>
            <a:ext cx="2316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Sample distribution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4038600" y="5410200"/>
            <a:ext cx="1855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Point estimator</a:t>
            </a:r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990600" y="2971800"/>
            <a:ext cx="2652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Population distribution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4822825" y="4841875"/>
            <a:ext cx="111125" cy="10001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Text Box 6"/>
          <p:cNvSpPr txBox="1">
            <a:spLocks noChangeArrowheads="1"/>
          </p:cNvSpPr>
          <p:nvPr/>
        </p:nvSpPr>
        <p:spPr bwMode="auto">
          <a:xfrm>
            <a:off x="6003925" y="2703513"/>
            <a:ext cx="135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>
                <a:solidFill>
                  <a:schemeClr val="tx1"/>
                </a:solidFill>
              </a:rPr>
              <a:t>Parameter</a:t>
            </a:r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4572000" y="4191000"/>
            <a:ext cx="152400" cy="152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4419600" y="3581400"/>
            <a:ext cx="3921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600">
                <a:solidFill>
                  <a:srgbClr val="008080"/>
                </a:solidFill>
              </a:rPr>
              <a:t>?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>
            <a:off x="685800" y="838200"/>
            <a:ext cx="7772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tx1"/>
                </a:solidFill>
              </a:rPr>
              <a:t>Point Estimator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tx1"/>
                </a:solidFill>
              </a:rPr>
              <a:t>A point estimator draws inference about a population by estimating the value of an unknown parameter using a single value or a point.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3200400" y="33528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V="1">
            <a:off x="2971800" y="4343400"/>
            <a:ext cx="914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4" name="Line 12"/>
          <p:cNvSpPr>
            <a:spLocks noChangeShapeType="1"/>
          </p:cNvSpPr>
          <p:nvPr/>
        </p:nvSpPr>
        <p:spPr bwMode="auto">
          <a:xfrm flipV="1">
            <a:off x="4856163" y="49530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 flipH="1">
            <a:off x="4876800" y="3124200"/>
            <a:ext cx="1143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727325" y="3352800"/>
            <a:ext cx="4419600" cy="1600200"/>
            <a:chOff x="1718" y="2112"/>
            <a:chExt cx="2784" cy="1008"/>
          </a:xfrm>
        </p:grpSpPr>
        <p:sp>
          <p:nvSpPr>
            <p:cNvPr id="44047" name="Line 15"/>
            <p:cNvSpPr>
              <a:spLocks noChangeShapeType="1"/>
            </p:cNvSpPr>
            <p:nvPr/>
          </p:nvSpPr>
          <p:spPr bwMode="auto">
            <a:xfrm>
              <a:off x="1718" y="3120"/>
              <a:ext cx="27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16"/>
            <p:cNvGrpSpPr>
              <a:grpSpLocks/>
            </p:cNvGrpSpPr>
            <p:nvPr/>
          </p:nvGrpSpPr>
          <p:grpSpPr bwMode="auto">
            <a:xfrm>
              <a:off x="1942" y="2112"/>
              <a:ext cx="2256" cy="1008"/>
              <a:chOff x="1776" y="1008"/>
              <a:chExt cx="2256" cy="1008"/>
            </a:xfrm>
          </p:grpSpPr>
          <p:sp>
            <p:nvSpPr>
              <p:cNvPr id="44049" name="Freeform 17"/>
              <p:cNvSpPr>
                <a:spLocks/>
              </p:cNvSpPr>
              <p:nvPr/>
            </p:nvSpPr>
            <p:spPr bwMode="auto">
              <a:xfrm>
                <a:off x="1776" y="1008"/>
                <a:ext cx="1152" cy="1008"/>
              </a:xfrm>
              <a:custGeom>
                <a:avLst/>
                <a:gdLst/>
                <a:ahLst/>
                <a:cxnLst>
                  <a:cxn ang="0">
                    <a:pos x="0" y="1008"/>
                  </a:cxn>
                  <a:cxn ang="0">
                    <a:pos x="384" y="864"/>
                  </a:cxn>
                  <a:cxn ang="0">
                    <a:pos x="864" y="14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1008">
                    <a:moveTo>
                      <a:pt x="0" y="1008"/>
                    </a:moveTo>
                    <a:cubicBezTo>
                      <a:pt x="120" y="1008"/>
                      <a:pt x="240" y="1008"/>
                      <a:pt x="384" y="864"/>
                    </a:cubicBezTo>
                    <a:cubicBezTo>
                      <a:pt x="528" y="720"/>
                      <a:pt x="736" y="288"/>
                      <a:pt x="864" y="144"/>
                    </a:cubicBezTo>
                    <a:cubicBezTo>
                      <a:pt x="992" y="0"/>
                      <a:pt x="1072" y="0"/>
                      <a:pt x="1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050" name="Freeform 18"/>
              <p:cNvSpPr>
                <a:spLocks/>
              </p:cNvSpPr>
              <p:nvPr/>
            </p:nvSpPr>
            <p:spPr bwMode="auto">
              <a:xfrm flipH="1">
                <a:off x="2880" y="1008"/>
                <a:ext cx="1152" cy="1008"/>
              </a:xfrm>
              <a:custGeom>
                <a:avLst/>
                <a:gdLst/>
                <a:ahLst/>
                <a:cxnLst>
                  <a:cxn ang="0">
                    <a:pos x="0" y="1008"/>
                  </a:cxn>
                  <a:cxn ang="0">
                    <a:pos x="384" y="864"/>
                  </a:cxn>
                  <a:cxn ang="0">
                    <a:pos x="864" y="14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1008">
                    <a:moveTo>
                      <a:pt x="0" y="1008"/>
                    </a:moveTo>
                    <a:cubicBezTo>
                      <a:pt x="120" y="1008"/>
                      <a:pt x="240" y="1008"/>
                      <a:pt x="384" y="864"/>
                    </a:cubicBezTo>
                    <a:cubicBezTo>
                      <a:pt x="528" y="720"/>
                      <a:pt x="736" y="288"/>
                      <a:pt x="864" y="144"/>
                    </a:cubicBezTo>
                    <a:cubicBezTo>
                      <a:pt x="992" y="0"/>
                      <a:pt x="1072" y="0"/>
                      <a:pt x="1152" y="0"/>
                    </a:cubicBezTo>
                  </a:path>
                </a:pathLst>
              </a:custGeom>
              <a:noFill/>
              <a:ln w="2857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209800" y="2895600"/>
            <a:ext cx="5105400" cy="1371600"/>
            <a:chOff x="1718" y="2112"/>
            <a:chExt cx="2784" cy="1008"/>
          </a:xfrm>
        </p:grpSpPr>
        <p:sp>
          <p:nvSpPr>
            <p:cNvPr id="44052" name="Line 20"/>
            <p:cNvSpPr>
              <a:spLocks noChangeShapeType="1"/>
            </p:cNvSpPr>
            <p:nvPr/>
          </p:nvSpPr>
          <p:spPr bwMode="auto">
            <a:xfrm>
              <a:off x="1718" y="3120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42" y="2112"/>
              <a:ext cx="2256" cy="1008"/>
              <a:chOff x="1776" y="1008"/>
              <a:chExt cx="2256" cy="1008"/>
            </a:xfrm>
          </p:grpSpPr>
          <p:sp>
            <p:nvSpPr>
              <p:cNvPr id="44054" name="Freeform 22"/>
              <p:cNvSpPr>
                <a:spLocks/>
              </p:cNvSpPr>
              <p:nvPr/>
            </p:nvSpPr>
            <p:spPr bwMode="auto">
              <a:xfrm>
                <a:off x="1776" y="1008"/>
                <a:ext cx="1152" cy="1008"/>
              </a:xfrm>
              <a:custGeom>
                <a:avLst/>
                <a:gdLst/>
                <a:ahLst/>
                <a:cxnLst>
                  <a:cxn ang="0">
                    <a:pos x="0" y="1008"/>
                  </a:cxn>
                  <a:cxn ang="0">
                    <a:pos x="384" y="864"/>
                  </a:cxn>
                  <a:cxn ang="0">
                    <a:pos x="864" y="14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1008">
                    <a:moveTo>
                      <a:pt x="0" y="1008"/>
                    </a:moveTo>
                    <a:cubicBezTo>
                      <a:pt x="120" y="1008"/>
                      <a:pt x="240" y="1008"/>
                      <a:pt x="384" y="864"/>
                    </a:cubicBezTo>
                    <a:cubicBezTo>
                      <a:pt x="528" y="720"/>
                      <a:pt x="736" y="288"/>
                      <a:pt x="864" y="144"/>
                    </a:cubicBezTo>
                    <a:cubicBezTo>
                      <a:pt x="992" y="0"/>
                      <a:pt x="1072" y="0"/>
                      <a:pt x="1152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055" name="Freeform 23"/>
              <p:cNvSpPr>
                <a:spLocks/>
              </p:cNvSpPr>
              <p:nvPr/>
            </p:nvSpPr>
            <p:spPr bwMode="auto">
              <a:xfrm flipH="1">
                <a:off x="2880" y="1008"/>
                <a:ext cx="1152" cy="1008"/>
              </a:xfrm>
              <a:custGeom>
                <a:avLst/>
                <a:gdLst/>
                <a:ahLst/>
                <a:cxnLst>
                  <a:cxn ang="0">
                    <a:pos x="0" y="1008"/>
                  </a:cxn>
                  <a:cxn ang="0">
                    <a:pos x="384" y="864"/>
                  </a:cxn>
                  <a:cxn ang="0">
                    <a:pos x="864" y="144"/>
                  </a:cxn>
                  <a:cxn ang="0">
                    <a:pos x="1152" y="0"/>
                  </a:cxn>
                </a:cxnLst>
                <a:rect l="0" t="0" r="r" b="b"/>
                <a:pathLst>
                  <a:path w="1152" h="1008">
                    <a:moveTo>
                      <a:pt x="0" y="1008"/>
                    </a:moveTo>
                    <a:cubicBezTo>
                      <a:pt x="120" y="1008"/>
                      <a:pt x="240" y="1008"/>
                      <a:pt x="384" y="864"/>
                    </a:cubicBezTo>
                    <a:cubicBezTo>
                      <a:pt x="528" y="720"/>
                      <a:pt x="736" y="288"/>
                      <a:pt x="864" y="144"/>
                    </a:cubicBezTo>
                    <a:cubicBezTo>
                      <a:pt x="992" y="0"/>
                      <a:pt x="1072" y="0"/>
                      <a:pt x="1152" y="0"/>
                    </a:cubicBezTo>
                  </a:path>
                </a:pathLst>
              </a:custGeom>
              <a:noFill/>
              <a:ln w="38100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40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6" grpId="0" autoUpdateAnimBg="0"/>
      <p:bldP spid="44038" grpId="0" autoUpdateAnimBg="0"/>
      <p:bldP spid="44039" grpId="0" animBg="1"/>
      <p:bldP spid="44040" grpId="0" autoUpdateAnimBg="0"/>
      <p:bldP spid="44042" grpId="0" animBg="1"/>
      <p:bldP spid="44043" grpId="0" animBg="1"/>
      <p:bldP spid="4404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05B30-E7ED-4B26-A764-EFF38861C5FB}" type="slidenum">
              <a:rPr lang="en-US"/>
              <a:pPr/>
              <a:t>7</a:t>
            </a:fld>
            <a:endParaRPr lang="en-US"/>
          </a:p>
        </p:txBody>
      </p:sp>
      <p:grpSp>
        <p:nvGrpSpPr>
          <p:cNvPr id="2" name="Group 74"/>
          <p:cNvGrpSpPr>
            <a:grpSpLocks/>
          </p:cNvGrpSpPr>
          <p:nvPr/>
        </p:nvGrpSpPr>
        <p:grpSpPr bwMode="auto">
          <a:xfrm>
            <a:off x="3276600" y="3429000"/>
            <a:ext cx="4419600" cy="1525588"/>
            <a:chOff x="1569" y="2627"/>
            <a:chExt cx="2784" cy="961"/>
          </a:xfrm>
        </p:grpSpPr>
        <p:sp>
          <p:nvSpPr>
            <p:cNvPr id="7243" name="Line 75"/>
            <p:cNvSpPr>
              <a:spLocks noChangeShapeType="1"/>
            </p:cNvSpPr>
            <p:nvPr/>
          </p:nvSpPr>
          <p:spPr bwMode="auto">
            <a:xfrm>
              <a:off x="1569" y="3588"/>
              <a:ext cx="2784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76"/>
            <p:cNvGrpSpPr>
              <a:grpSpLocks/>
            </p:cNvGrpSpPr>
            <p:nvPr/>
          </p:nvGrpSpPr>
          <p:grpSpPr bwMode="auto">
            <a:xfrm>
              <a:off x="1872" y="2627"/>
              <a:ext cx="2112" cy="960"/>
              <a:chOff x="1920" y="2032"/>
              <a:chExt cx="2112" cy="1040"/>
            </a:xfrm>
          </p:grpSpPr>
          <p:sp>
            <p:nvSpPr>
              <p:cNvPr id="7245" name="Freeform 77"/>
              <p:cNvSpPr>
                <a:spLocks/>
              </p:cNvSpPr>
              <p:nvPr/>
            </p:nvSpPr>
            <p:spPr bwMode="auto">
              <a:xfrm>
                <a:off x="1920" y="2032"/>
                <a:ext cx="1104" cy="1040"/>
              </a:xfrm>
              <a:custGeom>
                <a:avLst/>
                <a:gdLst/>
                <a:ahLst/>
                <a:cxnLst>
                  <a:cxn ang="0">
                    <a:pos x="0" y="1040"/>
                  </a:cxn>
                  <a:cxn ang="0">
                    <a:pos x="480" y="896"/>
                  </a:cxn>
                  <a:cxn ang="0">
                    <a:pos x="768" y="224"/>
                  </a:cxn>
                  <a:cxn ang="0">
                    <a:pos x="1008" y="32"/>
                  </a:cxn>
                  <a:cxn ang="0">
                    <a:pos x="1104" y="32"/>
                  </a:cxn>
                </a:cxnLst>
                <a:rect l="0" t="0" r="r" b="b"/>
                <a:pathLst>
                  <a:path w="1104" h="1040">
                    <a:moveTo>
                      <a:pt x="0" y="1040"/>
                    </a:moveTo>
                    <a:cubicBezTo>
                      <a:pt x="176" y="1036"/>
                      <a:pt x="352" y="1032"/>
                      <a:pt x="480" y="896"/>
                    </a:cubicBezTo>
                    <a:cubicBezTo>
                      <a:pt x="608" y="760"/>
                      <a:pt x="680" y="368"/>
                      <a:pt x="768" y="224"/>
                    </a:cubicBezTo>
                    <a:cubicBezTo>
                      <a:pt x="856" y="80"/>
                      <a:pt x="952" y="64"/>
                      <a:pt x="1008" y="32"/>
                    </a:cubicBezTo>
                    <a:cubicBezTo>
                      <a:pt x="1064" y="0"/>
                      <a:pt x="1088" y="32"/>
                      <a:pt x="1104" y="3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6" name="Freeform 78"/>
              <p:cNvSpPr>
                <a:spLocks/>
              </p:cNvSpPr>
              <p:nvPr/>
            </p:nvSpPr>
            <p:spPr bwMode="auto">
              <a:xfrm flipH="1">
                <a:off x="2928" y="2032"/>
                <a:ext cx="1104" cy="1040"/>
              </a:xfrm>
              <a:custGeom>
                <a:avLst/>
                <a:gdLst/>
                <a:ahLst/>
                <a:cxnLst>
                  <a:cxn ang="0">
                    <a:pos x="0" y="1040"/>
                  </a:cxn>
                  <a:cxn ang="0">
                    <a:pos x="480" y="896"/>
                  </a:cxn>
                  <a:cxn ang="0">
                    <a:pos x="768" y="224"/>
                  </a:cxn>
                  <a:cxn ang="0">
                    <a:pos x="1008" y="32"/>
                  </a:cxn>
                  <a:cxn ang="0">
                    <a:pos x="1104" y="32"/>
                  </a:cxn>
                </a:cxnLst>
                <a:rect l="0" t="0" r="r" b="b"/>
                <a:pathLst>
                  <a:path w="1104" h="1040">
                    <a:moveTo>
                      <a:pt x="0" y="1040"/>
                    </a:moveTo>
                    <a:cubicBezTo>
                      <a:pt x="176" y="1036"/>
                      <a:pt x="352" y="1032"/>
                      <a:pt x="480" y="896"/>
                    </a:cubicBezTo>
                    <a:cubicBezTo>
                      <a:pt x="608" y="760"/>
                      <a:pt x="680" y="368"/>
                      <a:pt x="768" y="224"/>
                    </a:cubicBezTo>
                    <a:cubicBezTo>
                      <a:pt x="856" y="80"/>
                      <a:pt x="952" y="64"/>
                      <a:pt x="1008" y="32"/>
                    </a:cubicBezTo>
                    <a:cubicBezTo>
                      <a:pt x="1064" y="0"/>
                      <a:pt x="1088" y="32"/>
                      <a:pt x="1104" y="32"/>
                    </a:cubicBezTo>
                  </a:path>
                </a:pathLst>
              </a:custGeom>
              <a:noFill/>
              <a:ln w="38100" cmpd="sng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07" name="Rectangle 39"/>
          <p:cNvSpPr>
            <a:spLocks noChangeArrowheads="1"/>
          </p:cNvSpPr>
          <p:nvPr/>
        </p:nvSpPr>
        <p:spPr bwMode="auto">
          <a:xfrm>
            <a:off x="685800" y="15240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tx1"/>
                </a:solidFill>
              </a:rPr>
              <a:t>An interval estimator draws inferences about a population by estimating the value of an unknown parameter using an interval.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tx1"/>
                </a:solidFill>
              </a:rPr>
              <a:t>The interval estimator is affected by the sample size.</a:t>
            </a:r>
          </a:p>
        </p:txBody>
      </p: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3429000" y="4038600"/>
            <a:ext cx="4419600" cy="1525588"/>
            <a:chOff x="1569" y="2627"/>
            <a:chExt cx="2784" cy="961"/>
          </a:xfrm>
        </p:grpSpPr>
        <p:sp>
          <p:nvSpPr>
            <p:cNvPr id="7238" name="Line 70"/>
            <p:cNvSpPr>
              <a:spLocks noChangeShapeType="1"/>
            </p:cNvSpPr>
            <p:nvPr/>
          </p:nvSpPr>
          <p:spPr bwMode="auto">
            <a:xfrm>
              <a:off x="1569" y="3588"/>
              <a:ext cx="27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5" name="Group 71"/>
            <p:cNvGrpSpPr>
              <a:grpSpLocks/>
            </p:cNvGrpSpPr>
            <p:nvPr/>
          </p:nvGrpSpPr>
          <p:grpSpPr bwMode="auto">
            <a:xfrm>
              <a:off x="1872" y="2627"/>
              <a:ext cx="2112" cy="960"/>
              <a:chOff x="1920" y="2032"/>
              <a:chExt cx="2112" cy="1040"/>
            </a:xfrm>
          </p:grpSpPr>
          <p:sp>
            <p:nvSpPr>
              <p:cNvPr id="7240" name="Freeform 72"/>
              <p:cNvSpPr>
                <a:spLocks/>
              </p:cNvSpPr>
              <p:nvPr/>
            </p:nvSpPr>
            <p:spPr bwMode="auto">
              <a:xfrm>
                <a:off x="1920" y="2032"/>
                <a:ext cx="1104" cy="1040"/>
              </a:xfrm>
              <a:custGeom>
                <a:avLst/>
                <a:gdLst/>
                <a:ahLst/>
                <a:cxnLst>
                  <a:cxn ang="0">
                    <a:pos x="0" y="1040"/>
                  </a:cxn>
                  <a:cxn ang="0">
                    <a:pos x="480" y="896"/>
                  </a:cxn>
                  <a:cxn ang="0">
                    <a:pos x="768" y="224"/>
                  </a:cxn>
                  <a:cxn ang="0">
                    <a:pos x="1008" y="32"/>
                  </a:cxn>
                  <a:cxn ang="0">
                    <a:pos x="1104" y="32"/>
                  </a:cxn>
                </a:cxnLst>
                <a:rect l="0" t="0" r="r" b="b"/>
                <a:pathLst>
                  <a:path w="1104" h="1040">
                    <a:moveTo>
                      <a:pt x="0" y="1040"/>
                    </a:moveTo>
                    <a:cubicBezTo>
                      <a:pt x="176" y="1036"/>
                      <a:pt x="352" y="1032"/>
                      <a:pt x="480" y="896"/>
                    </a:cubicBezTo>
                    <a:cubicBezTo>
                      <a:pt x="608" y="760"/>
                      <a:pt x="680" y="368"/>
                      <a:pt x="768" y="224"/>
                    </a:cubicBezTo>
                    <a:cubicBezTo>
                      <a:pt x="856" y="80"/>
                      <a:pt x="952" y="64"/>
                      <a:pt x="1008" y="32"/>
                    </a:cubicBezTo>
                    <a:cubicBezTo>
                      <a:pt x="1064" y="0"/>
                      <a:pt x="1088" y="32"/>
                      <a:pt x="1104" y="3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41" name="Freeform 73"/>
              <p:cNvSpPr>
                <a:spLocks/>
              </p:cNvSpPr>
              <p:nvPr/>
            </p:nvSpPr>
            <p:spPr bwMode="auto">
              <a:xfrm flipH="1">
                <a:off x="2928" y="2032"/>
                <a:ext cx="1104" cy="1040"/>
              </a:xfrm>
              <a:custGeom>
                <a:avLst/>
                <a:gdLst/>
                <a:ahLst/>
                <a:cxnLst>
                  <a:cxn ang="0">
                    <a:pos x="0" y="1040"/>
                  </a:cxn>
                  <a:cxn ang="0">
                    <a:pos x="480" y="896"/>
                  </a:cxn>
                  <a:cxn ang="0">
                    <a:pos x="768" y="224"/>
                  </a:cxn>
                  <a:cxn ang="0">
                    <a:pos x="1008" y="32"/>
                  </a:cxn>
                  <a:cxn ang="0">
                    <a:pos x="1104" y="32"/>
                  </a:cxn>
                </a:cxnLst>
                <a:rect l="0" t="0" r="r" b="b"/>
                <a:pathLst>
                  <a:path w="1104" h="1040">
                    <a:moveTo>
                      <a:pt x="0" y="1040"/>
                    </a:moveTo>
                    <a:cubicBezTo>
                      <a:pt x="176" y="1036"/>
                      <a:pt x="352" y="1032"/>
                      <a:pt x="480" y="896"/>
                    </a:cubicBezTo>
                    <a:cubicBezTo>
                      <a:pt x="608" y="760"/>
                      <a:pt x="680" y="368"/>
                      <a:pt x="768" y="224"/>
                    </a:cubicBezTo>
                    <a:cubicBezTo>
                      <a:pt x="856" y="80"/>
                      <a:pt x="952" y="64"/>
                      <a:pt x="1008" y="32"/>
                    </a:cubicBezTo>
                    <a:cubicBezTo>
                      <a:pt x="1064" y="0"/>
                      <a:pt x="1088" y="32"/>
                      <a:pt x="1104" y="32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248" name="Line 80"/>
          <p:cNvSpPr>
            <a:spLocks noChangeShapeType="1"/>
          </p:cNvSpPr>
          <p:nvPr/>
        </p:nvSpPr>
        <p:spPr bwMode="auto">
          <a:xfrm>
            <a:off x="5029200" y="55626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49" name="Line 81"/>
          <p:cNvSpPr>
            <a:spLocks noChangeShapeType="1"/>
          </p:cNvSpPr>
          <p:nvPr/>
        </p:nvSpPr>
        <p:spPr bwMode="auto">
          <a:xfrm>
            <a:off x="5029200" y="4953000"/>
            <a:ext cx="1066800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0" name="Line 82"/>
          <p:cNvSpPr>
            <a:spLocks noChangeShapeType="1"/>
          </p:cNvSpPr>
          <p:nvPr/>
        </p:nvSpPr>
        <p:spPr bwMode="auto">
          <a:xfrm>
            <a:off x="5029200" y="54102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1" name="Line 83"/>
          <p:cNvSpPr>
            <a:spLocks noChangeShapeType="1"/>
          </p:cNvSpPr>
          <p:nvPr/>
        </p:nvSpPr>
        <p:spPr bwMode="auto">
          <a:xfrm>
            <a:off x="5029200" y="52578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2" name="Line 84"/>
          <p:cNvSpPr>
            <a:spLocks noChangeShapeType="1"/>
          </p:cNvSpPr>
          <p:nvPr/>
        </p:nvSpPr>
        <p:spPr bwMode="auto">
          <a:xfrm>
            <a:off x="5008563" y="5140325"/>
            <a:ext cx="10668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3" name="Line 85"/>
          <p:cNvSpPr>
            <a:spLocks noChangeShapeType="1"/>
          </p:cNvSpPr>
          <p:nvPr/>
        </p:nvSpPr>
        <p:spPr bwMode="auto">
          <a:xfrm>
            <a:off x="5010150" y="5064125"/>
            <a:ext cx="1066800" cy="0"/>
          </a:xfrm>
          <a:prstGeom prst="line">
            <a:avLst/>
          </a:prstGeom>
          <a:noFill/>
          <a:ln w="28575">
            <a:solidFill>
              <a:schemeClr val="folHlink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4" name="Line 86"/>
          <p:cNvSpPr>
            <a:spLocks noChangeShapeType="1"/>
          </p:cNvSpPr>
          <p:nvPr/>
        </p:nvSpPr>
        <p:spPr bwMode="auto">
          <a:xfrm>
            <a:off x="5029200" y="4987925"/>
            <a:ext cx="1066800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58" name="Line 90"/>
          <p:cNvSpPr>
            <a:spLocks noChangeShapeType="1"/>
          </p:cNvSpPr>
          <p:nvPr/>
        </p:nvSpPr>
        <p:spPr bwMode="auto">
          <a:xfrm>
            <a:off x="5029200" y="5486400"/>
            <a:ext cx="1066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64" name="Text Box 96"/>
          <p:cNvSpPr txBox="1">
            <a:spLocks noChangeArrowheads="1"/>
          </p:cNvSpPr>
          <p:nvPr/>
        </p:nvSpPr>
        <p:spPr bwMode="auto">
          <a:xfrm>
            <a:off x="4654550" y="5751513"/>
            <a:ext cx="2106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>
                <a:solidFill>
                  <a:schemeClr val="tx1"/>
                </a:solidFill>
              </a:rPr>
              <a:t>Interval estimator</a:t>
            </a:r>
          </a:p>
        </p:txBody>
      </p:sp>
      <p:grpSp>
        <p:nvGrpSpPr>
          <p:cNvPr id="6" name="Group 105"/>
          <p:cNvGrpSpPr>
            <a:grpSpLocks/>
          </p:cNvGrpSpPr>
          <p:nvPr/>
        </p:nvGrpSpPr>
        <p:grpSpPr bwMode="auto">
          <a:xfrm>
            <a:off x="2209800" y="3505200"/>
            <a:ext cx="2652713" cy="838200"/>
            <a:chOff x="1392" y="2208"/>
            <a:chExt cx="1671" cy="528"/>
          </a:xfrm>
        </p:grpSpPr>
        <p:sp>
          <p:nvSpPr>
            <p:cNvPr id="7266" name="Text Box 98"/>
            <p:cNvSpPr txBox="1">
              <a:spLocks noChangeArrowheads="1"/>
            </p:cNvSpPr>
            <p:nvPr/>
          </p:nvSpPr>
          <p:spPr bwMode="auto">
            <a:xfrm>
              <a:off x="1392" y="2208"/>
              <a:ext cx="1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Population distribution</a:t>
              </a:r>
            </a:p>
          </p:txBody>
        </p:sp>
        <p:sp>
          <p:nvSpPr>
            <p:cNvPr id="7268" name="Line 100"/>
            <p:cNvSpPr>
              <a:spLocks noChangeShapeType="1"/>
            </p:cNvSpPr>
            <p:nvPr/>
          </p:nvSpPr>
          <p:spPr bwMode="auto">
            <a:xfrm>
              <a:off x="2832" y="2448"/>
              <a:ext cx="14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7" name="Group 103"/>
          <p:cNvGrpSpPr>
            <a:grpSpLocks/>
          </p:cNvGrpSpPr>
          <p:nvPr/>
        </p:nvGrpSpPr>
        <p:grpSpPr bwMode="auto">
          <a:xfrm>
            <a:off x="2439988" y="5465763"/>
            <a:ext cx="2316162" cy="1143000"/>
            <a:chOff x="1584" y="3456"/>
            <a:chExt cx="1459" cy="720"/>
          </a:xfrm>
        </p:grpSpPr>
        <p:sp>
          <p:nvSpPr>
            <p:cNvPr id="7265" name="Text Box 97"/>
            <p:cNvSpPr txBox="1">
              <a:spLocks noChangeArrowheads="1"/>
            </p:cNvSpPr>
            <p:nvPr/>
          </p:nvSpPr>
          <p:spPr bwMode="auto">
            <a:xfrm>
              <a:off x="1584" y="3888"/>
              <a:ext cx="145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Sample distribution</a:t>
              </a:r>
            </a:p>
          </p:txBody>
        </p:sp>
        <p:sp>
          <p:nvSpPr>
            <p:cNvPr id="7269" name="Line 101"/>
            <p:cNvSpPr>
              <a:spLocks noChangeShapeType="1"/>
            </p:cNvSpPr>
            <p:nvPr/>
          </p:nvSpPr>
          <p:spPr bwMode="auto">
            <a:xfrm flipV="1">
              <a:off x="2448" y="3456"/>
              <a:ext cx="480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104"/>
          <p:cNvGrpSpPr>
            <a:grpSpLocks/>
          </p:cNvGrpSpPr>
          <p:nvPr/>
        </p:nvGrpSpPr>
        <p:grpSpPr bwMode="auto">
          <a:xfrm>
            <a:off x="5486400" y="3429000"/>
            <a:ext cx="2190750" cy="1295400"/>
            <a:chOff x="3456" y="2256"/>
            <a:chExt cx="1380" cy="816"/>
          </a:xfrm>
        </p:grpSpPr>
        <p:sp>
          <p:nvSpPr>
            <p:cNvPr id="7267" name="Text Box 99"/>
            <p:cNvSpPr txBox="1">
              <a:spLocks noChangeArrowheads="1"/>
            </p:cNvSpPr>
            <p:nvPr/>
          </p:nvSpPr>
          <p:spPr bwMode="auto">
            <a:xfrm>
              <a:off x="3984" y="2256"/>
              <a:ext cx="85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>
                  <a:solidFill>
                    <a:schemeClr val="tx1"/>
                  </a:solidFill>
                </a:rPr>
                <a:t>Parameter</a:t>
              </a:r>
            </a:p>
          </p:txBody>
        </p:sp>
        <p:sp>
          <p:nvSpPr>
            <p:cNvPr id="7270" name="Line 102"/>
            <p:cNvSpPr>
              <a:spLocks noChangeShapeType="1"/>
            </p:cNvSpPr>
            <p:nvPr/>
          </p:nvSpPr>
          <p:spPr bwMode="auto">
            <a:xfrm flipH="1">
              <a:off x="3456" y="2544"/>
              <a:ext cx="1008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7275" name="Rectangle 107"/>
          <p:cNvSpPr>
            <a:spLocks noGrp="1" noChangeArrowheads="1"/>
          </p:cNvSpPr>
          <p:nvPr>
            <p:ph type="title"/>
          </p:nvPr>
        </p:nvSpPr>
        <p:spPr>
          <a:xfrm>
            <a:off x="685800" y="990600"/>
            <a:ext cx="7772400" cy="457200"/>
          </a:xfrm>
          <a:noFill/>
          <a:ln/>
        </p:spPr>
        <p:txBody>
          <a:bodyPr>
            <a:normAutofit fontScale="90000"/>
          </a:bodyPr>
          <a:lstStyle/>
          <a:p>
            <a:r>
              <a:rPr lang="en-US" sz="3200"/>
              <a:t>Interval Estimator</a:t>
            </a:r>
          </a:p>
        </p:txBody>
      </p:sp>
      <p:sp>
        <p:nvSpPr>
          <p:cNvPr id="7276" name="AutoShape 108"/>
          <p:cNvSpPr>
            <a:spLocks/>
          </p:cNvSpPr>
          <p:nvPr/>
        </p:nvSpPr>
        <p:spPr bwMode="auto">
          <a:xfrm rot="-5400000">
            <a:off x="5524500" y="4381500"/>
            <a:ext cx="76200" cy="914400"/>
          </a:xfrm>
          <a:prstGeom prst="rightBrace">
            <a:avLst>
              <a:gd name="adj1" fmla="val 100000"/>
              <a:gd name="adj2" fmla="val 49824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75"/>
                            </p:stCondLst>
                            <p:childTnLst>
                              <p:par>
                                <p:cTn id="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"/>
                            </p:stCondLst>
                            <p:childTnLst>
                              <p:par>
                                <p:cTn id="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25"/>
                            </p:stCondLst>
                            <p:childTnLst>
                              <p:par>
                                <p:cTn id="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"/>
                            </p:stCondLst>
                            <p:childTnLst>
                              <p:par>
                                <p:cTn id="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375"/>
                            </p:stCondLst>
                            <p:childTnLst>
                              <p:par>
                                <p:cTn id="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7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5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"/>
                            </p:stCondLst>
                            <p:childTnLst>
                              <p:par>
                                <p:cTn id="4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50"/>
                            </p:stCondLst>
                            <p:childTnLst>
                              <p:par>
                                <p:cTn id="52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7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48" grpId="0" animBg="1"/>
      <p:bldP spid="7249" grpId="0" animBg="1"/>
      <p:bldP spid="7250" grpId="0" animBg="1"/>
      <p:bldP spid="7251" grpId="0" animBg="1"/>
      <p:bldP spid="7252" grpId="0" animBg="1"/>
      <p:bldP spid="7253" grpId="0" animBg="1"/>
      <p:bldP spid="7254" grpId="0" animBg="1"/>
      <p:bldP spid="7258" grpId="0" animBg="1"/>
      <p:bldP spid="7264" grpId="0" autoUpdateAnimBg="0"/>
      <p:bldP spid="7276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1BC17-61EE-40A9-8128-C92325F5871D}" type="slidenum">
              <a:rPr lang="en-US"/>
              <a:pPr/>
              <a:t>8</a:t>
            </a:fld>
            <a:endParaRPr lang="en-US"/>
          </a:p>
        </p:txBody>
      </p:sp>
      <p:sp>
        <p:nvSpPr>
          <p:cNvPr id="1741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609600"/>
            <a:ext cx="7772400" cy="1828800"/>
          </a:xfrm>
        </p:spPr>
        <p:txBody>
          <a:bodyPr>
            <a:normAutofit fontScale="90000"/>
          </a:bodyPr>
          <a:lstStyle/>
          <a:p>
            <a:pPr algn="l">
              <a:tabLst>
                <a:tab pos="911225" algn="l"/>
              </a:tabLst>
            </a:pPr>
            <a:r>
              <a:rPr lang="en-US" dirty="0" smtClean="0"/>
              <a:t> </a:t>
            </a:r>
            <a:r>
              <a:rPr lang="en-US" dirty="0"/>
              <a:t>Estimating the Population </a:t>
            </a:r>
            <a:r>
              <a:rPr lang="en-US" dirty="0" smtClean="0"/>
              <a:t>Mean </a:t>
            </a:r>
            <a:r>
              <a:rPr lang="en-US" dirty="0"/>
              <a:t>when the Population </a:t>
            </a:r>
            <a:r>
              <a:rPr lang="en-US" dirty="0" smtClean="0"/>
              <a:t>Standard </a:t>
            </a:r>
            <a:r>
              <a:rPr lang="en-US" dirty="0"/>
              <a:t>Deviation is Known</a:t>
            </a:r>
          </a:p>
        </p:txBody>
      </p:sp>
      <p:sp>
        <p:nvSpPr>
          <p:cNvPr id="174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514600"/>
            <a:ext cx="7772400" cy="3581400"/>
          </a:xfrm>
        </p:spPr>
        <p:txBody>
          <a:bodyPr/>
          <a:lstStyle/>
          <a:p>
            <a:r>
              <a:rPr lang="en-US" sz="3000"/>
              <a:t>How is an interval estimator produced from a sampling distribution?</a:t>
            </a:r>
          </a:p>
          <a:p>
            <a:pPr lvl="1"/>
            <a:r>
              <a:rPr lang="en-US" sz="2600"/>
              <a:t>To estimate </a:t>
            </a:r>
            <a:r>
              <a:rPr lang="en-US" sz="2600">
                <a:latin typeface="Symbol" pitchFamily="18" charset="2"/>
              </a:rPr>
              <a:t>m</a:t>
            </a:r>
            <a:r>
              <a:rPr lang="en-US" sz="2600"/>
              <a:t>, a sample of size n is drawn from the population, and its mean     is calculated.</a:t>
            </a:r>
          </a:p>
          <a:p>
            <a:pPr lvl="1"/>
            <a:r>
              <a:rPr lang="en-US" sz="2600"/>
              <a:t>Under certain conditions,      is normally distributed (or approximately normally distributed.), thus</a:t>
            </a:r>
            <a:endParaRPr lang="en-US"/>
          </a:p>
        </p:txBody>
      </p:sp>
      <p:graphicFrame>
        <p:nvGraphicFramePr>
          <p:cNvPr id="102400" name="Object 1024"/>
          <p:cNvGraphicFramePr>
            <a:graphicFrameLocks noChangeAspect="1"/>
          </p:cNvGraphicFramePr>
          <p:nvPr/>
        </p:nvGraphicFramePr>
        <p:xfrm>
          <a:off x="3914775" y="5319713"/>
          <a:ext cx="1676400" cy="1139825"/>
        </p:xfrm>
        <a:graphic>
          <a:graphicData uri="http://schemas.openxmlformats.org/presentationml/2006/ole">
            <p:oleObj spid="_x0000_s1026" name="Equation" r:id="rId3" imgW="634680" imgH="431640" progId="Equation.3">
              <p:embed/>
            </p:oleObj>
          </a:graphicData>
        </a:graphic>
      </p:graphicFrame>
      <p:graphicFrame>
        <p:nvGraphicFramePr>
          <p:cNvPr id="102401" name="Object 1025"/>
          <p:cNvGraphicFramePr>
            <a:graphicFrameLocks noChangeAspect="1"/>
          </p:cNvGraphicFramePr>
          <p:nvPr/>
        </p:nvGraphicFramePr>
        <p:xfrm>
          <a:off x="4953000" y="4495800"/>
          <a:ext cx="298450" cy="433387"/>
        </p:xfrm>
        <a:graphic>
          <a:graphicData uri="http://schemas.openxmlformats.org/presentationml/2006/ole">
            <p:oleObj spid="_x0000_s1027" name="Equation" r:id="rId4" imgW="114120" imgH="164880" progId="Equation.3">
              <p:embed/>
            </p:oleObj>
          </a:graphicData>
        </a:graphic>
      </p:graphicFrame>
      <p:graphicFrame>
        <p:nvGraphicFramePr>
          <p:cNvPr id="102402" name="Object 1026"/>
          <p:cNvGraphicFramePr>
            <a:graphicFrameLocks noChangeAspect="1"/>
          </p:cNvGraphicFramePr>
          <p:nvPr/>
        </p:nvGraphicFramePr>
        <p:xfrm>
          <a:off x="4876800" y="3962400"/>
          <a:ext cx="298450" cy="433387"/>
        </p:xfrm>
        <a:graphic>
          <a:graphicData uri="http://schemas.openxmlformats.org/presentationml/2006/ole">
            <p:oleObj spid="_x0000_s1028" name="Equation" r:id="rId5" imgW="11412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D40A-EDC4-42BE-B796-0A1F1ABD01AC}" type="slidenum">
              <a:rPr lang="en-US"/>
              <a:pPr/>
              <a:t>9</a:t>
            </a:fld>
            <a:endParaRPr lang="en-US"/>
          </a:p>
        </p:txBody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2895600" cy="609600"/>
          </a:xfrm>
        </p:spPr>
        <p:txBody>
          <a:bodyPr>
            <a:normAutofit fontScale="92500"/>
          </a:bodyPr>
          <a:lstStyle/>
          <a:p>
            <a:pPr lvl="1"/>
            <a:r>
              <a:rPr lang="en-US"/>
              <a:t>We know that</a:t>
            </a:r>
          </a:p>
        </p:txBody>
      </p:sp>
      <p:graphicFrame>
        <p:nvGraphicFramePr>
          <p:cNvPr id="19462" name="Object 1030"/>
          <p:cNvGraphicFramePr>
            <a:graphicFrameLocks noChangeAspect="1"/>
          </p:cNvGraphicFramePr>
          <p:nvPr/>
        </p:nvGraphicFramePr>
        <p:xfrm>
          <a:off x="3352800" y="762000"/>
          <a:ext cx="5381625" cy="920750"/>
        </p:xfrm>
        <a:graphic>
          <a:graphicData uri="http://schemas.openxmlformats.org/presentationml/2006/ole">
            <p:oleObj spid="_x0000_s2050" name="Equation" r:id="rId3" imgW="2501640" imgH="419040" progId="Equation.3">
              <p:embed/>
            </p:oleObj>
          </a:graphicData>
        </a:graphic>
      </p:graphicFrame>
      <p:grpSp>
        <p:nvGrpSpPr>
          <p:cNvPr id="2" name="Group 1033"/>
          <p:cNvGrpSpPr>
            <a:grpSpLocks/>
          </p:cNvGrpSpPr>
          <p:nvPr/>
        </p:nvGrpSpPr>
        <p:grpSpPr bwMode="auto">
          <a:xfrm>
            <a:off x="1066800" y="2286000"/>
            <a:ext cx="6553200" cy="1066800"/>
            <a:chOff x="1008" y="2736"/>
            <a:chExt cx="4128" cy="672"/>
          </a:xfrm>
        </p:grpSpPr>
        <p:sp>
          <p:nvSpPr>
            <p:cNvPr id="19464" name="Rectangle 1032"/>
            <p:cNvSpPr>
              <a:spLocks noChangeArrowheads="1"/>
            </p:cNvSpPr>
            <p:nvPr/>
          </p:nvSpPr>
          <p:spPr bwMode="auto">
            <a:xfrm>
              <a:off x="1008" y="2784"/>
              <a:ext cx="4128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18900000" algn="ctr" rotWithShape="0">
                <a:srgbClr val="FF000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9463" name="Object 1031"/>
            <p:cNvGraphicFramePr>
              <a:graphicFrameLocks noChangeAspect="1"/>
            </p:cNvGraphicFramePr>
            <p:nvPr/>
          </p:nvGraphicFramePr>
          <p:xfrm>
            <a:off x="1125" y="2736"/>
            <a:ext cx="3943" cy="663"/>
          </p:xfrm>
          <a:graphic>
            <a:graphicData uri="http://schemas.openxmlformats.org/presentationml/2006/ole">
              <p:oleObj spid="_x0000_s2053" name="Equation" r:id="rId4" imgW="2311200" imgH="419040" progId="Equation.3">
                <p:embed/>
              </p:oleObj>
            </a:graphicData>
          </a:graphic>
        </p:graphicFrame>
      </p:grpSp>
      <p:sp>
        <p:nvSpPr>
          <p:cNvPr id="19466" name="Rectangle 1034"/>
          <p:cNvSpPr>
            <a:spLocks noChangeArrowheads="1"/>
          </p:cNvSpPr>
          <p:nvPr/>
        </p:nvSpPr>
        <p:spPr bwMode="auto">
          <a:xfrm>
            <a:off x="685800" y="1676400"/>
            <a:ext cx="5257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chemeClr val="tx1"/>
                </a:solidFill>
              </a:rPr>
              <a:t>This leads to the relationship</a:t>
            </a:r>
          </a:p>
        </p:txBody>
      </p:sp>
      <p:grpSp>
        <p:nvGrpSpPr>
          <p:cNvPr id="3" name="Group 1053"/>
          <p:cNvGrpSpPr>
            <a:grpSpLocks/>
          </p:cNvGrpSpPr>
          <p:nvPr/>
        </p:nvGrpSpPr>
        <p:grpSpPr bwMode="auto">
          <a:xfrm>
            <a:off x="914400" y="3581402"/>
            <a:ext cx="6781800" cy="2225676"/>
            <a:chOff x="576" y="2256"/>
            <a:chExt cx="4272" cy="1402"/>
          </a:xfrm>
        </p:grpSpPr>
        <p:sp>
          <p:nvSpPr>
            <p:cNvPr id="19470" name="Text Box 1038"/>
            <p:cNvSpPr txBox="1">
              <a:spLocks noChangeArrowheads="1"/>
            </p:cNvSpPr>
            <p:nvPr/>
          </p:nvSpPr>
          <p:spPr bwMode="auto">
            <a:xfrm>
              <a:off x="576" y="2256"/>
              <a:ext cx="4272" cy="140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>
              <a:outerShdw dist="63500" dir="19387806" algn="ctr" rotWithShape="0">
                <a:schemeClr val="accent2"/>
              </a:outerShdw>
            </a:effectLst>
          </p:spPr>
          <p:txBody>
            <a:bodyPr wrap="square">
              <a:spAutoFit/>
            </a:bodyPr>
            <a:lstStyle/>
            <a:p>
              <a:r>
                <a:rPr lang="en-US" dirty="0">
                  <a:solidFill>
                    <a:schemeClr val="tx1"/>
                  </a:solidFill>
                </a:rPr>
                <a:t>1 - </a:t>
              </a:r>
              <a:r>
                <a:rPr lang="en-US" dirty="0">
                  <a:solidFill>
                    <a:schemeClr val="tx1"/>
                  </a:solidFill>
                  <a:latin typeface="Symbol" pitchFamily="18" charset="2"/>
                </a:rPr>
                <a:t>a  </a:t>
              </a:r>
              <a:r>
                <a:rPr lang="en-US" dirty="0">
                  <a:solidFill>
                    <a:schemeClr val="tx1"/>
                  </a:solidFill>
                </a:rPr>
                <a:t>of  all the  values  of     </a:t>
              </a:r>
              <a:r>
                <a:rPr lang="en-US" dirty="0" smtClean="0">
                  <a:solidFill>
                    <a:schemeClr val="tx1"/>
                  </a:solidFill>
                </a:rPr>
                <a:t>    obtained </a:t>
              </a:r>
              <a:r>
                <a:rPr lang="en-US" dirty="0">
                  <a:solidFill>
                    <a:schemeClr val="tx1"/>
                  </a:solidFill>
                </a:rPr>
                <a:t>in repeated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sampling from this distribution, construct an interval</a:t>
              </a:r>
            </a:p>
            <a:p>
              <a:endParaRPr lang="en-US" dirty="0">
                <a:solidFill>
                  <a:schemeClr val="tx1"/>
                </a:solidFill>
              </a:endParaRPr>
            </a:p>
            <a:p>
              <a:endParaRPr lang="en-US" dirty="0">
                <a:solidFill>
                  <a:schemeClr val="tx1"/>
                </a:solidFill>
              </a:endParaRPr>
            </a:p>
            <a:p>
              <a:pPr>
                <a:lnSpc>
                  <a:spcPct val="70000"/>
                </a:lnSpc>
              </a:pPr>
              <a:endParaRPr lang="en-US" dirty="0">
                <a:solidFill>
                  <a:schemeClr val="tx1"/>
                </a:solidFill>
              </a:endParaRPr>
            </a:p>
            <a:p>
              <a:endParaRPr lang="en-US" dirty="0" smtClean="0">
                <a:solidFill>
                  <a:schemeClr val="tx1"/>
                </a:solidFill>
              </a:endParaRPr>
            </a:p>
            <a:p>
              <a:r>
                <a:rPr lang="en-US" dirty="0" smtClean="0">
                  <a:solidFill>
                    <a:schemeClr val="tx1"/>
                  </a:solidFill>
                </a:rPr>
                <a:t>that </a:t>
              </a:r>
              <a:r>
                <a:rPr lang="en-US" dirty="0">
                  <a:solidFill>
                    <a:schemeClr val="tx1"/>
                  </a:solidFill>
                </a:rPr>
                <a:t>includes (covers) the expected value of the</a:t>
              </a:r>
            </a:p>
            <a:p>
              <a:r>
                <a:rPr lang="en-US" dirty="0">
                  <a:solidFill>
                    <a:schemeClr val="tx1"/>
                  </a:solidFill>
                </a:rPr>
                <a:t>population.</a:t>
              </a:r>
            </a:p>
          </p:txBody>
        </p:sp>
        <p:graphicFrame>
          <p:nvGraphicFramePr>
            <p:cNvPr id="19476" name="Object 1044"/>
            <p:cNvGraphicFramePr>
              <a:graphicFrameLocks noChangeAspect="1"/>
            </p:cNvGraphicFramePr>
            <p:nvPr/>
          </p:nvGraphicFramePr>
          <p:xfrm>
            <a:off x="2160" y="2256"/>
            <a:ext cx="192" cy="258"/>
          </p:xfrm>
          <a:graphic>
            <a:graphicData uri="http://schemas.openxmlformats.org/presentationml/2006/ole">
              <p:oleObj spid="_x0000_s2051" name="Equation" r:id="rId5" imgW="114120" imgH="164880" progId="Equation.3">
                <p:embed/>
              </p:oleObj>
            </a:graphicData>
          </a:graphic>
        </p:graphicFrame>
        <p:graphicFrame>
          <p:nvGraphicFramePr>
            <p:cNvPr id="19475" name="Object 1043"/>
            <p:cNvGraphicFramePr>
              <a:graphicFrameLocks noChangeAspect="1"/>
            </p:cNvGraphicFramePr>
            <p:nvPr/>
          </p:nvGraphicFramePr>
          <p:xfrm>
            <a:off x="1584" y="2688"/>
            <a:ext cx="2160" cy="595"/>
          </p:xfrm>
          <a:graphic>
            <a:graphicData uri="http://schemas.openxmlformats.org/presentationml/2006/ole">
              <p:oleObj spid="_x0000_s2052" name="Equation" r:id="rId6" imgW="1536480" imgH="4572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" presetClass="entr" presetSubtype="5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autoUpdateAnimBg="0" advAuto="0"/>
      <p:bldP spid="19466" grpId="0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389</Words>
  <Application>Microsoft Office PowerPoint</Application>
  <PresentationFormat>On-screen Show (4:3)</PresentationFormat>
  <Paragraphs>80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Equation</vt:lpstr>
      <vt:lpstr>Worksheet</vt:lpstr>
      <vt:lpstr>Statistical inference BBA 6th semester</vt:lpstr>
      <vt:lpstr>Introduction to Estimation</vt:lpstr>
      <vt:lpstr>  Introduction  </vt:lpstr>
      <vt:lpstr>  Concepts of Estimation</vt:lpstr>
      <vt:lpstr>Point Estimator</vt:lpstr>
      <vt:lpstr>Slide 6</vt:lpstr>
      <vt:lpstr>Interval Estimator</vt:lpstr>
      <vt:lpstr> Estimating the Population Mean when the Population Standard Deviation is Known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20</cp:revision>
  <dcterms:created xsi:type="dcterms:W3CDTF">2020-03-15T15:57:27Z</dcterms:created>
  <dcterms:modified xsi:type="dcterms:W3CDTF">2020-03-25T05:39:16Z</dcterms:modified>
</cp:coreProperties>
</file>