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0"/>
  </p:notesMasterIdLst>
  <p:sldIdLst>
    <p:sldId id="272" r:id="rId2"/>
    <p:sldId id="316" r:id="rId3"/>
    <p:sldId id="317" r:id="rId4"/>
    <p:sldId id="318" r:id="rId5"/>
    <p:sldId id="319" r:id="rId6"/>
    <p:sldId id="320" r:id="rId7"/>
    <p:sldId id="330" r:id="rId8"/>
    <p:sldId id="321" r:id="rId9"/>
    <p:sldId id="322" r:id="rId10"/>
    <p:sldId id="331" r:id="rId11"/>
    <p:sldId id="324" r:id="rId12"/>
    <p:sldId id="323" r:id="rId13"/>
    <p:sldId id="325" r:id="rId14"/>
    <p:sldId id="326" r:id="rId15"/>
    <p:sldId id="327" r:id="rId16"/>
    <p:sldId id="328" r:id="rId17"/>
    <p:sldId id="329" r:id="rId18"/>
    <p:sldId id="315" r:id="rId19"/>
  </p:sldIdLst>
  <p:sldSz cx="10287000" cy="6858000" type="35mm"/>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2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B89"/>
    <a:srgbClr val="FAD912"/>
    <a:srgbClr val="F7E6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29" autoAdjust="0"/>
    <p:restoredTop sz="94434" autoAdjust="0"/>
  </p:normalViewPr>
  <p:slideViewPr>
    <p:cSldViewPr>
      <p:cViewPr varScale="1">
        <p:scale>
          <a:sx n="72" d="100"/>
          <a:sy n="72" d="100"/>
        </p:scale>
        <p:origin x="846" y="54"/>
      </p:cViewPr>
      <p:guideLst>
        <p:guide orient="horz" pos="2160"/>
        <p:guide pos="32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4669896-C81B-445E-AEA6-14CD58354618}" type="datetimeFigureOut">
              <a:rPr lang="en-US" smtClean="0"/>
              <a:t>1/28/2020</a:t>
            </a:fld>
            <a:endParaRPr lang="en-US"/>
          </a:p>
        </p:txBody>
      </p:sp>
      <p:sp>
        <p:nvSpPr>
          <p:cNvPr id="4" name="Slide Image Placeholder 3"/>
          <p:cNvSpPr>
            <a:spLocks noGrp="1" noRot="1" noChangeAspect="1"/>
          </p:cNvSpPr>
          <p:nvPr>
            <p:ph type="sldImg" idx="2"/>
          </p:nvPr>
        </p:nvSpPr>
        <p:spPr>
          <a:xfrm>
            <a:off x="2643188" y="514350"/>
            <a:ext cx="3857625"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6B2ADF3C-3EA5-44EE-931D-EA6EC5CA8AC7}" type="slidenum">
              <a:rPr lang="en-US" smtClean="0"/>
              <a:t>‹#›</a:t>
            </a:fld>
            <a:endParaRPr lang="en-US"/>
          </a:p>
        </p:txBody>
      </p:sp>
    </p:spTree>
    <p:extLst>
      <p:ext uri="{BB962C8B-B14F-4D97-AF65-F5344CB8AC3E}">
        <p14:creationId xmlns:p14="http://schemas.microsoft.com/office/powerpoint/2010/main" val="3826556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905005"/>
            <a:ext cx="8486775" cy="2593975"/>
          </a:xfrm>
        </p:spPr>
        <p:txBody>
          <a:bodyPr anchor="b"/>
          <a:lstStyle>
            <a:lvl1pPr>
              <a:defRPr sz="7425">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771525" y="4572000"/>
            <a:ext cx="7269480" cy="1066800"/>
          </a:xfrm>
        </p:spPr>
        <p:txBody>
          <a:bodyPr anchor="t">
            <a:normAutofit/>
          </a:bodyPr>
          <a:lstStyle>
            <a:lvl1pPr marL="0" indent="0" algn="l">
              <a:buNone/>
              <a:defRPr sz="2250">
                <a:solidFill>
                  <a:schemeClr val="tx1">
                    <a:tint val="75000"/>
                  </a:schemeClr>
                </a:solidFill>
              </a:defRPr>
            </a:lvl1pPr>
            <a:lvl2pPr marL="514338" indent="0" algn="ctr">
              <a:buNone/>
              <a:defRPr>
                <a:solidFill>
                  <a:schemeClr val="tx1">
                    <a:tint val="75000"/>
                  </a:schemeClr>
                </a:solidFill>
              </a:defRPr>
            </a:lvl2pPr>
            <a:lvl3pPr marL="1028674" indent="0" algn="ctr">
              <a:buNone/>
              <a:defRPr>
                <a:solidFill>
                  <a:schemeClr val="tx1">
                    <a:tint val="75000"/>
                  </a:schemeClr>
                </a:solidFill>
              </a:defRPr>
            </a:lvl3pPr>
            <a:lvl4pPr marL="1543012" indent="0" algn="ctr">
              <a:buNone/>
              <a:defRPr>
                <a:solidFill>
                  <a:schemeClr val="tx1">
                    <a:tint val="75000"/>
                  </a:schemeClr>
                </a:solidFill>
              </a:defRPr>
            </a:lvl4pPr>
            <a:lvl5pPr marL="2057348" indent="0" algn="ctr">
              <a:buNone/>
              <a:defRPr>
                <a:solidFill>
                  <a:schemeClr val="tx1">
                    <a:tint val="75000"/>
                  </a:schemeClr>
                </a:solidFill>
              </a:defRPr>
            </a:lvl5pPr>
            <a:lvl6pPr marL="2571686" indent="0" algn="ctr">
              <a:buNone/>
              <a:defRPr>
                <a:solidFill>
                  <a:schemeClr val="tx1">
                    <a:tint val="75000"/>
                  </a:schemeClr>
                </a:solidFill>
              </a:defRPr>
            </a:lvl6pPr>
            <a:lvl7pPr marL="3086022" indent="0" algn="ctr">
              <a:buNone/>
              <a:defRPr>
                <a:solidFill>
                  <a:schemeClr val="tx1">
                    <a:tint val="75000"/>
                  </a:schemeClr>
                </a:solidFill>
              </a:defRPr>
            </a:lvl7pPr>
            <a:lvl8pPr marL="3600360" indent="0" algn="ctr">
              <a:buNone/>
              <a:defRPr>
                <a:solidFill>
                  <a:schemeClr val="tx1">
                    <a:tint val="75000"/>
                  </a:schemeClr>
                </a:solidFill>
              </a:defRPr>
            </a:lvl8pPr>
            <a:lvl9pPr marL="411469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B18865-877B-4276-8DDC-51C25F0F0CFA}" type="datetime1">
              <a:rPr lang="en-US" smtClean="0"/>
              <a:t>1/28/2020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F0B4D5-B51F-44A0-8EDB-A3EC871FB9CE}" type="datetime1">
              <a:rPr lang="en-US" smtClean="0"/>
              <a:t>1/28/2020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8075" y="274643"/>
            <a:ext cx="1971675"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514350" y="274643"/>
            <a:ext cx="677227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27CFA2-DCFD-488D-A21D-4EC67D500092}" type="datetime1">
              <a:rPr lang="en-US" smtClean="0"/>
              <a:t>1/28/2020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9FB53E-3DE6-4D60-814B-D2DD47A9408E}" type="datetime1">
              <a:rPr lang="en-US" smtClean="0"/>
              <a:t>1/28/2020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605" y="5486400"/>
            <a:ext cx="8617148" cy="1168400"/>
          </a:xfrm>
        </p:spPr>
        <p:txBody>
          <a:bodyPr anchor="t"/>
          <a:lstStyle>
            <a:lvl1pPr algn="l">
              <a:defRPr sz="4050" b="0" cap="all"/>
            </a:lvl1pPr>
          </a:lstStyle>
          <a:p>
            <a:r>
              <a:rPr lang="en-US"/>
              <a:t>Click to edit Master title style</a:t>
            </a:r>
            <a:endParaRPr lang="en-US" dirty="0"/>
          </a:p>
        </p:txBody>
      </p:sp>
      <p:sp>
        <p:nvSpPr>
          <p:cNvPr id="3" name="Text Placeholder 2"/>
          <p:cNvSpPr>
            <a:spLocks noGrp="1"/>
          </p:cNvSpPr>
          <p:nvPr>
            <p:ph type="body" idx="1"/>
          </p:nvPr>
        </p:nvSpPr>
        <p:spPr>
          <a:xfrm>
            <a:off x="812605" y="3852863"/>
            <a:ext cx="6902648" cy="1633538"/>
          </a:xfrm>
        </p:spPr>
        <p:txBody>
          <a:bodyPr anchor="b"/>
          <a:lstStyle>
            <a:lvl1pPr marL="0" indent="0">
              <a:buNone/>
              <a:defRPr sz="2250">
                <a:solidFill>
                  <a:schemeClr val="tx1">
                    <a:tint val="75000"/>
                  </a:schemeClr>
                </a:solidFill>
              </a:defRPr>
            </a:lvl1pPr>
            <a:lvl2pPr marL="514338" indent="0">
              <a:buNone/>
              <a:defRPr sz="2025">
                <a:solidFill>
                  <a:schemeClr val="tx1">
                    <a:tint val="75000"/>
                  </a:schemeClr>
                </a:solidFill>
              </a:defRPr>
            </a:lvl2pPr>
            <a:lvl3pPr marL="1028674" indent="0">
              <a:buNone/>
              <a:defRPr sz="1800">
                <a:solidFill>
                  <a:schemeClr val="tx1">
                    <a:tint val="75000"/>
                  </a:schemeClr>
                </a:solidFill>
              </a:defRPr>
            </a:lvl3pPr>
            <a:lvl4pPr marL="1543012" indent="0">
              <a:buNone/>
              <a:defRPr sz="1575">
                <a:solidFill>
                  <a:schemeClr val="tx1">
                    <a:tint val="75000"/>
                  </a:schemeClr>
                </a:solidFill>
              </a:defRPr>
            </a:lvl4pPr>
            <a:lvl5pPr marL="2057348" indent="0">
              <a:buNone/>
              <a:defRPr sz="1575">
                <a:solidFill>
                  <a:schemeClr val="tx1">
                    <a:tint val="75000"/>
                  </a:schemeClr>
                </a:solidFill>
              </a:defRPr>
            </a:lvl5pPr>
            <a:lvl6pPr marL="2571686" indent="0">
              <a:buNone/>
              <a:defRPr sz="1575">
                <a:solidFill>
                  <a:schemeClr val="tx1">
                    <a:tint val="75000"/>
                  </a:schemeClr>
                </a:solidFill>
              </a:defRPr>
            </a:lvl6pPr>
            <a:lvl7pPr marL="3086022" indent="0">
              <a:buNone/>
              <a:defRPr sz="1575">
                <a:solidFill>
                  <a:schemeClr val="tx1">
                    <a:tint val="75000"/>
                  </a:schemeClr>
                </a:solidFill>
              </a:defRPr>
            </a:lvl7pPr>
            <a:lvl8pPr marL="3600360" indent="0">
              <a:buNone/>
              <a:defRPr sz="1575">
                <a:solidFill>
                  <a:schemeClr val="tx1">
                    <a:tint val="75000"/>
                  </a:schemeClr>
                </a:solidFill>
              </a:defRPr>
            </a:lvl8pPr>
            <a:lvl9pPr marL="4114698" indent="0">
              <a:buNone/>
              <a:defRPr sz="15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AEAA89-E8B2-4ADE-AE69-81BE253D4A9C}" type="datetime1">
              <a:rPr lang="en-US" smtClean="0"/>
              <a:t>1/28/2020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1536192"/>
            <a:ext cx="4114800" cy="4590288"/>
          </a:xfrm>
        </p:spPr>
        <p:txBody>
          <a:bodyPr/>
          <a:lstStyle>
            <a:lvl1pPr>
              <a:defRPr sz="3150"/>
            </a:lvl1pPr>
            <a:lvl2pPr>
              <a:defRPr sz="2700"/>
            </a:lvl2pPr>
            <a:lvl3pPr>
              <a:defRPr sz="2250"/>
            </a:lvl3pPr>
            <a:lvl4pPr>
              <a:defRPr sz="2025"/>
            </a:lvl4pPr>
            <a:lvl5pPr>
              <a:defRPr sz="2025"/>
            </a:lvl5pPr>
            <a:lvl6pPr>
              <a:defRPr sz="2025"/>
            </a:lvl6pPr>
            <a:lvl7pPr>
              <a:defRPr sz="2025"/>
            </a:lvl7pPr>
            <a:lvl8pPr>
              <a:defRPr sz="2025"/>
            </a:lvl8pPr>
            <a:lvl9pPr>
              <a:defRPr sz="20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72050" y="1536192"/>
            <a:ext cx="4114800" cy="4590288"/>
          </a:xfrm>
        </p:spPr>
        <p:txBody>
          <a:bodyPr/>
          <a:lstStyle>
            <a:lvl1pPr>
              <a:defRPr sz="3150"/>
            </a:lvl1pPr>
            <a:lvl2pPr>
              <a:defRPr sz="2700"/>
            </a:lvl2pPr>
            <a:lvl3pPr>
              <a:defRPr sz="2250"/>
            </a:lvl3pPr>
            <a:lvl4pPr>
              <a:defRPr sz="2025"/>
            </a:lvl4pPr>
            <a:lvl5pPr>
              <a:defRPr sz="2025"/>
            </a:lvl5pPr>
            <a:lvl6pPr>
              <a:defRPr sz="2025"/>
            </a:lvl6pPr>
            <a:lvl7pPr>
              <a:defRPr sz="2025"/>
            </a:lvl7pPr>
            <a:lvl8pPr>
              <a:defRPr sz="2025"/>
            </a:lvl8pPr>
            <a:lvl9pPr>
              <a:defRPr sz="20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76A155-A462-4208-A31F-17F7074A2759}" type="datetime1">
              <a:rPr lang="en-US" smtClean="0"/>
              <a:t>1/28/2020</a:t>
            </a:fld>
            <a:endParaRPr lang="en-US"/>
          </a:p>
        </p:txBody>
      </p:sp>
      <p:sp>
        <p:nvSpPr>
          <p:cNvPr id="6" name="Footer Placeholder 5"/>
          <p:cNvSpPr>
            <a:spLocks noGrp="1"/>
          </p:cNvSpPr>
          <p:nvPr>
            <p:ph type="ftr" sz="quarter" idx="11"/>
          </p:nvPr>
        </p:nvSpPr>
        <p:spPr/>
        <p:txBody>
          <a:bodyPr/>
          <a:lstStyle/>
          <a:p>
            <a:r>
              <a:rPr lang="en-US" dirty="0"/>
              <a:t>Engr. Ubaid Ahmad Mughal 2017-Ph.D-Civil-03</a:t>
            </a:r>
          </a:p>
        </p:txBody>
      </p:sp>
      <p:sp>
        <p:nvSpPr>
          <p:cNvPr id="7" name="Slide Number Placeholder 6"/>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14350" y="1535113"/>
            <a:ext cx="4114800" cy="639762"/>
          </a:xfrm>
        </p:spPr>
        <p:txBody>
          <a:bodyPr anchor="b">
            <a:noAutofit/>
          </a:bodyPr>
          <a:lstStyle>
            <a:lvl1pPr marL="0" indent="0" algn="ctr">
              <a:buNone/>
              <a:defRPr sz="2250" b="1">
                <a:solidFill>
                  <a:schemeClr val="tx2"/>
                </a:solidFill>
              </a:defRPr>
            </a:lvl1pPr>
            <a:lvl2pPr marL="514338" indent="0">
              <a:buNone/>
              <a:defRPr sz="2250" b="1"/>
            </a:lvl2pPr>
            <a:lvl3pPr marL="1028674" indent="0">
              <a:buNone/>
              <a:defRPr sz="2025" b="1"/>
            </a:lvl3pPr>
            <a:lvl4pPr marL="1543012" indent="0">
              <a:buNone/>
              <a:defRPr sz="1800" b="1"/>
            </a:lvl4pPr>
            <a:lvl5pPr marL="2057348" indent="0">
              <a:buNone/>
              <a:defRPr sz="1800" b="1"/>
            </a:lvl5pPr>
            <a:lvl6pPr marL="2571686" indent="0">
              <a:buNone/>
              <a:defRPr sz="1800" b="1"/>
            </a:lvl6pPr>
            <a:lvl7pPr marL="3086022" indent="0">
              <a:buNone/>
              <a:defRPr sz="1800" b="1"/>
            </a:lvl7pPr>
            <a:lvl8pPr marL="3600360" indent="0">
              <a:buNone/>
              <a:defRPr sz="1800" b="1"/>
            </a:lvl8pPr>
            <a:lvl9pPr marL="4114698" indent="0">
              <a:buNone/>
              <a:defRPr sz="1800" b="1"/>
            </a:lvl9pPr>
          </a:lstStyle>
          <a:p>
            <a:pPr lvl="0"/>
            <a:r>
              <a:rPr lang="en-US"/>
              <a:t>Click to edit Master text styles</a:t>
            </a:r>
          </a:p>
        </p:txBody>
      </p:sp>
      <p:sp>
        <p:nvSpPr>
          <p:cNvPr id="4" name="Content Placeholder 3"/>
          <p:cNvSpPr>
            <a:spLocks noGrp="1"/>
          </p:cNvSpPr>
          <p:nvPr>
            <p:ph sz="half" idx="2"/>
          </p:nvPr>
        </p:nvSpPr>
        <p:spPr>
          <a:xfrm>
            <a:off x="514350" y="2174875"/>
            <a:ext cx="4114800" cy="3951288"/>
          </a:xfrm>
        </p:spPr>
        <p:txBody>
          <a:bodyPr/>
          <a:lstStyle>
            <a:lvl1pPr>
              <a:defRPr sz="2700"/>
            </a:lvl1pPr>
            <a:lvl2pPr>
              <a:defRPr sz="2250"/>
            </a:lvl2pPr>
            <a:lvl3pPr>
              <a:defRPr sz="2025"/>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2050" y="1535113"/>
            <a:ext cx="4114800" cy="639762"/>
          </a:xfrm>
        </p:spPr>
        <p:txBody>
          <a:bodyPr anchor="b">
            <a:noAutofit/>
          </a:bodyPr>
          <a:lstStyle>
            <a:lvl1pPr marL="0" indent="0" algn="ctr">
              <a:buNone/>
              <a:defRPr sz="2250" b="1">
                <a:solidFill>
                  <a:schemeClr val="tx2"/>
                </a:solidFill>
              </a:defRPr>
            </a:lvl1pPr>
            <a:lvl2pPr marL="514338" indent="0">
              <a:buNone/>
              <a:defRPr sz="2250" b="1"/>
            </a:lvl2pPr>
            <a:lvl3pPr marL="1028674" indent="0">
              <a:buNone/>
              <a:defRPr sz="2025" b="1"/>
            </a:lvl3pPr>
            <a:lvl4pPr marL="1543012" indent="0">
              <a:buNone/>
              <a:defRPr sz="1800" b="1"/>
            </a:lvl4pPr>
            <a:lvl5pPr marL="2057348" indent="0">
              <a:buNone/>
              <a:defRPr sz="1800" b="1"/>
            </a:lvl5pPr>
            <a:lvl6pPr marL="2571686" indent="0">
              <a:buNone/>
              <a:defRPr sz="1800" b="1"/>
            </a:lvl6pPr>
            <a:lvl7pPr marL="3086022" indent="0">
              <a:buNone/>
              <a:defRPr sz="1800" b="1"/>
            </a:lvl7pPr>
            <a:lvl8pPr marL="3600360" indent="0">
              <a:buNone/>
              <a:defRPr sz="1800" b="1"/>
            </a:lvl8pPr>
            <a:lvl9pPr marL="41146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4972050" y="2174875"/>
            <a:ext cx="4114800" cy="3951288"/>
          </a:xfrm>
        </p:spPr>
        <p:txBody>
          <a:bodyPr/>
          <a:lstStyle>
            <a:lvl1pPr>
              <a:defRPr sz="2700"/>
            </a:lvl1pPr>
            <a:lvl2pPr>
              <a:defRPr sz="2250"/>
            </a:lvl2pPr>
            <a:lvl3pPr>
              <a:defRPr sz="2025"/>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371688-778E-4C49-BDA8-BC5A8A18AC00}" type="datetime1">
              <a:rPr lang="en-US" smtClean="0"/>
              <a:t>1/28/2020</a:t>
            </a:fld>
            <a:endParaRPr lang="en-US"/>
          </a:p>
        </p:txBody>
      </p:sp>
      <p:sp>
        <p:nvSpPr>
          <p:cNvPr id="8" name="Footer Placeholder 7"/>
          <p:cNvSpPr>
            <a:spLocks noGrp="1"/>
          </p:cNvSpPr>
          <p:nvPr>
            <p:ph type="ftr" sz="quarter" idx="11"/>
          </p:nvPr>
        </p:nvSpPr>
        <p:spPr/>
        <p:txBody>
          <a:bodyPr/>
          <a:lstStyle/>
          <a:p>
            <a:r>
              <a:rPr lang="en-US" dirty="0"/>
              <a:t>Engr. Ubaid Ahmad Mughal 2017-Ph.D-Civil-03</a:t>
            </a:r>
          </a:p>
        </p:txBody>
      </p:sp>
      <p:sp>
        <p:nvSpPr>
          <p:cNvPr id="9" name="Slide Number Placeholder 8"/>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5790E1-F290-4F93-BA07-81ABBE43E87F}" type="datetime1">
              <a:rPr lang="en-US" smtClean="0"/>
              <a:t>1/28/2020</a:t>
            </a:fld>
            <a:endParaRPr lang="en-US"/>
          </a:p>
        </p:txBody>
      </p:sp>
      <p:sp>
        <p:nvSpPr>
          <p:cNvPr id="4" name="Footer Placeholder 3"/>
          <p:cNvSpPr>
            <a:spLocks noGrp="1"/>
          </p:cNvSpPr>
          <p:nvPr>
            <p:ph type="ftr" sz="quarter" idx="11"/>
          </p:nvPr>
        </p:nvSpPr>
        <p:spPr/>
        <p:txBody>
          <a:bodyPr/>
          <a:lstStyle/>
          <a:p>
            <a:r>
              <a:rPr lang="en-US" dirty="0"/>
              <a:t>Engr. Ubaid Ahmad Mughal 2017-Ph.D-Civil-03</a:t>
            </a:r>
          </a:p>
        </p:txBody>
      </p:sp>
      <p:sp>
        <p:nvSpPr>
          <p:cNvPr id="5" name="Slide Number Placeholder 4"/>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EDDF0-B4DA-4F3F-92DA-CB774E3E21CB}" type="datetime1">
              <a:rPr lang="en-US" smtClean="0"/>
              <a:t>1/28/2020</a:t>
            </a:fld>
            <a:endParaRPr lang="en-US"/>
          </a:p>
        </p:txBody>
      </p:sp>
      <p:sp>
        <p:nvSpPr>
          <p:cNvPr id="3" name="Footer Placeholder 2"/>
          <p:cNvSpPr>
            <a:spLocks noGrp="1"/>
          </p:cNvSpPr>
          <p:nvPr>
            <p:ph type="ftr" sz="quarter" idx="11"/>
          </p:nvPr>
        </p:nvSpPr>
        <p:spPr/>
        <p:txBody>
          <a:bodyPr/>
          <a:lstStyle/>
          <a:p>
            <a:r>
              <a:rPr lang="en-US" dirty="0"/>
              <a:t>Engr. Ubaid Ahmad Mughal 2017-Ph.D-Civil-03</a:t>
            </a:r>
          </a:p>
        </p:txBody>
      </p:sp>
      <p:sp>
        <p:nvSpPr>
          <p:cNvPr id="4" name="Slide Number Placeholder 3"/>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5495544"/>
            <a:ext cx="8743950" cy="594360"/>
          </a:xfrm>
        </p:spPr>
        <p:txBody>
          <a:bodyPr anchor="b"/>
          <a:lstStyle>
            <a:lvl1pPr algn="ctr">
              <a:defRPr sz="2475" b="1"/>
            </a:lvl1pPr>
          </a:lstStyle>
          <a:p>
            <a:r>
              <a:rPr lang="en-US"/>
              <a:t>Click to edit Master title style</a:t>
            </a:r>
            <a:endParaRPr lang="en-US" dirty="0"/>
          </a:p>
        </p:txBody>
      </p:sp>
      <p:sp>
        <p:nvSpPr>
          <p:cNvPr id="4" name="Text Placeholder 3"/>
          <p:cNvSpPr>
            <a:spLocks noGrp="1"/>
          </p:cNvSpPr>
          <p:nvPr>
            <p:ph type="body" sz="half" idx="2"/>
          </p:nvPr>
        </p:nvSpPr>
        <p:spPr>
          <a:xfrm>
            <a:off x="342902" y="6096000"/>
            <a:ext cx="8743951" cy="609600"/>
          </a:xfrm>
        </p:spPr>
        <p:txBody>
          <a:bodyPr>
            <a:normAutofit/>
          </a:bodyPr>
          <a:lstStyle>
            <a:lvl1pPr marL="0" indent="0" algn="ctr">
              <a:buNone/>
              <a:defRPr sz="1800"/>
            </a:lvl1pPr>
            <a:lvl2pPr marL="514338" indent="0">
              <a:buNone/>
              <a:defRPr sz="1350"/>
            </a:lvl2pPr>
            <a:lvl3pPr marL="1028674" indent="0">
              <a:buNone/>
              <a:defRPr sz="1125"/>
            </a:lvl3pPr>
            <a:lvl4pPr marL="1543012" indent="0">
              <a:buNone/>
              <a:defRPr sz="1013"/>
            </a:lvl4pPr>
            <a:lvl5pPr marL="2057348" indent="0">
              <a:buNone/>
              <a:defRPr sz="1013"/>
            </a:lvl5pPr>
            <a:lvl6pPr marL="2571686" indent="0">
              <a:buNone/>
              <a:defRPr sz="1013"/>
            </a:lvl6pPr>
            <a:lvl7pPr marL="3086022" indent="0">
              <a:buNone/>
              <a:defRPr sz="1013"/>
            </a:lvl7pPr>
            <a:lvl8pPr marL="3600360" indent="0">
              <a:buNone/>
              <a:defRPr sz="1013"/>
            </a:lvl8pPr>
            <a:lvl9pPr marL="4114698" indent="0">
              <a:buNone/>
              <a:defRPr sz="1013"/>
            </a:lvl9pPr>
          </a:lstStyle>
          <a:p>
            <a:pPr lvl="0"/>
            <a:r>
              <a:rPr lang="en-US"/>
              <a:t>Click to edit Master text styles</a:t>
            </a:r>
          </a:p>
        </p:txBody>
      </p:sp>
      <p:sp>
        <p:nvSpPr>
          <p:cNvPr id="5" name="Date Placeholder 4"/>
          <p:cNvSpPr>
            <a:spLocks noGrp="1"/>
          </p:cNvSpPr>
          <p:nvPr>
            <p:ph type="dt" sz="half" idx="10"/>
          </p:nvPr>
        </p:nvSpPr>
        <p:spPr/>
        <p:txBody>
          <a:bodyPr/>
          <a:lstStyle/>
          <a:p>
            <a:fld id="{6C6B8A24-A37E-44FC-9367-3A3E5E5E0C02}" type="datetime1">
              <a:rPr lang="en-US" smtClean="0"/>
              <a:t>1/28/2020</a:t>
            </a:fld>
            <a:endParaRPr lang="en-US"/>
          </a:p>
        </p:txBody>
      </p:sp>
      <p:sp>
        <p:nvSpPr>
          <p:cNvPr id="6" name="Footer Placeholder 5"/>
          <p:cNvSpPr>
            <a:spLocks noGrp="1"/>
          </p:cNvSpPr>
          <p:nvPr>
            <p:ph type="ftr" sz="quarter" idx="11"/>
          </p:nvPr>
        </p:nvSpPr>
        <p:spPr/>
        <p:txBody>
          <a:bodyPr/>
          <a:lstStyle/>
          <a:p>
            <a:r>
              <a:rPr lang="en-US" dirty="0"/>
              <a:t>Engr. Ubaid Ahmad Mughal 2017-Ph.D-Civil-03</a:t>
            </a:r>
          </a:p>
        </p:txBody>
      </p:sp>
      <p:sp>
        <p:nvSpPr>
          <p:cNvPr id="7" name="Slide Number Placeholder 6"/>
          <p:cNvSpPr>
            <a:spLocks noGrp="1"/>
          </p:cNvSpPr>
          <p:nvPr>
            <p:ph type="sldNum" sz="quarter" idx="12"/>
          </p:nvPr>
        </p:nvSpPr>
        <p:spPr/>
        <p:txBody>
          <a:bodyPr/>
          <a:lstStyle/>
          <a:p>
            <a:fld id="{17ADA24D-118A-4C64-BEF4-4ECE13710AE2}" type="slidenum">
              <a:rPr lang="en-US" smtClean="0"/>
              <a:t>‹#›</a:t>
            </a:fld>
            <a:endParaRPr lang="en-US"/>
          </a:p>
        </p:txBody>
      </p:sp>
      <p:sp>
        <p:nvSpPr>
          <p:cNvPr id="9" name="Content Placeholder 8"/>
          <p:cNvSpPr>
            <a:spLocks noGrp="1"/>
          </p:cNvSpPr>
          <p:nvPr>
            <p:ph sz="quarter" idx="13"/>
          </p:nvPr>
        </p:nvSpPr>
        <p:spPr>
          <a:xfrm>
            <a:off x="342900" y="381000"/>
            <a:ext cx="874395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9471" y="5495278"/>
            <a:ext cx="8743950" cy="594626"/>
          </a:xfrm>
        </p:spPr>
        <p:txBody>
          <a:bodyPr anchor="b"/>
          <a:lstStyle>
            <a:lvl1pPr algn="ctr">
              <a:defRPr sz="2475"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9515475" cy="5486400"/>
          </a:xfrm>
        </p:spPr>
        <p:txBody>
          <a:bodyPr/>
          <a:lstStyle>
            <a:lvl1pPr marL="0" indent="0">
              <a:buNone/>
              <a:defRPr sz="3600"/>
            </a:lvl1pPr>
            <a:lvl2pPr marL="514338" indent="0">
              <a:buNone/>
              <a:defRPr sz="3150"/>
            </a:lvl2pPr>
            <a:lvl3pPr marL="1028674" indent="0">
              <a:buNone/>
              <a:defRPr sz="2700"/>
            </a:lvl3pPr>
            <a:lvl4pPr marL="1543012" indent="0">
              <a:buNone/>
              <a:defRPr sz="2250"/>
            </a:lvl4pPr>
            <a:lvl5pPr marL="2057348" indent="0">
              <a:buNone/>
              <a:defRPr sz="2250"/>
            </a:lvl5pPr>
            <a:lvl6pPr marL="2571686" indent="0">
              <a:buNone/>
              <a:defRPr sz="2250"/>
            </a:lvl6pPr>
            <a:lvl7pPr marL="3086022" indent="0">
              <a:buNone/>
              <a:defRPr sz="2250"/>
            </a:lvl7pPr>
            <a:lvl8pPr marL="3600360" indent="0">
              <a:buNone/>
              <a:defRPr sz="2250"/>
            </a:lvl8pPr>
            <a:lvl9pPr marL="4114698" indent="0">
              <a:buNone/>
              <a:defRPr sz="2250"/>
            </a:lvl9pPr>
          </a:lstStyle>
          <a:p>
            <a:r>
              <a:rPr lang="en-US"/>
              <a:t>Click icon to add picture</a:t>
            </a:r>
            <a:endParaRPr lang="en-US" dirty="0"/>
          </a:p>
        </p:txBody>
      </p:sp>
      <p:sp>
        <p:nvSpPr>
          <p:cNvPr id="4" name="Text Placeholder 3"/>
          <p:cNvSpPr>
            <a:spLocks noGrp="1"/>
          </p:cNvSpPr>
          <p:nvPr>
            <p:ph type="body" sz="half" idx="2"/>
          </p:nvPr>
        </p:nvSpPr>
        <p:spPr>
          <a:xfrm>
            <a:off x="339471" y="6096000"/>
            <a:ext cx="8743950" cy="612648"/>
          </a:xfrm>
        </p:spPr>
        <p:txBody>
          <a:bodyPr>
            <a:normAutofit/>
          </a:bodyPr>
          <a:lstStyle>
            <a:lvl1pPr marL="0" indent="0" algn="ctr">
              <a:buNone/>
              <a:defRPr sz="1800"/>
            </a:lvl1pPr>
            <a:lvl2pPr marL="514338" indent="0">
              <a:buNone/>
              <a:defRPr sz="1350"/>
            </a:lvl2pPr>
            <a:lvl3pPr marL="1028674" indent="0">
              <a:buNone/>
              <a:defRPr sz="1125"/>
            </a:lvl3pPr>
            <a:lvl4pPr marL="1543012" indent="0">
              <a:buNone/>
              <a:defRPr sz="1013"/>
            </a:lvl4pPr>
            <a:lvl5pPr marL="2057348" indent="0">
              <a:buNone/>
              <a:defRPr sz="1013"/>
            </a:lvl5pPr>
            <a:lvl6pPr marL="2571686" indent="0">
              <a:buNone/>
              <a:defRPr sz="1013"/>
            </a:lvl6pPr>
            <a:lvl7pPr marL="3086022" indent="0">
              <a:buNone/>
              <a:defRPr sz="1013"/>
            </a:lvl7pPr>
            <a:lvl8pPr marL="3600360" indent="0">
              <a:buNone/>
              <a:defRPr sz="1013"/>
            </a:lvl8pPr>
            <a:lvl9pPr marL="4114698" indent="0">
              <a:buNone/>
              <a:defRPr sz="1013"/>
            </a:lvl9pPr>
          </a:lstStyle>
          <a:p>
            <a:pPr lvl="0"/>
            <a:r>
              <a:rPr lang="en-US"/>
              <a:t>Click to edit Master text styles</a:t>
            </a:r>
          </a:p>
        </p:txBody>
      </p:sp>
      <p:sp>
        <p:nvSpPr>
          <p:cNvPr id="8" name="Date Placeholder 7"/>
          <p:cNvSpPr>
            <a:spLocks noGrp="1"/>
          </p:cNvSpPr>
          <p:nvPr>
            <p:ph type="dt" sz="half" idx="10"/>
          </p:nvPr>
        </p:nvSpPr>
        <p:spPr/>
        <p:txBody>
          <a:bodyPr/>
          <a:lstStyle/>
          <a:p>
            <a:fld id="{D1AAD510-6B2C-4561-8E10-2AE76D8F14CB}" type="datetime1">
              <a:rPr lang="en-US" smtClean="0"/>
              <a:t>1/28/2020</a:t>
            </a:fld>
            <a:endParaRPr lang="en-US"/>
          </a:p>
        </p:txBody>
      </p:sp>
      <p:sp>
        <p:nvSpPr>
          <p:cNvPr id="9" name="Slide Number Placeholder 8"/>
          <p:cNvSpPr>
            <a:spLocks noGrp="1"/>
          </p:cNvSpPr>
          <p:nvPr>
            <p:ph type="sldNum" sz="quarter" idx="11"/>
          </p:nvPr>
        </p:nvSpPr>
        <p:spPr/>
        <p:txBody>
          <a:bodyPr/>
          <a:lstStyle/>
          <a:p>
            <a:fld id="{17ADA24D-118A-4C64-BEF4-4ECE13710AE2}" type="slidenum">
              <a:rPr lang="en-US" smtClean="0"/>
              <a:t>‹#›</a:t>
            </a:fld>
            <a:endParaRPr lang="en-US"/>
          </a:p>
        </p:txBody>
      </p:sp>
      <p:sp>
        <p:nvSpPr>
          <p:cNvPr id="10" name="Footer Placeholder 9"/>
          <p:cNvSpPr>
            <a:spLocks noGrp="1"/>
          </p:cNvSpPr>
          <p:nvPr>
            <p:ph type="ftr" sz="quarter" idx="12"/>
          </p:nvPr>
        </p:nvSpPr>
        <p:spPr/>
        <p:txBody>
          <a:bodyPr/>
          <a:lstStyle/>
          <a:p>
            <a:r>
              <a:rPr lang="en-US" dirty="0"/>
              <a:t>Engr. Ubaid Ahmad Mughal 2017-Ph.D-Civil-03</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350" y="274638"/>
            <a:ext cx="85725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514350" y="1600200"/>
            <a:ext cx="85725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9515475" y="0"/>
            <a:ext cx="77152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9515475" y="5486400"/>
            <a:ext cx="771525"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6" name="Slide Number Placeholder 5"/>
          <p:cNvSpPr>
            <a:spLocks noGrp="1"/>
          </p:cNvSpPr>
          <p:nvPr>
            <p:ph type="sldNum" sz="quarter" idx="4"/>
          </p:nvPr>
        </p:nvSpPr>
        <p:spPr>
          <a:xfrm>
            <a:off x="9598262" y="5648960"/>
            <a:ext cx="617220" cy="396240"/>
          </a:xfrm>
          <a:prstGeom prst="bracketPair">
            <a:avLst>
              <a:gd name="adj" fmla="val 17949"/>
            </a:avLst>
          </a:prstGeom>
          <a:ln w="19050">
            <a:solidFill>
              <a:srgbClr val="FFFFFF"/>
            </a:solidFill>
          </a:ln>
        </p:spPr>
        <p:txBody>
          <a:bodyPr vert="horz" lIns="0" tIns="0" rIns="0" bIns="0" rtlCol="0" anchor="ctr"/>
          <a:lstStyle>
            <a:lvl1pPr algn="ctr">
              <a:defRPr sz="2025">
                <a:solidFill>
                  <a:srgbClr val="FFFFFF"/>
                </a:solidFill>
              </a:defRPr>
            </a:lvl1pPr>
          </a:lstStyle>
          <a:p>
            <a:fld id="{17ADA24D-118A-4C64-BEF4-4ECE13710AE2}" type="slidenum">
              <a:rPr lang="en-US" smtClean="0"/>
              <a:t>‹#›</a:t>
            </a:fld>
            <a:endParaRPr lang="en-US"/>
          </a:p>
        </p:txBody>
      </p:sp>
      <p:sp>
        <p:nvSpPr>
          <p:cNvPr id="5" name="Footer Placeholder 4"/>
          <p:cNvSpPr>
            <a:spLocks noGrp="1"/>
          </p:cNvSpPr>
          <p:nvPr>
            <p:ph type="ftr" sz="quarter" idx="3"/>
          </p:nvPr>
        </p:nvSpPr>
        <p:spPr>
          <a:xfrm rot="16200000">
            <a:off x="8683232" y="4025900"/>
            <a:ext cx="2367281" cy="411480"/>
          </a:xfrm>
          <a:prstGeom prst="rect">
            <a:avLst/>
          </a:prstGeom>
        </p:spPr>
        <p:txBody>
          <a:bodyPr vert="horz" lIns="91440" tIns="45720" rIns="91440" bIns="45720" rtlCol="0" anchor="ctr"/>
          <a:lstStyle>
            <a:lvl1pPr algn="r">
              <a:defRPr sz="1350">
                <a:solidFill>
                  <a:schemeClr val="bg2"/>
                </a:solidFill>
              </a:defRPr>
            </a:lvl1pPr>
          </a:lstStyle>
          <a:p>
            <a:r>
              <a:rPr lang="en-US" dirty="0"/>
              <a:t>Engr. Ubaid Ahmad Mughal 2017-Ph.D-Civil-03</a:t>
            </a:r>
          </a:p>
        </p:txBody>
      </p:sp>
      <p:sp>
        <p:nvSpPr>
          <p:cNvPr id="4" name="Date Placeholder 3"/>
          <p:cNvSpPr>
            <a:spLocks noGrp="1"/>
          </p:cNvSpPr>
          <p:nvPr>
            <p:ph type="dt" sz="half" idx="2"/>
          </p:nvPr>
        </p:nvSpPr>
        <p:spPr>
          <a:xfrm rot="16200000">
            <a:off x="8647673" y="1623060"/>
            <a:ext cx="2438399" cy="411480"/>
          </a:xfrm>
          <a:prstGeom prst="rect">
            <a:avLst/>
          </a:prstGeom>
        </p:spPr>
        <p:txBody>
          <a:bodyPr vert="horz" lIns="91440" tIns="45720" rIns="91440" bIns="45720" rtlCol="0" anchor="ctr"/>
          <a:lstStyle>
            <a:lvl1pPr algn="l">
              <a:defRPr sz="1350">
                <a:solidFill>
                  <a:schemeClr val="bg2"/>
                </a:solidFill>
              </a:defRPr>
            </a:lvl1pPr>
          </a:lstStyle>
          <a:p>
            <a:fld id="{DE434154-07F4-4E8F-8ABB-E83F58CA1012}" type="datetime1">
              <a:rPr lang="en-US" smtClean="0"/>
              <a:t>1/28/2020</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dt="0"/>
  <p:txStyles>
    <p:titleStyle>
      <a:lvl1pPr algn="l" defTabSz="1028674" rtl="0" eaLnBrk="1" latinLnBrk="0" hangingPunct="1">
        <a:spcBef>
          <a:spcPct val="0"/>
        </a:spcBef>
        <a:buNone/>
        <a:defRPr sz="5175" kern="1200" cap="none" spc="-113" baseline="0">
          <a:ln>
            <a:noFill/>
          </a:ln>
          <a:solidFill>
            <a:schemeClr val="tx2"/>
          </a:solidFill>
          <a:effectLst/>
          <a:latin typeface="+mj-lt"/>
          <a:ea typeface="+mj-ea"/>
          <a:cs typeface="+mj-cs"/>
        </a:defRPr>
      </a:lvl1pPr>
    </p:titleStyle>
    <p:bodyStyle>
      <a:lvl1pPr marL="385752" indent="-257168" algn="l" defTabSz="1028674" rtl="0" eaLnBrk="1" latinLnBrk="0" hangingPunct="1">
        <a:spcBef>
          <a:spcPct val="20000"/>
        </a:spcBef>
        <a:buClr>
          <a:schemeClr val="accent1"/>
        </a:buClr>
        <a:buFont typeface="Arial" pitchFamily="34" charset="0"/>
        <a:buChar char="•"/>
        <a:defRPr sz="2475" kern="1200">
          <a:solidFill>
            <a:schemeClr val="tx1"/>
          </a:solidFill>
          <a:latin typeface="+mn-lt"/>
          <a:ea typeface="+mn-ea"/>
          <a:cs typeface="+mn-cs"/>
        </a:defRPr>
      </a:lvl1pPr>
      <a:lvl2pPr marL="720072" indent="-257168" algn="l" defTabSz="1028674" rtl="0" eaLnBrk="1" latinLnBrk="0" hangingPunct="1">
        <a:spcBef>
          <a:spcPct val="20000"/>
        </a:spcBef>
        <a:buClr>
          <a:schemeClr val="accent2"/>
        </a:buClr>
        <a:buFont typeface="Arial" pitchFamily="34" charset="0"/>
        <a:buChar char="•"/>
        <a:defRPr sz="2250" kern="1200">
          <a:solidFill>
            <a:schemeClr val="tx1"/>
          </a:solidFill>
          <a:latin typeface="+mn-lt"/>
          <a:ea typeface="+mn-ea"/>
          <a:cs typeface="+mn-cs"/>
        </a:defRPr>
      </a:lvl2pPr>
      <a:lvl3pPr marL="1131542" indent="-257168" algn="l" defTabSz="1028674" rtl="0" eaLnBrk="1" latinLnBrk="0" hangingPunct="1">
        <a:spcBef>
          <a:spcPct val="20000"/>
        </a:spcBef>
        <a:buClr>
          <a:schemeClr val="accent3"/>
        </a:buClr>
        <a:buFont typeface="Arial" pitchFamily="34" charset="0"/>
        <a:buChar char="•"/>
        <a:defRPr sz="2025" kern="1200">
          <a:solidFill>
            <a:schemeClr val="tx1"/>
          </a:solidFill>
          <a:latin typeface="+mn-lt"/>
          <a:ea typeface="+mn-ea"/>
          <a:cs typeface="+mn-cs"/>
        </a:defRPr>
      </a:lvl3pPr>
      <a:lvl4pPr marL="1440144" indent="-257168" algn="l" defTabSz="1028674"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748746" indent="-257168" algn="l" defTabSz="1028674" rtl="0" eaLnBrk="1" latinLnBrk="0" hangingPunct="1">
        <a:spcBef>
          <a:spcPct val="20000"/>
        </a:spcBef>
        <a:buClr>
          <a:schemeClr val="accent5"/>
        </a:buClr>
        <a:buFont typeface="Arial" pitchFamily="34" charset="0"/>
        <a:buChar char="•"/>
        <a:defRPr sz="1575" kern="1200" baseline="0">
          <a:solidFill>
            <a:schemeClr val="tx1"/>
          </a:solidFill>
          <a:latin typeface="+mn-lt"/>
          <a:ea typeface="+mn-ea"/>
          <a:cs typeface="+mn-cs"/>
        </a:defRPr>
      </a:lvl5pPr>
      <a:lvl6pPr marL="1954482" indent="-205734" algn="l" defTabSz="1028674" rtl="0" eaLnBrk="1" latinLnBrk="0" hangingPunct="1">
        <a:spcBef>
          <a:spcPct val="20000"/>
        </a:spcBef>
        <a:buClr>
          <a:schemeClr val="accent1"/>
        </a:buClr>
        <a:buFont typeface="Arial" pitchFamily="34" charset="0"/>
        <a:buChar char="•"/>
        <a:defRPr sz="1575" kern="1200" baseline="0">
          <a:solidFill>
            <a:schemeClr val="tx1"/>
          </a:solidFill>
          <a:latin typeface="+mn-lt"/>
          <a:ea typeface="+mn-ea"/>
          <a:cs typeface="+mn-cs"/>
        </a:defRPr>
      </a:lvl6pPr>
      <a:lvl7pPr marL="2160216" indent="-205734" algn="l" defTabSz="1028674" rtl="0" eaLnBrk="1" latinLnBrk="0" hangingPunct="1">
        <a:spcBef>
          <a:spcPct val="20000"/>
        </a:spcBef>
        <a:buClr>
          <a:schemeClr val="accent2"/>
        </a:buClr>
        <a:buFont typeface="Arial" pitchFamily="34" charset="0"/>
        <a:buChar char="•"/>
        <a:defRPr sz="1575" kern="1200">
          <a:solidFill>
            <a:schemeClr val="tx1"/>
          </a:solidFill>
          <a:latin typeface="+mn-lt"/>
          <a:ea typeface="+mn-ea"/>
          <a:cs typeface="+mn-cs"/>
        </a:defRPr>
      </a:lvl7pPr>
      <a:lvl8pPr marL="2365950" indent="-205734" algn="l" defTabSz="1028674" rtl="0" eaLnBrk="1" latinLnBrk="0" hangingPunct="1">
        <a:spcBef>
          <a:spcPct val="20000"/>
        </a:spcBef>
        <a:buClr>
          <a:schemeClr val="accent3"/>
        </a:buClr>
        <a:buFont typeface="Arial" pitchFamily="34" charset="0"/>
        <a:buChar char="•"/>
        <a:defRPr sz="1575" kern="1200">
          <a:solidFill>
            <a:schemeClr val="tx1"/>
          </a:solidFill>
          <a:latin typeface="+mn-lt"/>
          <a:ea typeface="+mn-ea"/>
          <a:cs typeface="+mn-cs"/>
        </a:defRPr>
      </a:lvl8pPr>
      <a:lvl9pPr marL="2571686" indent="-205734" algn="l" defTabSz="1028674" rtl="0" eaLnBrk="1" latinLnBrk="0" hangingPunct="1">
        <a:spcBef>
          <a:spcPct val="20000"/>
        </a:spcBef>
        <a:buClr>
          <a:schemeClr val="accent4"/>
        </a:buClr>
        <a:buFont typeface="Arial" pitchFamily="34" charset="0"/>
        <a:buChar char="•"/>
        <a:defRPr sz="1575" kern="1200">
          <a:solidFill>
            <a:schemeClr val="tx1"/>
          </a:solidFill>
          <a:latin typeface="+mn-lt"/>
          <a:ea typeface="+mn-ea"/>
          <a:cs typeface="+mn-cs"/>
        </a:defRPr>
      </a:lvl9pPr>
    </p:bodyStyle>
    <p:otherStyle>
      <a:defPPr>
        <a:defRPr lang="en-US"/>
      </a:defPPr>
      <a:lvl1pPr marL="0" algn="l" defTabSz="1028674" rtl="0" eaLnBrk="1" latinLnBrk="0" hangingPunct="1">
        <a:defRPr sz="2025" kern="1200">
          <a:solidFill>
            <a:schemeClr val="tx1"/>
          </a:solidFill>
          <a:latin typeface="+mn-lt"/>
          <a:ea typeface="+mn-ea"/>
          <a:cs typeface="+mn-cs"/>
        </a:defRPr>
      </a:lvl1pPr>
      <a:lvl2pPr marL="514338" algn="l" defTabSz="1028674" rtl="0" eaLnBrk="1" latinLnBrk="0" hangingPunct="1">
        <a:defRPr sz="2025" kern="1200">
          <a:solidFill>
            <a:schemeClr val="tx1"/>
          </a:solidFill>
          <a:latin typeface="+mn-lt"/>
          <a:ea typeface="+mn-ea"/>
          <a:cs typeface="+mn-cs"/>
        </a:defRPr>
      </a:lvl2pPr>
      <a:lvl3pPr marL="1028674" algn="l" defTabSz="1028674" rtl="0" eaLnBrk="1" latinLnBrk="0" hangingPunct="1">
        <a:defRPr sz="2025" kern="1200">
          <a:solidFill>
            <a:schemeClr val="tx1"/>
          </a:solidFill>
          <a:latin typeface="+mn-lt"/>
          <a:ea typeface="+mn-ea"/>
          <a:cs typeface="+mn-cs"/>
        </a:defRPr>
      </a:lvl3pPr>
      <a:lvl4pPr marL="1543012" algn="l" defTabSz="1028674" rtl="0" eaLnBrk="1" latinLnBrk="0" hangingPunct="1">
        <a:defRPr sz="2025" kern="1200">
          <a:solidFill>
            <a:schemeClr val="tx1"/>
          </a:solidFill>
          <a:latin typeface="+mn-lt"/>
          <a:ea typeface="+mn-ea"/>
          <a:cs typeface="+mn-cs"/>
        </a:defRPr>
      </a:lvl4pPr>
      <a:lvl5pPr marL="2057348" algn="l" defTabSz="1028674" rtl="0" eaLnBrk="1" latinLnBrk="0" hangingPunct="1">
        <a:defRPr sz="2025" kern="1200">
          <a:solidFill>
            <a:schemeClr val="tx1"/>
          </a:solidFill>
          <a:latin typeface="+mn-lt"/>
          <a:ea typeface="+mn-ea"/>
          <a:cs typeface="+mn-cs"/>
        </a:defRPr>
      </a:lvl5pPr>
      <a:lvl6pPr marL="2571686" algn="l" defTabSz="1028674" rtl="0" eaLnBrk="1" latinLnBrk="0" hangingPunct="1">
        <a:defRPr sz="2025" kern="1200">
          <a:solidFill>
            <a:schemeClr val="tx1"/>
          </a:solidFill>
          <a:latin typeface="+mn-lt"/>
          <a:ea typeface="+mn-ea"/>
          <a:cs typeface="+mn-cs"/>
        </a:defRPr>
      </a:lvl6pPr>
      <a:lvl7pPr marL="3086022" algn="l" defTabSz="1028674" rtl="0" eaLnBrk="1" latinLnBrk="0" hangingPunct="1">
        <a:defRPr sz="2025" kern="1200">
          <a:solidFill>
            <a:schemeClr val="tx1"/>
          </a:solidFill>
          <a:latin typeface="+mn-lt"/>
          <a:ea typeface="+mn-ea"/>
          <a:cs typeface="+mn-cs"/>
        </a:defRPr>
      </a:lvl7pPr>
      <a:lvl8pPr marL="3600360" algn="l" defTabSz="1028674" rtl="0" eaLnBrk="1" latinLnBrk="0" hangingPunct="1">
        <a:defRPr sz="2025" kern="1200">
          <a:solidFill>
            <a:schemeClr val="tx1"/>
          </a:solidFill>
          <a:latin typeface="+mn-lt"/>
          <a:ea typeface="+mn-ea"/>
          <a:cs typeface="+mn-cs"/>
        </a:defRPr>
      </a:lvl8pPr>
      <a:lvl9pPr marL="4114698" algn="l" defTabSz="1028674"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2" name="Title 1"/>
          <p:cNvSpPr>
            <a:spLocks noGrp="1"/>
          </p:cNvSpPr>
          <p:nvPr>
            <p:ph type="ctrTitle"/>
          </p:nvPr>
        </p:nvSpPr>
        <p:spPr>
          <a:xfrm>
            <a:off x="685800" y="2228851"/>
            <a:ext cx="8315325" cy="1733549"/>
          </a:xfrm>
        </p:spPr>
        <p:txBody>
          <a:bodyPr>
            <a:noAutofit/>
          </a:bodyPr>
          <a:lstStyle/>
          <a:p>
            <a:pPr algn="ctr"/>
            <a:r>
              <a:rPr lang="en-GB" sz="4500" b="1" dirty="0">
                <a:solidFill>
                  <a:srgbClr val="002060"/>
                </a:solidFill>
              </a:rPr>
              <a:t>Introduction to Earthquake Engineering</a:t>
            </a:r>
            <a:br>
              <a:rPr lang="en-GB" sz="4500" b="1" dirty="0">
                <a:solidFill>
                  <a:srgbClr val="002060"/>
                </a:solidFill>
              </a:rPr>
            </a:br>
            <a:r>
              <a:rPr lang="en-GB" sz="4500" b="1" dirty="0">
                <a:solidFill>
                  <a:srgbClr val="002060"/>
                </a:solidFill>
              </a:rPr>
              <a:t>Lec#1</a:t>
            </a:r>
            <a:endParaRPr lang="en-US" sz="2700" b="1" dirty="0">
              <a:solidFill>
                <a:srgbClr val="002060"/>
              </a:solidFill>
            </a:endParaRPr>
          </a:p>
        </p:txBody>
      </p:sp>
      <p:sp>
        <p:nvSpPr>
          <p:cNvPr id="3" name="Subtitle 2"/>
          <p:cNvSpPr>
            <a:spLocks noGrp="1"/>
          </p:cNvSpPr>
          <p:nvPr>
            <p:ph type="subTitle" idx="1"/>
          </p:nvPr>
        </p:nvSpPr>
        <p:spPr>
          <a:xfrm>
            <a:off x="428630" y="4574391"/>
            <a:ext cx="8829674" cy="2400300"/>
          </a:xfrm>
        </p:spPr>
        <p:txBody>
          <a:bodyPr>
            <a:normAutofit/>
          </a:bodyPr>
          <a:lstStyle/>
          <a:p>
            <a:pPr algn="ctr"/>
            <a:r>
              <a:rPr lang="en-US" sz="2700" dirty="0">
                <a:solidFill>
                  <a:schemeClr val="accent5">
                    <a:lumMod val="75000"/>
                  </a:schemeClr>
                </a:solidFill>
              </a:rPr>
              <a:t>Engr. Muhammad Mubashir Ajmal</a:t>
            </a:r>
          </a:p>
          <a:p>
            <a:pPr algn="ctr"/>
            <a:endParaRPr lang="en-US" sz="2700" dirty="0"/>
          </a:p>
        </p:txBody>
      </p:sp>
      <p:sp>
        <p:nvSpPr>
          <p:cNvPr id="4" name="Subtitle 2"/>
          <p:cNvSpPr txBox="1">
            <a:spLocks/>
          </p:cNvSpPr>
          <p:nvPr/>
        </p:nvSpPr>
        <p:spPr>
          <a:xfrm>
            <a:off x="38969" y="4972052"/>
            <a:ext cx="7667628" cy="1928820"/>
          </a:xfrm>
          <a:prstGeom prst="rect">
            <a:avLst/>
          </a:prstGeom>
        </p:spPr>
        <p:txBody>
          <a:bodyPr vert="horz" lIns="102870" tIns="51435" rIns="102870" bIns="51435" rtlCol="0">
            <a:normAutofit/>
          </a:bodyPr>
          <a:lstStyle>
            <a:lvl1pPr marL="0" indent="0" algn="ctr" defTabSz="914400" rtl="0" eaLnBrk="1" latinLnBrk="0" hangingPunct="1">
              <a:spcBef>
                <a:spcPct val="20000"/>
              </a:spcBef>
              <a:buClr>
                <a:schemeClr val="accent1"/>
              </a:buClr>
              <a:buFont typeface="Wingdings" pitchFamily="2" charset="2"/>
              <a:buNone/>
              <a:defRPr sz="2400" kern="1200">
                <a:solidFill>
                  <a:schemeClr val="tx1"/>
                </a:solidFill>
                <a:effectLst>
                  <a:outerShdw blurRad="34925" dist="12700" dir="14400000" rotWithShape="0">
                    <a:prstClr val="black">
                      <a:alpha val="21000"/>
                    </a:prstClr>
                  </a:outerShdw>
                </a:effectLst>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9pPr>
          </a:lstStyle>
          <a:p>
            <a:endParaRPr lang="en-US" sz="3150" dirty="0"/>
          </a:p>
        </p:txBody>
      </p:sp>
      <p:sp>
        <p:nvSpPr>
          <p:cNvPr id="10" name="Slide Number Placeholder 9"/>
          <p:cNvSpPr>
            <a:spLocks noGrp="1"/>
          </p:cNvSpPr>
          <p:nvPr>
            <p:ph type="sldNum" sz="quarter" idx="12"/>
          </p:nvPr>
        </p:nvSpPr>
        <p:spPr/>
        <p:txBody>
          <a:bodyPr/>
          <a:lstStyle/>
          <a:p>
            <a:fld id="{17ADA24D-118A-4C64-BEF4-4ECE13710AE2}" type="slidenum">
              <a:rPr lang="en-US" smtClean="0"/>
              <a:t>1</a:t>
            </a:fld>
            <a:endParaRPr lang="en-US"/>
          </a:p>
        </p:txBody>
      </p:sp>
      <p:sp>
        <p:nvSpPr>
          <p:cNvPr id="11" name="Rectangle 10"/>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
        <p:nvSpPr>
          <p:cNvPr id="12" name="Rounded Rectangle 11"/>
          <p:cNvSpPr/>
          <p:nvPr/>
        </p:nvSpPr>
        <p:spPr>
          <a:xfrm>
            <a:off x="685800" y="1714500"/>
            <a:ext cx="8315325" cy="2486025"/>
          </a:xfrm>
          <a:prstGeom prst="roundRect">
            <a:avLst>
              <a:gd name="adj" fmla="val 8517"/>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14" name="Footer Placeholder 3"/>
          <p:cNvSpPr>
            <a:spLocks noGrp="1"/>
          </p:cNvSpPr>
          <p:nvPr>
            <p:ph type="ftr" sz="quarter" idx="11"/>
          </p:nvPr>
        </p:nvSpPr>
        <p:spPr>
          <a:xfrm rot="16200000">
            <a:off x="8535279" y="3792856"/>
            <a:ext cx="2663191" cy="411480"/>
          </a:xfrm>
        </p:spPr>
        <p:txBody>
          <a:bodyPr/>
          <a:lstStyle/>
          <a:p>
            <a:pPr algn="l"/>
            <a:r>
              <a:rPr lang="en-US" dirty="0"/>
              <a:t>Engr.  Muhammad Mubashir Ajmal</a:t>
            </a:r>
          </a:p>
        </p:txBody>
      </p:sp>
    </p:spTree>
    <p:extLst>
      <p:ext uri="{BB962C8B-B14F-4D97-AF65-F5344CB8AC3E}">
        <p14:creationId xmlns:p14="http://schemas.microsoft.com/office/powerpoint/2010/main" val="1599315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10</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2050" name="Picture 2" descr="Earthquake_Information_for_Pakist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4100" y="1138873"/>
            <a:ext cx="4953000" cy="5399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7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11</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9" name="Picture 8"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499" y="1614362"/>
            <a:ext cx="6172202" cy="4559642"/>
          </a:xfrm>
          <a:prstGeom prst="rect">
            <a:avLst/>
          </a:prstGeom>
        </p:spPr>
      </p:pic>
    </p:spTree>
    <p:extLst>
      <p:ext uri="{BB962C8B-B14F-4D97-AF65-F5344CB8AC3E}">
        <p14:creationId xmlns:p14="http://schemas.microsoft.com/office/powerpoint/2010/main" val="2629647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12</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
        <p:nvSpPr>
          <p:cNvPr id="9" name="Content Placeholder 8"/>
          <p:cNvSpPr>
            <a:spLocks noGrp="1"/>
          </p:cNvSpPr>
          <p:nvPr>
            <p:ph idx="1"/>
          </p:nvPr>
        </p:nvSpPr>
        <p:spPr>
          <a:xfrm>
            <a:off x="514350" y="1490238"/>
            <a:ext cx="8972550" cy="5196312"/>
          </a:xfrm>
        </p:spPr>
        <p:txBody>
          <a:bodyPr>
            <a:normAutofit fontScale="92500" lnSpcReduction="10000"/>
          </a:bodyPr>
          <a:lstStyle/>
          <a:p>
            <a:r>
              <a:rPr lang="en-US" b="1" u="sng" dirty="0"/>
              <a:t>The Earthquake</a:t>
            </a:r>
            <a:r>
              <a:rPr lang="en-US" dirty="0"/>
              <a:t>:</a:t>
            </a:r>
          </a:p>
          <a:p>
            <a:r>
              <a:rPr lang="en-US" dirty="0"/>
              <a:t>Tectonic plates are made of elastic but brittle rocky material. And so, elastic strain energy is stored in them during the relative deformations that occur due to the gigantic tectonic plate actions taking place in the Earth.</a:t>
            </a:r>
          </a:p>
          <a:p>
            <a:r>
              <a:rPr lang="en-US" dirty="0"/>
              <a:t>But, when the rocky material along the interface of the plates in the Earth’s Crust reaches its strength, it fractures and a sudden movement takes place there (Figure 5); the interface between the plates where the movement has taken place (called the </a:t>
            </a:r>
            <a:r>
              <a:rPr lang="en-US" i="1" dirty="0"/>
              <a:t>fault</a:t>
            </a:r>
            <a:r>
              <a:rPr lang="en-US" dirty="0"/>
              <a:t>) suddenly </a:t>
            </a:r>
            <a:r>
              <a:rPr lang="en-US" i="1" dirty="0"/>
              <a:t>slips </a:t>
            </a:r>
            <a:r>
              <a:rPr lang="en-US" dirty="0"/>
              <a:t>and releases the large elastic strain energy stored in the rocks at the interface.</a:t>
            </a:r>
          </a:p>
          <a:p>
            <a:r>
              <a:rPr lang="en-US" dirty="0"/>
              <a:t>For example, the energy released during the 2001 </a:t>
            </a:r>
            <a:r>
              <a:rPr lang="en-US" dirty="0" err="1"/>
              <a:t>Bhuj</a:t>
            </a:r>
            <a:r>
              <a:rPr lang="en-US" dirty="0"/>
              <a:t> (India) earthquake is about 400 times (or more) that released by the </a:t>
            </a:r>
            <a:r>
              <a:rPr lang="en-US" i="1" dirty="0"/>
              <a:t>1945 Atom Bomb </a:t>
            </a:r>
            <a:r>
              <a:rPr lang="en-US" dirty="0"/>
              <a:t>dropped on Hiroshima!!</a:t>
            </a:r>
          </a:p>
          <a:p>
            <a:r>
              <a:rPr lang="en-US" dirty="0"/>
              <a:t>The sudden slip at the fault causes </a:t>
            </a:r>
            <a:r>
              <a:rPr lang="en-US" i="1" dirty="0"/>
              <a:t>the earthquake</a:t>
            </a:r>
            <a:r>
              <a:rPr lang="en-US" dirty="0"/>
              <a:t>…</a:t>
            </a:r>
          </a:p>
        </p:txBody>
      </p:sp>
    </p:spTree>
    <p:extLst>
      <p:ext uri="{BB962C8B-B14F-4D97-AF65-F5344CB8AC3E}">
        <p14:creationId xmlns:p14="http://schemas.microsoft.com/office/powerpoint/2010/main" val="123231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13</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171" y="1629170"/>
            <a:ext cx="6691130" cy="4132402"/>
          </a:xfrm>
          <a:prstGeom prst="rect">
            <a:avLst/>
          </a:prstGeom>
        </p:spPr>
      </p:pic>
    </p:spTree>
    <p:extLst>
      <p:ext uri="{BB962C8B-B14F-4D97-AF65-F5344CB8AC3E}">
        <p14:creationId xmlns:p14="http://schemas.microsoft.com/office/powerpoint/2010/main" val="3049106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14</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
        <p:nvSpPr>
          <p:cNvPr id="9" name="Content Placeholder 8"/>
          <p:cNvSpPr>
            <a:spLocks noGrp="1"/>
          </p:cNvSpPr>
          <p:nvPr>
            <p:ph idx="1"/>
          </p:nvPr>
        </p:nvSpPr>
        <p:spPr/>
        <p:txBody>
          <a:bodyPr>
            <a:normAutofit/>
          </a:bodyPr>
          <a:lstStyle/>
          <a:p>
            <a:r>
              <a:rPr lang="en-US" dirty="0"/>
              <a:t>A violent shaking of the Earth during which large elastic strain energy released spreads out in the form of seismic waves that travel through the body and along the surface of the Earth.</a:t>
            </a:r>
          </a:p>
          <a:p>
            <a:r>
              <a:rPr lang="en-US" dirty="0"/>
              <a:t>After the earthquake is over, the process of strain build-up at this modified interface between the tectonic plates starts all over again (Figure 6).</a:t>
            </a:r>
          </a:p>
          <a:p>
            <a:r>
              <a:rPr lang="en-US" dirty="0"/>
              <a:t>Earth scientists know this as the </a:t>
            </a:r>
            <a:r>
              <a:rPr lang="en-US" i="1" dirty="0"/>
              <a:t>Elastic Rebound Theory</a:t>
            </a:r>
            <a:r>
              <a:rPr lang="en-US" dirty="0"/>
              <a:t>.</a:t>
            </a:r>
          </a:p>
          <a:p>
            <a:r>
              <a:rPr lang="en-US" dirty="0"/>
              <a:t>The collection of material points at the fault over which slip occurs usually constitutes an oblong three-dimensional volume, with its long dimension often running into tens of kilometers in case of significant earthquakes.</a:t>
            </a:r>
          </a:p>
        </p:txBody>
      </p:sp>
    </p:spTree>
    <p:extLst>
      <p:ext uri="{BB962C8B-B14F-4D97-AF65-F5344CB8AC3E}">
        <p14:creationId xmlns:p14="http://schemas.microsoft.com/office/powerpoint/2010/main" val="3096032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15</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9" name="Picture 8"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6171" y="1526338"/>
            <a:ext cx="5929130" cy="4798262"/>
          </a:xfrm>
          <a:prstGeom prst="rect">
            <a:avLst/>
          </a:prstGeom>
        </p:spPr>
      </p:pic>
    </p:spTree>
    <p:extLst>
      <p:ext uri="{BB962C8B-B14F-4D97-AF65-F5344CB8AC3E}">
        <p14:creationId xmlns:p14="http://schemas.microsoft.com/office/powerpoint/2010/main" val="287335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16</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
        <p:nvSpPr>
          <p:cNvPr id="9" name="Content Placeholder 8"/>
          <p:cNvSpPr>
            <a:spLocks noGrp="1"/>
          </p:cNvSpPr>
          <p:nvPr>
            <p:ph idx="1"/>
          </p:nvPr>
        </p:nvSpPr>
        <p:spPr/>
        <p:txBody>
          <a:bodyPr>
            <a:normAutofit lnSpcReduction="10000"/>
          </a:bodyPr>
          <a:lstStyle/>
          <a:p>
            <a:r>
              <a:rPr lang="en-US" b="1" u="sng" dirty="0"/>
              <a:t>Types of Earthquake and Faults</a:t>
            </a:r>
            <a:r>
              <a:rPr lang="en-US" dirty="0"/>
              <a:t>:</a:t>
            </a:r>
          </a:p>
          <a:p>
            <a:r>
              <a:rPr lang="en-US" dirty="0"/>
              <a:t>Most earthquakes in the world occur along the boundaries of the tectonic plates as described above and are called </a:t>
            </a:r>
            <a:r>
              <a:rPr lang="en-US" i="1" dirty="0"/>
              <a:t>Inter-plate Earthquakes </a:t>
            </a:r>
            <a:r>
              <a:rPr lang="en-US" dirty="0"/>
              <a:t>(</a:t>
            </a:r>
            <a:r>
              <a:rPr lang="en-US" i="1" dirty="0"/>
              <a:t>e.g., </a:t>
            </a:r>
            <a:r>
              <a:rPr lang="en-US" dirty="0"/>
              <a:t>1897 Assam (India) earthquake).</a:t>
            </a:r>
          </a:p>
          <a:p>
            <a:r>
              <a:rPr lang="en-US" dirty="0"/>
              <a:t>A number of earthquakes also occur within the plate itself but away from the plate boundaries (</a:t>
            </a:r>
            <a:r>
              <a:rPr lang="en-US" i="1" dirty="0"/>
              <a:t>e.g., </a:t>
            </a:r>
            <a:r>
              <a:rPr lang="en-US" dirty="0"/>
              <a:t>1993 </a:t>
            </a:r>
            <a:r>
              <a:rPr lang="en-US" dirty="0" err="1"/>
              <a:t>Latur</a:t>
            </a:r>
            <a:r>
              <a:rPr lang="en-US" dirty="0"/>
              <a:t> (India) earthquake); these are called </a:t>
            </a:r>
            <a:r>
              <a:rPr lang="en-US" i="1" dirty="0"/>
              <a:t>Intra-plate Earthquakes</a:t>
            </a:r>
            <a:r>
              <a:rPr lang="en-US" dirty="0"/>
              <a:t>.</a:t>
            </a:r>
          </a:p>
          <a:p>
            <a:r>
              <a:rPr lang="en-US" dirty="0"/>
              <a:t>Here, a tectonic plate breaks in between. In both types of earthquakes, the slip generated at the fault during earthquakes is along both vertical and horizontal directions (called </a:t>
            </a:r>
            <a:r>
              <a:rPr lang="en-US" i="1" dirty="0"/>
              <a:t>Dip Slip</a:t>
            </a:r>
            <a:r>
              <a:rPr lang="en-US" dirty="0"/>
              <a:t>) and lateral directions (called </a:t>
            </a:r>
            <a:r>
              <a:rPr lang="en-US" i="1" dirty="0"/>
              <a:t>Strike Slip</a:t>
            </a:r>
            <a:r>
              <a:rPr lang="en-US" dirty="0"/>
              <a:t>) (Figure 7), with one of them dominating sometimes.</a:t>
            </a:r>
          </a:p>
        </p:txBody>
      </p:sp>
    </p:spTree>
    <p:extLst>
      <p:ext uri="{BB962C8B-B14F-4D97-AF65-F5344CB8AC3E}">
        <p14:creationId xmlns:p14="http://schemas.microsoft.com/office/powerpoint/2010/main" val="3864771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17</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7090" y="1704334"/>
            <a:ext cx="5912010" cy="4805482"/>
          </a:xfrm>
          <a:prstGeom prst="rect">
            <a:avLst/>
          </a:prstGeom>
        </p:spPr>
      </p:pic>
    </p:spTree>
    <p:extLst>
      <p:ext uri="{BB962C8B-B14F-4D97-AF65-F5344CB8AC3E}">
        <p14:creationId xmlns:p14="http://schemas.microsoft.com/office/powerpoint/2010/main" val="3759359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18</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11" name="Picture 2" descr="Image result for thanks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9212" y="1452880"/>
            <a:ext cx="6962775" cy="3962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78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Content</a:t>
            </a:r>
          </a:p>
        </p:txBody>
      </p:sp>
      <p:sp>
        <p:nvSpPr>
          <p:cNvPr id="3" name="Content Placeholder 2"/>
          <p:cNvSpPr>
            <a:spLocks noGrp="1"/>
          </p:cNvSpPr>
          <p:nvPr>
            <p:ph idx="1"/>
          </p:nvPr>
        </p:nvSpPr>
        <p:spPr>
          <a:xfrm>
            <a:off x="514350" y="1371601"/>
            <a:ext cx="8572500" cy="5275571"/>
          </a:xfrm>
        </p:spPr>
        <p:txBody>
          <a:bodyPr>
            <a:normAutofit/>
          </a:bodyPr>
          <a:lstStyle/>
          <a:p>
            <a:pPr algn="just">
              <a:lnSpc>
                <a:spcPct val="150000"/>
              </a:lnSpc>
            </a:pPr>
            <a:endParaRPr lang="en-US" dirty="0"/>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2</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223934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3" name="Content Placeholder 2"/>
          <p:cNvSpPr>
            <a:spLocks noGrp="1"/>
          </p:cNvSpPr>
          <p:nvPr>
            <p:ph idx="1"/>
          </p:nvPr>
        </p:nvSpPr>
        <p:spPr>
          <a:xfrm>
            <a:off x="514350" y="1371601"/>
            <a:ext cx="8972550" cy="5275571"/>
          </a:xfrm>
        </p:spPr>
        <p:txBody>
          <a:bodyPr>
            <a:normAutofit fontScale="92500" lnSpcReduction="20000"/>
          </a:bodyPr>
          <a:lstStyle/>
          <a:p>
            <a:pPr algn="just">
              <a:lnSpc>
                <a:spcPct val="250000"/>
              </a:lnSpc>
            </a:pPr>
            <a:r>
              <a:rPr lang="en-US" b="1" u="sng" dirty="0"/>
              <a:t>Earth and Its Interior</a:t>
            </a:r>
          </a:p>
          <a:p>
            <a:r>
              <a:rPr lang="en-US" dirty="0"/>
              <a:t>Long time ago, a large collection of material masses joined and formed the Earth.</a:t>
            </a:r>
          </a:p>
          <a:p>
            <a:r>
              <a:rPr lang="en-US" dirty="0"/>
              <a:t>Large amount of heat was generated by this fusion, and slowly as the Earth cooled, the heavier and denser materials sank to the center and the lighter ones rose to the top.</a:t>
            </a:r>
          </a:p>
          <a:p>
            <a:r>
              <a:rPr lang="en-US" dirty="0"/>
              <a:t>The differentiated Earth consists of the </a:t>
            </a:r>
            <a:r>
              <a:rPr lang="en-US" i="1" dirty="0"/>
              <a:t>Inner Core </a:t>
            </a:r>
            <a:r>
              <a:rPr lang="en-US" dirty="0"/>
              <a:t>(radius ~1290</a:t>
            </a:r>
            <a:r>
              <a:rPr lang="en-US" i="1" dirty="0"/>
              <a:t>km</a:t>
            </a:r>
            <a:r>
              <a:rPr lang="en-US" dirty="0"/>
              <a:t>), the </a:t>
            </a:r>
            <a:r>
              <a:rPr lang="en-US" i="1" dirty="0"/>
              <a:t>Outer Core </a:t>
            </a:r>
            <a:r>
              <a:rPr lang="en-US" dirty="0"/>
              <a:t>(thickness ~2200</a:t>
            </a:r>
            <a:r>
              <a:rPr lang="en-US" i="1" dirty="0"/>
              <a:t>km</a:t>
            </a:r>
            <a:r>
              <a:rPr lang="en-US" dirty="0"/>
              <a:t>), the </a:t>
            </a:r>
            <a:r>
              <a:rPr lang="en-US" i="1" dirty="0"/>
              <a:t>Mantle </a:t>
            </a:r>
            <a:r>
              <a:rPr lang="en-US" dirty="0"/>
              <a:t>(thickness ~2900</a:t>
            </a:r>
            <a:r>
              <a:rPr lang="en-US" i="1" dirty="0"/>
              <a:t>km</a:t>
            </a:r>
            <a:r>
              <a:rPr lang="en-US" dirty="0"/>
              <a:t>) and the </a:t>
            </a:r>
            <a:r>
              <a:rPr lang="en-US" i="1" dirty="0"/>
              <a:t>Crust </a:t>
            </a:r>
            <a:r>
              <a:rPr lang="en-US" dirty="0"/>
              <a:t>(thickness ~5 to 40</a:t>
            </a:r>
            <a:r>
              <a:rPr lang="en-US" i="1" dirty="0"/>
              <a:t>km</a:t>
            </a:r>
            <a:r>
              <a:rPr lang="en-US" dirty="0"/>
              <a:t>).</a:t>
            </a:r>
          </a:p>
          <a:p>
            <a:r>
              <a:rPr lang="en-US" dirty="0"/>
              <a:t>The Inner Core is solid and consists of heavy metals (</a:t>
            </a:r>
            <a:r>
              <a:rPr lang="en-US" i="1" dirty="0"/>
              <a:t>e.g., </a:t>
            </a:r>
            <a:r>
              <a:rPr lang="en-US" dirty="0"/>
              <a:t>nickel and iron), while the Crust consists of light materials (</a:t>
            </a:r>
            <a:r>
              <a:rPr lang="en-US" i="1" dirty="0"/>
              <a:t>e.g., </a:t>
            </a:r>
            <a:r>
              <a:rPr lang="en-US" dirty="0"/>
              <a:t>basalts and granites). Mantle has the ability to flow.</a:t>
            </a:r>
          </a:p>
          <a:p>
            <a:r>
              <a:rPr lang="en-US" dirty="0"/>
              <a:t>At the Core, the temperature is estimated to be ~2500°</a:t>
            </a:r>
            <a:r>
              <a:rPr lang="en-US" i="1" dirty="0"/>
              <a:t>C</a:t>
            </a:r>
            <a:r>
              <a:rPr lang="en-US" dirty="0"/>
              <a:t>, the pressure ~4 million </a:t>
            </a:r>
            <a:r>
              <a:rPr lang="en-US" i="1" dirty="0"/>
              <a:t>atmospheres </a:t>
            </a:r>
            <a:r>
              <a:rPr lang="en-US" dirty="0"/>
              <a:t>and density ~13.5 </a:t>
            </a:r>
            <a:r>
              <a:rPr lang="en-US" i="1" dirty="0"/>
              <a:t>gm/cc</a:t>
            </a:r>
            <a:r>
              <a:rPr lang="en-US" dirty="0"/>
              <a:t>; this is in contrast to ~25°</a:t>
            </a:r>
            <a:r>
              <a:rPr lang="en-US" i="1" dirty="0"/>
              <a:t>C</a:t>
            </a:r>
            <a:r>
              <a:rPr lang="en-US" dirty="0"/>
              <a:t>, 1 </a:t>
            </a:r>
            <a:r>
              <a:rPr lang="en-US" i="1" dirty="0"/>
              <a:t>atmosphere </a:t>
            </a:r>
            <a:r>
              <a:rPr lang="en-US" dirty="0"/>
              <a:t>and 1.5 </a:t>
            </a:r>
            <a:r>
              <a:rPr lang="en-US" i="1" dirty="0"/>
              <a:t>gm/cc </a:t>
            </a:r>
            <a:r>
              <a:rPr lang="en-US" dirty="0"/>
              <a:t>on the surface of the Earth.</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3</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86841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4</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10" name="Picture 9"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0102" y="1703964"/>
            <a:ext cx="6301268" cy="4143116"/>
          </a:xfrm>
          <a:prstGeom prst="rect">
            <a:avLst/>
          </a:prstGeom>
        </p:spPr>
      </p:pic>
    </p:spTree>
    <p:extLst>
      <p:ext uri="{BB962C8B-B14F-4D97-AF65-F5344CB8AC3E}">
        <p14:creationId xmlns:p14="http://schemas.microsoft.com/office/powerpoint/2010/main" val="919813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5</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
        <p:nvSpPr>
          <p:cNvPr id="9" name="Content Placeholder 8"/>
          <p:cNvSpPr>
            <a:spLocks noGrp="1"/>
          </p:cNvSpPr>
          <p:nvPr>
            <p:ph idx="1"/>
          </p:nvPr>
        </p:nvSpPr>
        <p:spPr/>
        <p:txBody>
          <a:bodyPr>
            <a:normAutofit/>
          </a:bodyPr>
          <a:lstStyle/>
          <a:p>
            <a:r>
              <a:rPr lang="en-US" b="1" u="sng" dirty="0"/>
              <a:t>The Circulations</a:t>
            </a:r>
            <a:r>
              <a:rPr lang="en-US" dirty="0"/>
              <a:t>:</a:t>
            </a:r>
          </a:p>
          <a:p>
            <a:r>
              <a:rPr lang="en-US" dirty="0"/>
              <a:t>Convection currents develop in the viscous Mantle, because of prevailing high temperature and pressure gradients between the Crust and the Core</a:t>
            </a:r>
          </a:p>
          <a:p>
            <a:r>
              <a:rPr lang="en-US" dirty="0"/>
              <a:t>The energy for the above circulations is derived from the heat produced from the never-ending decay of radioactive elements in the rocks throughout the Earth’s interior.</a:t>
            </a:r>
          </a:p>
          <a:p>
            <a:r>
              <a:rPr lang="en-US" dirty="0"/>
              <a:t>These convection currents result in a </a:t>
            </a:r>
            <a:r>
              <a:rPr lang="en-US" i="1" dirty="0"/>
              <a:t>circulation </a:t>
            </a:r>
            <a:r>
              <a:rPr lang="en-US" dirty="0"/>
              <a:t>of the earth’s mass; hot molten lava comes out and the cold rock mass goes into the Earth.</a:t>
            </a:r>
          </a:p>
        </p:txBody>
      </p:sp>
    </p:spTree>
    <p:extLst>
      <p:ext uri="{BB962C8B-B14F-4D97-AF65-F5344CB8AC3E}">
        <p14:creationId xmlns:p14="http://schemas.microsoft.com/office/powerpoint/2010/main" val="175800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6</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9" name="Picture 8"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7536" y="1608821"/>
            <a:ext cx="5486400" cy="4459990"/>
          </a:xfrm>
          <a:prstGeom prst="rect">
            <a:avLst/>
          </a:prstGeom>
        </p:spPr>
      </p:pic>
    </p:spTree>
    <p:extLst>
      <p:ext uri="{BB962C8B-B14F-4D97-AF65-F5344CB8AC3E}">
        <p14:creationId xmlns:p14="http://schemas.microsoft.com/office/powerpoint/2010/main" val="3050848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7</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1026" name="Picture 2" descr="Image result for conve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4480" y="1779432"/>
            <a:ext cx="6492240" cy="4571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455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8</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
        <p:nvSpPr>
          <p:cNvPr id="9" name="Content Placeholder 8"/>
          <p:cNvSpPr>
            <a:spLocks noGrp="1"/>
          </p:cNvSpPr>
          <p:nvPr>
            <p:ph idx="1"/>
          </p:nvPr>
        </p:nvSpPr>
        <p:spPr/>
        <p:txBody>
          <a:bodyPr>
            <a:normAutofit fontScale="77500" lnSpcReduction="20000"/>
          </a:bodyPr>
          <a:lstStyle/>
          <a:p>
            <a:r>
              <a:rPr lang="en-US" b="1" u="sng" dirty="0"/>
              <a:t>Plate Tectonics</a:t>
            </a:r>
            <a:r>
              <a:rPr lang="en-US" dirty="0"/>
              <a:t>:</a:t>
            </a:r>
          </a:p>
          <a:p>
            <a:r>
              <a:rPr lang="en-US" dirty="0"/>
              <a:t>The convective flows of Mantle material cause the Crust and some portion of the Mantle, to slide on the hot molten outer core. This sliding of Earth’s mass takes place in pieces called </a:t>
            </a:r>
            <a:r>
              <a:rPr lang="en-US" i="1" dirty="0"/>
              <a:t>Tectonic Plates</a:t>
            </a:r>
            <a:r>
              <a:rPr lang="en-US" dirty="0"/>
              <a:t>.</a:t>
            </a:r>
          </a:p>
          <a:p>
            <a:r>
              <a:rPr lang="en-US" dirty="0"/>
              <a:t>The surface of the Earth consists of seven major tectonic plates and many smaller ones (Figure 3).</a:t>
            </a:r>
          </a:p>
          <a:p>
            <a:r>
              <a:rPr lang="en-US" dirty="0"/>
              <a:t>These plates move in different directions and at different speeds from those of the neighboring ones.</a:t>
            </a:r>
          </a:p>
          <a:p>
            <a:r>
              <a:rPr lang="en-US" dirty="0"/>
              <a:t>Types of INTER-PLATE Interactions:</a:t>
            </a:r>
          </a:p>
          <a:p>
            <a:pPr lvl="1"/>
            <a:r>
              <a:rPr lang="en-US" dirty="0"/>
              <a:t>Convergent:	Two plates collides head to head (and </a:t>
            </a:r>
            <a:r>
              <a:rPr lang="en-US" i="1" dirty="0"/>
              <a:t>mountains </a:t>
            </a:r>
            <a:r>
              <a:rPr lang="en-US" dirty="0"/>
              <a:t>are formed).</a:t>
            </a:r>
          </a:p>
          <a:p>
            <a:pPr lvl="1"/>
            <a:r>
              <a:rPr lang="en-US" dirty="0"/>
              <a:t>Divergent:	Two plates move away from one another (and </a:t>
            </a:r>
            <a:r>
              <a:rPr lang="en-US" i="1" dirty="0"/>
              <a:t>rifts </a:t>
            </a:r>
            <a:r>
              <a:rPr lang="en-US" dirty="0"/>
              <a:t>are created).</a:t>
            </a:r>
          </a:p>
          <a:p>
            <a:pPr lvl="1"/>
            <a:r>
              <a:rPr lang="en-US" dirty="0"/>
              <a:t>Transform:	Two plates move side-by-side, along the same direction or in opposite 			directions.</a:t>
            </a:r>
          </a:p>
          <a:p>
            <a:r>
              <a:rPr lang="en-US" dirty="0"/>
              <a:t>The convergent boundary has a peculiarity (like at the Himalayas) that sometimes neither of the colliding plates wants to sink.</a:t>
            </a:r>
          </a:p>
          <a:p>
            <a:r>
              <a:rPr lang="en-US" dirty="0"/>
              <a:t>The relative movement of these plate boundaries varies across the Earth; on an average, it is of the order of a couple to tens of </a:t>
            </a:r>
            <a:r>
              <a:rPr lang="en-US" i="1" dirty="0"/>
              <a:t>centimeters per year</a:t>
            </a:r>
            <a:r>
              <a:rPr lang="en-US" dirty="0"/>
              <a:t>.</a:t>
            </a:r>
          </a:p>
        </p:txBody>
      </p:sp>
    </p:spTree>
    <p:extLst>
      <p:ext uri="{BB962C8B-B14F-4D97-AF65-F5344CB8AC3E}">
        <p14:creationId xmlns:p14="http://schemas.microsoft.com/office/powerpoint/2010/main" val="4212728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Earthquake</a:t>
            </a:r>
          </a:p>
        </p:txBody>
      </p:sp>
      <p:sp>
        <p:nvSpPr>
          <p:cNvPr id="4" name="Footer Placeholder 3"/>
          <p:cNvSpPr>
            <a:spLocks noGrp="1"/>
          </p:cNvSpPr>
          <p:nvPr>
            <p:ph type="ftr" sz="quarter" idx="11"/>
          </p:nvPr>
        </p:nvSpPr>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9</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2099" y="1804862"/>
            <a:ext cx="6477002" cy="4240338"/>
          </a:xfrm>
          <a:prstGeom prst="rect">
            <a:avLst/>
          </a:prstGeom>
        </p:spPr>
      </p:pic>
    </p:spTree>
    <p:extLst>
      <p:ext uri="{BB962C8B-B14F-4D97-AF65-F5344CB8AC3E}">
        <p14:creationId xmlns:p14="http://schemas.microsoft.com/office/powerpoint/2010/main" val="22600911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3874</TotalTime>
  <Words>1188</Words>
  <Application>Microsoft Office PowerPoint</Application>
  <PresentationFormat>35mm Slides</PresentationFormat>
  <Paragraphs>105</Paragraphs>
  <Slides>18</Slides>
  <Notes>0</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Cambria</vt:lpstr>
      <vt:lpstr>Wingdings</vt:lpstr>
      <vt:lpstr>Adjacency</vt:lpstr>
      <vt:lpstr>Introduction to Earthquake Engineering Lec#1</vt:lpstr>
      <vt:lpstr>List of Content</vt:lpstr>
      <vt:lpstr>Causes of Earthquake</vt:lpstr>
      <vt:lpstr>Causes of Earthquake</vt:lpstr>
      <vt:lpstr>Causes of Earthquake</vt:lpstr>
      <vt:lpstr>Causes of Earthquake</vt:lpstr>
      <vt:lpstr>Causes of Earthquake</vt:lpstr>
      <vt:lpstr>Causes of Earthquake</vt:lpstr>
      <vt:lpstr>Causes of Earthquake</vt:lpstr>
      <vt:lpstr>Causes of Earthquake</vt:lpstr>
      <vt:lpstr>Causes of Earthquake</vt:lpstr>
      <vt:lpstr>Causes of Earthquake</vt:lpstr>
      <vt:lpstr>Causes of Earthquake</vt:lpstr>
      <vt:lpstr>Causes of Earthquake</vt:lpstr>
      <vt:lpstr>Causes of Earthquake</vt:lpstr>
      <vt:lpstr>Causes of Earthquake</vt:lpstr>
      <vt:lpstr>Causes of Earthquake</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openings on lateral strength of masonry walls</dc:title>
  <dc:creator>Ubaid Ahmad Mughal</dc:creator>
  <cp:lastModifiedBy>M</cp:lastModifiedBy>
  <cp:revision>311</cp:revision>
  <dcterms:created xsi:type="dcterms:W3CDTF">2018-09-26T10:02:10Z</dcterms:created>
  <dcterms:modified xsi:type="dcterms:W3CDTF">2020-01-28T04:47:46Z</dcterms:modified>
</cp:coreProperties>
</file>