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351" r:id="rId3"/>
    <p:sldId id="334" r:id="rId4"/>
    <p:sldId id="257" r:id="rId5"/>
    <p:sldId id="258" r:id="rId6"/>
    <p:sldId id="259" r:id="rId7"/>
    <p:sldId id="260" r:id="rId8"/>
    <p:sldId id="261" r:id="rId9"/>
    <p:sldId id="288" r:id="rId10"/>
    <p:sldId id="262" r:id="rId11"/>
    <p:sldId id="263" r:id="rId12"/>
    <p:sldId id="264" r:id="rId13"/>
    <p:sldId id="265" r:id="rId14"/>
    <p:sldId id="267" r:id="rId15"/>
    <p:sldId id="336" r:id="rId16"/>
    <p:sldId id="335" r:id="rId17"/>
    <p:sldId id="269" r:id="rId18"/>
    <p:sldId id="270" r:id="rId19"/>
    <p:sldId id="337" r:id="rId20"/>
    <p:sldId id="271" r:id="rId21"/>
    <p:sldId id="272" r:id="rId22"/>
    <p:sldId id="273" r:id="rId23"/>
    <p:sldId id="274" r:id="rId24"/>
    <p:sldId id="275" r:id="rId25"/>
    <p:sldId id="276" r:id="rId26"/>
    <p:sldId id="285" r:id="rId27"/>
    <p:sldId id="338" r:id="rId28"/>
    <p:sldId id="277" r:id="rId29"/>
    <p:sldId id="278" r:id="rId30"/>
    <p:sldId id="339" r:id="rId31"/>
    <p:sldId id="340" r:id="rId32"/>
    <p:sldId id="279" r:id="rId33"/>
    <p:sldId id="280" r:id="rId34"/>
    <p:sldId id="341" r:id="rId35"/>
    <p:sldId id="282" r:id="rId36"/>
    <p:sldId id="283" r:id="rId37"/>
    <p:sldId id="284" r:id="rId38"/>
    <p:sldId id="289" r:id="rId39"/>
    <p:sldId id="290"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1" autoAdjust="0"/>
    <p:restoredTop sz="94660"/>
  </p:normalViewPr>
  <p:slideViewPr>
    <p:cSldViewPr>
      <p:cViewPr varScale="1">
        <p:scale>
          <a:sx n="72" d="100"/>
          <a:sy n="72" d="100"/>
        </p:scale>
        <p:origin x="1314"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01DB333-BCAD-4B63-918E-8AFDFCE2CC0F}"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EE524A-88D6-48D4-AA80-CA0EC16E2B46}" type="slidenum">
              <a:rPr lang="en-US" smtClean="0"/>
              <a:pPr/>
              <a:t>‹#›</a:t>
            </a:fld>
            <a:endParaRPr lang="en-US"/>
          </a:p>
        </p:txBody>
      </p:sp>
    </p:spTree>
    <p:extLst>
      <p:ext uri="{BB962C8B-B14F-4D97-AF65-F5344CB8AC3E}">
        <p14:creationId xmlns:p14="http://schemas.microsoft.com/office/powerpoint/2010/main" val="2607648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1DB333-BCAD-4B63-918E-8AFDFCE2CC0F}"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EE524A-88D6-48D4-AA80-CA0EC16E2B46}" type="slidenum">
              <a:rPr lang="en-US" smtClean="0"/>
              <a:pPr/>
              <a:t>‹#›</a:t>
            </a:fld>
            <a:endParaRPr lang="en-US"/>
          </a:p>
        </p:txBody>
      </p:sp>
    </p:spTree>
    <p:extLst>
      <p:ext uri="{BB962C8B-B14F-4D97-AF65-F5344CB8AC3E}">
        <p14:creationId xmlns:p14="http://schemas.microsoft.com/office/powerpoint/2010/main" val="2105677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1DB333-BCAD-4B63-918E-8AFDFCE2CC0F}"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EE524A-88D6-48D4-AA80-CA0EC16E2B46}"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3067177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1DB333-BCAD-4B63-918E-8AFDFCE2CC0F}"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EE524A-88D6-48D4-AA80-CA0EC16E2B46}" type="slidenum">
              <a:rPr lang="en-US" smtClean="0"/>
              <a:pPr/>
              <a:t>‹#›</a:t>
            </a:fld>
            <a:endParaRPr lang="en-US"/>
          </a:p>
        </p:txBody>
      </p:sp>
    </p:spTree>
    <p:extLst>
      <p:ext uri="{BB962C8B-B14F-4D97-AF65-F5344CB8AC3E}">
        <p14:creationId xmlns:p14="http://schemas.microsoft.com/office/powerpoint/2010/main" val="6284793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1DB333-BCAD-4B63-918E-8AFDFCE2CC0F}"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EE524A-88D6-48D4-AA80-CA0EC16E2B46}"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632859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1DB333-BCAD-4B63-918E-8AFDFCE2CC0F}"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EE524A-88D6-48D4-AA80-CA0EC16E2B46}" type="slidenum">
              <a:rPr lang="en-US" smtClean="0"/>
              <a:pPr/>
              <a:t>‹#›</a:t>
            </a:fld>
            <a:endParaRPr lang="en-US"/>
          </a:p>
        </p:txBody>
      </p:sp>
    </p:spTree>
    <p:extLst>
      <p:ext uri="{BB962C8B-B14F-4D97-AF65-F5344CB8AC3E}">
        <p14:creationId xmlns:p14="http://schemas.microsoft.com/office/powerpoint/2010/main" val="34266077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01DB333-BCAD-4B63-918E-8AFDFCE2CC0F}"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EE524A-88D6-48D4-AA80-CA0EC16E2B46}" type="slidenum">
              <a:rPr lang="en-US" smtClean="0"/>
              <a:pPr/>
              <a:t>‹#›</a:t>
            </a:fld>
            <a:endParaRPr lang="en-US"/>
          </a:p>
        </p:txBody>
      </p:sp>
    </p:spTree>
    <p:extLst>
      <p:ext uri="{BB962C8B-B14F-4D97-AF65-F5344CB8AC3E}">
        <p14:creationId xmlns:p14="http://schemas.microsoft.com/office/powerpoint/2010/main" val="36889706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01DB333-BCAD-4B63-918E-8AFDFCE2CC0F}"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EE524A-88D6-48D4-AA80-CA0EC16E2B46}" type="slidenum">
              <a:rPr lang="en-US" smtClean="0"/>
              <a:pPr/>
              <a:t>‹#›</a:t>
            </a:fld>
            <a:endParaRPr lang="en-US"/>
          </a:p>
        </p:txBody>
      </p:sp>
    </p:spTree>
    <p:extLst>
      <p:ext uri="{BB962C8B-B14F-4D97-AF65-F5344CB8AC3E}">
        <p14:creationId xmlns:p14="http://schemas.microsoft.com/office/powerpoint/2010/main" val="2473851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01DB333-BCAD-4B63-918E-8AFDFCE2CC0F}"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EE524A-88D6-48D4-AA80-CA0EC16E2B46}" type="slidenum">
              <a:rPr lang="en-US" smtClean="0"/>
              <a:pPr/>
              <a:t>‹#›</a:t>
            </a:fld>
            <a:endParaRPr lang="en-US"/>
          </a:p>
        </p:txBody>
      </p:sp>
    </p:spTree>
    <p:extLst>
      <p:ext uri="{BB962C8B-B14F-4D97-AF65-F5344CB8AC3E}">
        <p14:creationId xmlns:p14="http://schemas.microsoft.com/office/powerpoint/2010/main" val="15013133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1DB333-BCAD-4B63-918E-8AFDFCE2CC0F}"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EE524A-88D6-48D4-AA80-CA0EC16E2B46}" type="slidenum">
              <a:rPr lang="en-US" smtClean="0"/>
              <a:pPr/>
              <a:t>‹#›</a:t>
            </a:fld>
            <a:endParaRPr lang="en-US"/>
          </a:p>
        </p:txBody>
      </p:sp>
    </p:spTree>
    <p:extLst>
      <p:ext uri="{BB962C8B-B14F-4D97-AF65-F5344CB8AC3E}">
        <p14:creationId xmlns:p14="http://schemas.microsoft.com/office/powerpoint/2010/main" val="499044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01DB333-BCAD-4B63-918E-8AFDFCE2CC0F}"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EE524A-88D6-48D4-AA80-CA0EC16E2B46}" type="slidenum">
              <a:rPr lang="en-US" smtClean="0"/>
              <a:pPr/>
              <a:t>‹#›</a:t>
            </a:fld>
            <a:endParaRPr lang="en-US"/>
          </a:p>
        </p:txBody>
      </p:sp>
    </p:spTree>
    <p:extLst>
      <p:ext uri="{BB962C8B-B14F-4D97-AF65-F5344CB8AC3E}">
        <p14:creationId xmlns:p14="http://schemas.microsoft.com/office/powerpoint/2010/main" val="2653077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01DB333-BCAD-4B63-918E-8AFDFCE2CC0F}" type="datetimeFigureOut">
              <a:rPr lang="en-US" smtClean="0"/>
              <a:pPr/>
              <a:t>5/3/2020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BEE524A-88D6-48D4-AA80-CA0EC16E2B46}" type="slidenum">
              <a:rPr lang="en-US" smtClean="0"/>
              <a:pPr/>
              <a:t>‹#›</a:t>
            </a:fld>
            <a:endParaRPr lang="en-US"/>
          </a:p>
        </p:txBody>
      </p:sp>
    </p:spTree>
    <p:extLst>
      <p:ext uri="{BB962C8B-B14F-4D97-AF65-F5344CB8AC3E}">
        <p14:creationId xmlns:p14="http://schemas.microsoft.com/office/powerpoint/2010/main" val="3413934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01DB333-BCAD-4B63-918E-8AFDFCE2CC0F}" type="datetimeFigureOut">
              <a:rPr lang="en-US" smtClean="0"/>
              <a:pPr/>
              <a:t>5/3/2020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BEE524A-88D6-48D4-AA80-CA0EC16E2B46}" type="slidenum">
              <a:rPr lang="en-US" smtClean="0"/>
              <a:pPr/>
              <a:t>‹#›</a:t>
            </a:fld>
            <a:endParaRPr lang="en-US"/>
          </a:p>
        </p:txBody>
      </p:sp>
    </p:spTree>
    <p:extLst>
      <p:ext uri="{BB962C8B-B14F-4D97-AF65-F5344CB8AC3E}">
        <p14:creationId xmlns:p14="http://schemas.microsoft.com/office/powerpoint/2010/main" val="3154412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1DB333-BCAD-4B63-918E-8AFDFCE2CC0F}" type="datetimeFigureOut">
              <a:rPr lang="en-US" smtClean="0"/>
              <a:pPr/>
              <a:t>5/3/2020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BEE524A-88D6-48D4-AA80-CA0EC16E2B46}" type="slidenum">
              <a:rPr lang="en-US" smtClean="0"/>
              <a:pPr/>
              <a:t>‹#›</a:t>
            </a:fld>
            <a:endParaRPr lang="en-US"/>
          </a:p>
        </p:txBody>
      </p:sp>
    </p:spTree>
    <p:extLst>
      <p:ext uri="{BB962C8B-B14F-4D97-AF65-F5344CB8AC3E}">
        <p14:creationId xmlns:p14="http://schemas.microsoft.com/office/powerpoint/2010/main" val="1115835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1DB333-BCAD-4B63-918E-8AFDFCE2CC0F}"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EE524A-88D6-48D4-AA80-CA0EC16E2B46}" type="slidenum">
              <a:rPr lang="en-US" smtClean="0"/>
              <a:pPr/>
              <a:t>‹#›</a:t>
            </a:fld>
            <a:endParaRPr lang="en-US"/>
          </a:p>
        </p:txBody>
      </p:sp>
    </p:spTree>
    <p:extLst>
      <p:ext uri="{BB962C8B-B14F-4D97-AF65-F5344CB8AC3E}">
        <p14:creationId xmlns:p14="http://schemas.microsoft.com/office/powerpoint/2010/main" val="435493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1DB333-BCAD-4B63-918E-8AFDFCE2CC0F}"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EE524A-88D6-48D4-AA80-CA0EC16E2B46}" type="slidenum">
              <a:rPr lang="en-US" smtClean="0"/>
              <a:pPr/>
              <a:t>‹#›</a:t>
            </a:fld>
            <a:endParaRPr lang="en-US"/>
          </a:p>
        </p:txBody>
      </p:sp>
    </p:spTree>
    <p:extLst>
      <p:ext uri="{BB962C8B-B14F-4D97-AF65-F5344CB8AC3E}">
        <p14:creationId xmlns:p14="http://schemas.microsoft.com/office/powerpoint/2010/main" val="866599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01DB333-BCAD-4B63-918E-8AFDFCE2CC0F}" type="datetimeFigureOut">
              <a:rPr lang="en-US" smtClean="0"/>
              <a:pPr/>
              <a:t>5/3/2020</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4BEE524A-88D6-48D4-AA80-CA0EC16E2B46}" type="slidenum">
              <a:rPr lang="en-US" smtClean="0"/>
              <a:pPr/>
              <a:t>‹#›</a:t>
            </a:fld>
            <a:endParaRPr lang="en-US"/>
          </a:p>
        </p:txBody>
      </p:sp>
    </p:spTree>
    <p:extLst>
      <p:ext uri="{BB962C8B-B14F-4D97-AF65-F5344CB8AC3E}">
        <p14:creationId xmlns:p14="http://schemas.microsoft.com/office/powerpoint/2010/main" val="426086947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dirty="0" smtClean="0">
                <a:latin typeface="Times New Roman" pitchFamily="18" charset="0"/>
                <a:cs typeface="Times New Roman" pitchFamily="18" charset="0"/>
              </a:rPr>
              <a:t>Social behavior </a:t>
            </a:r>
            <a:endParaRPr lang="en-US" sz="5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lgn="just"/>
            <a:r>
              <a:rPr lang="en-US" sz="3600" dirty="0">
                <a:latin typeface="Times New Roman" pitchFamily="18" charset="0"/>
                <a:cs typeface="Times New Roman" pitchFamily="18" charset="0"/>
              </a:rPr>
              <a:t>Your view of your own behavior can be quite </a:t>
            </a:r>
            <a:r>
              <a:rPr lang="en-US" sz="3600" dirty="0" smtClean="0">
                <a:latin typeface="Times New Roman" pitchFamily="18" charset="0"/>
                <a:cs typeface="Times New Roman" pitchFamily="18" charset="0"/>
              </a:rPr>
              <a:t>different from </a:t>
            </a:r>
            <a:r>
              <a:rPr lang="en-US" sz="3600" dirty="0">
                <a:latin typeface="Times New Roman" pitchFamily="18" charset="0"/>
                <a:cs typeface="Times New Roman" pitchFamily="18" charset="0"/>
              </a:rPr>
              <a:t>the view of someone else observing you.</a:t>
            </a:r>
          </a:p>
          <a:p>
            <a:pPr algn="just"/>
            <a:r>
              <a:rPr lang="en-US" sz="3600" dirty="0">
                <a:latin typeface="Times New Roman" pitchFamily="18" charset="0"/>
                <a:cs typeface="Times New Roman" pitchFamily="18" charset="0"/>
              </a:rPr>
              <a:t>When an actor and an observer draw inferences </a:t>
            </a:r>
            <a:r>
              <a:rPr lang="en-US" sz="3600" dirty="0" smtClean="0">
                <a:latin typeface="Times New Roman" pitchFamily="18" charset="0"/>
                <a:cs typeface="Times New Roman" pitchFamily="18" charset="0"/>
              </a:rPr>
              <a:t>about the </a:t>
            </a:r>
            <a:r>
              <a:rPr lang="en-US" sz="3600" dirty="0">
                <a:latin typeface="Times New Roman" pitchFamily="18" charset="0"/>
                <a:cs typeface="Times New Roman" pitchFamily="18" charset="0"/>
              </a:rPr>
              <a:t>causes of the actor’s behavior, they often </a:t>
            </a:r>
            <a:r>
              <a:rPr lang="en-US" sz="3600" dirty="0" smtClean="0">
                <a:latin typeface="Times New Roman" pitchFamily="18" charset="0"/>
                <a:cs typeface="Times New Roman" pitchFamily="18" charset="0"/>
              </a:rPr>
              <a:t>make different </a:t>
            </a:r>
            <a:r>
              <a:rPr lang="en-US" sz="3600" dirty="0">
                <a:latin typeface="Times New Roman" pitchFamily="18" charset="0"/>
                <a:cs typeface="Times New Roman" pitchFamily="18" charset="0"/>
              </a:rPr>
              <a:t>attributions</a:t>
            </a:r>
            <a:r>
              <a:rPr lang="en-US" sz="3600" dirty="0" smtClean="0">
                <a:latin typeface="Times New Roman" pitchFamily="18" charset="0"/>
                <a:cs typeface="Times New Roman" pitchFamily="18" charset="0"/>
              </a:rPr>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Autofit/>
          </a:bodyPr>
          <a:lstStyle/>
          <a:p>
            <a:pPr algn="just"/>
            <a:r>
              <a:rPr lang="en-US" sz="3600" dirty="0" smtClean="0">
                <a:latin typeface="Times New Roman" pitchFamily="18" charset="0"/>
                <a:cs typeface="Times New Roman" pitchFamily="18" charset="0"/>
              </a:rPr>
              <a:t>A common form of bias seen in observers is “</a:t>
            </a:r>
            <a:r>
              <a:rPr lang="en-US" sz="3600" b="1" dirty="0" smtClean="0">
                <a:latin typeface="Times New Roman" pitchFamily="18" charset="0"/>
                <a:cs typeface="Times New Roman" pitchFamily="18" charset="0"/>
              </a:rPr>
              <a:t>the fundamental attribution error</a:t>
            </a:r>
            <a:r>
              <a:rPr lang="en-US" sz="3600" dirty="0" smtClean="0">
                <a:latin typeface="Times New Roman" pitchFamily="18" charset="0"/>
                <a:cs typeface="Times New Roman" pitchFamily="18" charset="0"/>
              </a:rPr>
              <a:t>” which </a:t>
            </a:r>
            <a:r>
              <a:rPr lang="en-US" sz="3600" dirty="0">
                <a:latin typeface="Times New Roman" pitchFamily="18" charset="0"/>
                <a:cs typeface="Times New Roman" pitchFamily="18" charset="0"/>
              </a:rPr>
              <a:t>refers to observers’ bias in favor of </a:t>
            </a:r>
            <a:r>
              <a:rPr lang="en-US" sz="3600" dirty="0" smtClean="0">
                <a:latin typeface="Times New Roman" pitchFamily="18" charset="0"/>
                <a:cs typeface="Times New Roman" pitchFamily="18" charset="0"/>
              </a:rPr>
              <a:t>internal attributions </a:t>
            </a:r>
            <a:r>
              <a:rPr lang="en-US" sz="3600" dirty="0">
                <a:latin typeface="Times New Roman" pitchFamily="18" charset="0"/>
                <a:cs typeface="Times New Roman" pitchFamily="18" charset="0"/>
              </a:rPr>
              <a:t>in explaining others’ </a:t>
            </a:r>
            <a:r>
              <a:rPr lang="en-US" sz="3600" dirty="0" smtClean="0">
                <a:latin typeface="Times New Roman" pitchFamily="18" charset="0"/>
                <a:cs typeface="Times New Roman" pitchFamily="18" charset="0"/>
              </a:rPr>
              <a:t>behavior.</a:t>
            </a:r>
          </a:p>
          <a:p>
            <a:pPr lvl="6" algn="just">
              <a:buNone/>
            </a:pPr>
            <a:r>
              <a:rPr lang="en-US" sz="3600" dirty="0" smtClean="0">
                <a:latin typeface="Times New Roman" pitchFamily="18" charset="0"/>
                <a:cs typeface="Times New Roman" pitchFamily="18" charset="0"/>
              </a:rPr>
              <a:t>            OR</a:t>
            </a:r>
          </a:p>
          <a:p>
            <a:pPr algn="just"/>
            <a:r>
              <a:rPr lang="en-US" sz="3600" dirty="0" smtClean="0">
                <a:latin typeface="Times New Roman" pitchFamily="18" charset="0"/>
                <a:cs typeface="Times New Roman" pitchFamily="18" charset="0"/>
              </a:rPr>
              <a:t>The tendency to over attribute others’ behavior to dispositional causes and the corresponding failure to recognize the importance of situational causes</a:t>
            </a:r>
            <a:r>
              <a:rPr lang="en-US" dirty="0" smtClean="0">
                <a:latin typeface="Times New Roman" pitchFamily="18" charset="0"/>
                <a:cs typeface="Times New Roman" pitchFamily="18" charset="0"/>
              </a:rPr>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latin typeface="Times New Roman" pitchFamily="18" charset="0"/>
                <a:cs typeface="Times New Roman" pitchFamily="18" charset="0"/>
              </a:rPr>
              <a:t>Reasons Of Fundamental Attribution Bias </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20000"/>
          </a:bodyPr>
          <a:lstStyle/>
          <a:p>
            <a:pPr algn="just"/>
            <a:r>
              <a:rPr lang="en-US" sz="3600" dirty="0" smtClean="0">
                <a:latin typeface="Times New Roman" pitchFamily="18" charset="0"/>
                <a:cs typeface="Times New Roman" pitchFamily="18" charset="0"/>
              </a:rPr>
              <a:t>Situational </a:t>
            </a:r>
            <a:r>
              <a:rPr lang="en-US" sz="3600" dirty="0">
                <a:latin typeface="Times New Roman" pitchFamily="18" charset="0"/>
                <a:cs typeface="Times New Roman" pitchFamily="18" charset="0"/>
              </a:rPr>
              <a:t>pressures may not be readily</a:t>
            </a:r>
          </a:p>
          <a:p>
            <a:pPr algn="just">
              <a:buNone/>
            </a:pPr>
            <a:r>
              <a:rPr lang="en-US" sz="3600" dirty="0" smtClean="0">
                <a:latin typeface="Times New Roman" pitchFamily="18" charset="0"/>
                <a:cs typeface="Times New Roman" pitchFamily="18" charset="0"/>
              </a:rPr>
              <a:t>  apparent </a:t>
            </a:r>
            <a:r>
              <a:rPr lang="en-US" sz="3600" dirty="0">
                <a:latin typeface="Times New Roman" pitchFamily="18" charset="0"/>
                <a:cs typeface="Times New Roman" pitchFamily="18" charset="0"/>
              </a:rPr>
              <a:t>to an </a:t>
            </a:r>
            <a:r>
              <a:rPr lang="en-US" sz="3600" dirty="0" smtClean="0">
                <a:latin typeface="Times New Roman" pitchFamily="18" charset="0"/>
                <a:cs typeface="Times New Roman" pitchFamily="18" charset="0"/>
              </a:rPr>
              <a:t>observer. Attributing others’ behavior to their dispositions is a relatively effortless, almost automatic process, whereas explaining people’s behavior in terms of situational factors requires more thought and effort.</a:t>
            </a:r>
            <a:endParaRPr lang="en-US" sz="36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pitchFamily="18" charset="0"/>
                <a:cs typeface="Times New Roman" pitchFamily="18" charset="0"/>
              </a:rPr>
              <a:t>Example </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r>
              <a:rPr lang="en-US" sz="3600" dirty="0" smtClean="0">
                <a:latin typeface="Times New Roman" pitchFamily="18" charset="0"/>
                <a:cs typeface="Times New Roman" pitchFamily="18" charset="0"/>
              </a:rPr>
              <a:t>Imagine </a:t>
            </a:r>
            <a:r>
              <a:rPr lang="en-US" sz="3600" dirty="0">
                <a:latin typeface="Times New Roman" pitchFamily="18" charset="0"/>
                <a:cs typeface="Times New Roman" pitchFamily="18" charset="0"/>
              </a:rPr>
              <a:t>that </a:t>
            </a:r>
            <a:r>
              <a:rPr lang="en-US" sz="3600" dirty="0" smtClean="0">
                <a:latin typeface="Times New Roman" pitchFamily="18" charset="0"/>
                <a:cs typeface="Times New Roman" pitchFamily="18" charset="0"/>
              </a:rPr>
              <a:t>you’re visiting </a:t>
            </a:r>
            <a:r>
              <a:rPr lang="en-US" sz="3600" dirty="0">
                <a:latin typeface="Times New Roman" pitchFamily="18" charset="0"/>
                <a:cs typeface="Times New Roman" pitchFamily="18" charset="0"/>
              </a:rPr>
              <a:t>your bank and you fly into a rage over a </a:t>
            </a:r>
            <a:r>
              <a:rPr lang="en-US" sz="3600" dirty="0" smtClean="0">
                <a:latin typeface="Times New Roman" pitchFamily="18" charset="0"/>
                <a:cs typeface="Times New Roman" pitchFamily="18" charset="0"/>
              </a:rPr>
              <a:t>mistake made </a:t>
            </a:r>
            <a:r>
              <a:rPr lang="en-US" sz="3600" dirty="0">
                <a:latin typeface="Times New Roman" pitchFamily="18" charset="0"/>
                <a:cs typeface="Times New Roman" pitchFamily="18" charset="0"/>
              </a:rPr>
              <a:t>on your account. Observers who </a:t>
            </a:r>
            <a:r>
              <a:rPr lang="en-US" sz="3600" dirty="0" smtClean="0">
                <a:latin typeface="Times New Roman" pitchFamily="18" charset="0"/>
                <a:cs typeface="Times New Roman" pitchFamily="18" charset="0"/>
              </a:rPr>
              <a:t>witness your anger are likely to make an internal attribution and infer </a:t>
            </a:r>
            <a:r>
              <a:rPr lang="en-US" sz="3600" dirty="0">
                <a:latin typeface="Times New Roman" pitchFamily="18" charset="0"/>
                <a:cs typeface="Times New Roman" pitchFamily="18" charset="0"/>
              </a:rPr>
              <a:t>that you are surly, temperamental, and quarrelsome</a:t>
            </a:r>
            <a:r>
              <a:rPr lang="en-US" sz="3600" dirty="0" smtClean="0">
                <a:latin typeface="Times New Roman" pitchFamily="18" charset="0"/>
                <a:cs typeface="Times New Roman" pitchFamily="18" charset="0"/>
              </a:rPr>
              <a:t>. </a:t>
            </a:r>
            <a:endParaRPr lang="en-US" sz="36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40000" lnSpcReduction="20000"/>
          </a:bodyPr>
          <a:lstStyle/>
          <a:p>
            <a:pPr algn="just"/>
            <a:r>
              <a:rPr lang="en-US" sz="7600" dirty="0" smtClean="0">
                <a:latin typeface="Times New Roman" pitchFamily="18" charset="0"/>
                <a:cs typeface="Times New Roman" pitchFamily="18" charset="0"/>
              </a:rPr>
              <a:t>They may be right, but if asked, you’d probably attribute your rage to the frustrating situation. Perhaps you’re normally a calm, easygoing person, but today you’ve been in line for 20 minutes, you just straightened out a similar error by the same bank last week, and you’re being treated rudely by the teller. </a:t>
            </a:r>
          </a:p>
          <a:p>
            <a:endParaRPr lang="en-US" dirty="0" smtClean="0"/>
          </a:p>
          <a:p>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pitchFamily="18" charset="0"/>
                <a:cs typeface="Times New Roman" pitchFamily="18" charset="0"/>
              </a:rPr>
              <a:t>Example # 2</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pPr algn="just"/>
            <a:r>
              <a:rPr lang="en-US" sz="3600" dirty="0" smtClean="0">
                <a:latin typeface="Times New Roman" pitchFamily="18" charset="0"/>
                <a:cs typeface="Times New Roman" pitchFamily="18" charset="0"/>
              </a:rPr>
              <a:t>we are more likely to jump to the conclusion that someone who is often late to work is too lazy to take an earlier bus (a dispositional cause) than to assume that the lateness is due to situational factors, such as the bus always running behind schedule.</a:t>
            </a:r>
          </a:p>
          <a:p>
            <a:pPr algn="just"/>
            <a:endParaRPr lang="en-US" sz="36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lgn="just"/>
            <a:r>
              <a:rPr lang="en-US" sz="3600" dirty="0" smtClean="0">
                <a:latin typeface="Times New Roman" pitchFamily="18" charset="0"/>
                <a:cs typeface="Times New Roman" pitchFamily="18" charset="0"/>
              </a:rPr>
              <a:t>So, observers are often unaware of historical and situational considerations such as these, so they tend to make internal attributions for another’s behavior. </a:t>
            </a:r>
          </a:p>
          <a:p>
            <a:pPr algn="just"/>
            <a:r>
              <a:rPr lang="en-US" sz="3600" dirty="0" smtClean="0">
                <a:latin typeface="Times New Roman" pitchFamily="18" charset="0"/>
                <a:cs typeface="Times New Roman" pitchFamily="18" charset="0"/>
              </a:rPr>
              <a:t>In general, then, actors favor external attributions for their behavior, whereas observers are more likely to explain the same behavior with internal attributions.</a:t>
            </a:r>
          </a:p>
          <a:p>
            <a:pPr algn="just"/>
            <a:endParaRPr lang="en-US" sz="3600" dirty="0" smtClean="0">
              <a:latin typeface="Times New Roman" pitchFamily="18" charset="0"/>
              <a:cs typeface="Times New Roman" pitchFamily="18" charset="0"/>
            </a:endParaRP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itchFamily="18" charset="0"/>
                <a:cs typeface="Times New Roman" pitchFamily="18" charset="0"/>
              </a:rPr>
              <a:t>Defensive Attribution</a:t>
            </a:r>
          </a:p>
        </p:txBody>
      </p:sp>
      <p:sp>
        <p:nvSpPr>
          <p:cNvPr id="3" name="Content Placeholder 2"/>
          <p:cNvSpPr>
            <a:spLocks noGrp="1"/>
          </p:cNvSpPr>
          <p:nvPr>
            <p:ph idx="1"/>
          </p:nvPr>
        </p:nvSpPr>
        <p:spPr/>
        <p:txBody>
          <a:bodyPr>
            <a:normAutofit/>
          </a:bodyPr>
          <a:lstStyle/>
          <a:p>
            <a:pPr algn="just"/>
            <a:r>
              <a:rPr lang="en-US" sz="3600" dirty="0">
                <a:latin typeface="Times New Roman" pitchFamily="18" charset="0"/>
                <a:cs typeface="Times New Roman" pitchFamily="18" charset="0"/>
              </a:rPr>
              <a:t>Defensive attribution is a tendency to </a:t>
            </a:r>
            <a:r>
              <a:rPr lang="en-US" sz="3600" dirty="0" smtClean="0">
                <a:latin typeface="Times New Roman" pitchFamily="18" charset="0"/>
                <a:cs typeface="Times New Roman" pitchFamily="18" charset="0"/>
              </a:rPr>
              <a:t>blame victims </a:t>
            </a:r>
            <a:r>
              <a:rPr lang="en-US" sz="3600" dirty="0">
                <a:latin typeface="Times New Roman" pitchFamily="18" charset="0"/>
                <a:cs typeface="Times New Roman" pitchFamily="18" charset="0"/>
              </a:rPr>
              <a:t>for their misfortune, so that one feels </a:t>
            </a:r>
            <a:r>
              <a:rPr lang="en-US" sz="3600" dirty="0" smtClean="0">
                <a:latin typeface="Times New Roman" pitchFamily="18" charset="0"/>
                <a:cs typeface="Times New Roman" pitchFamily="18" charset="0"/>
              </a:rPr>
              <a:t>less likely </a:t>
            </a:r>
            <a:r>
              <a:rPr lang="en-US" sz="3600" dirty="0">
                <a:latin typeface="Times New Roman" pitchFamily="18" charset="0"/>
                <a:cs typeface="Times New Roman" pitchFamily="18" charset="0"/>
              </a:rPr>
              <a:t>to be victimized in a similar way</a:t>
            </a:r>
            <a:r>
              <a:rPr lang="en-US" sz="3600" b="1" dirty="0">
                <a:latin typeface="Times New Roman" pitchFamily="18" charset="0"/>
                <a:cs typeface="Times New Roman" pitchFamily="18" charset="0"/>
              </a:rPr>
              <a:t>.</a:t>
            </a:r>
            <a:endParaRPr lang="en-US" sz="360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pitchFamily="18" charset="0"/>
                <a:cs typeface="Times New Roman" pitchFamily="18" charset="0"/>
              </a:rPr>
              <a:t>Example </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a:bodyPr>
          <a:lstStyle/>
          <a:p>
            <a:pPr algn="just"/>
            <a:r>
              <a:rPr lang="en-US" sz="3600" dirty="0">
                <a:latin typeface="Times New Roman" pitchFamily="18" charset="0"/>
                <a:cs typeface="Times New Roman" pitchFamily="18" charset="0"/>
              </a:rPr>
              <a:t>F</a:t>
            </a:r>
            <a:r>
              <a:rPr lang="en-US" sz="3600" dirty="0" smtClean="0">
                <a:latin typeface="Times New Roman" pitchFamily="18" charset="0"/>
                <a:cs typeface="Times New Roman" pitchFamily="18" charset="0"/>
              </a:rPr>
              <a:t>riend </a:t>
            </a:r>
            <a:r>
              <a:rPr lang="en-US" sz="3600" dirty="0">
                <a:latin typeface="Times New Roman" pitchFamily="18" charset="0"/>
                <a:cs typeface="Times New Roman" pitchFamily="18" charset="0"/>
              </a:rPr>
              <a:t>gets mugged </a:t>
            </a:r>
            <a:r>
              <a:rPr lang="en-US" sz="3600" dirty="0" smtClean="0">
                <a:latin typeface="Times New Roman" pitchFamily="18" charset="0"/>
                <a:cs typeface="Times New Roman" pitchFamily="18" charset="0"/>
              </a:rPr>
              <a:t>and severely </a:t>
            </a:r>
            <a:r>
              <a:rPr lang="en-US" sz="3600" dirty="0">
                <a:latin typeface="Times New Roman" pitchFamily="18" charset="0"/>
                <a:cs typeface="Times New Roman" pitchFamily="18" charset="0"/>
              </a:rPr>
              <a:t>beaten. You may attribute the mugging </a:t>
            </a:r>
            <a:r>
              <a:rPr lang="en-US" sz="3600" dirty="0" smtClean="0">
                <a:latin typeface="Times New Roman" pitchFamily="18" charset="0"/>
                <a:cs typeface="Times New Roman" pitchFamily="18" charset="0"/>
              </a:rPr>
              <a:t>to your </a:t>
            </a:r>
            <a:r>
              <a:rPr lang="en-US" sz="3600" dirty="0">
                <a:latin typeface="Times New Roman" pitchFamily="18" charset="0"/>
                <a:cs typeface="Times New Roman" pitchFamily="18" charset="0"/>
              </a:rPr>
              <a:t>friend’s carelessness or stupidity (“He </a:t>
            </a:r>
            <a:r>
              <a:rPr lang="en-US" sz="3600" dirty="0" smtClean="0">
                <a:latin typeface="Times New Roman" pitchFamily="18" charset="0"/>
                <a:cs typeface="Times New Roman" pitchFamily="18" charset="0"/>
              </a:rPr>
              <a:t>should have </a:t>
            </a:r>
            <a:r>
              <a:rPr lang="en-US" sz="3600" dirty="0">
                <a:latin typeface="Times New Roman" pitchFamily="18" charset="0"/>
                <a:cs typeface="Times New Roman" pitchFamily="18" charset="0"/>
              </a:rPr>
              <a:t>known better than to be in that neighborhood </a:t>
            </a:r>
            <a:r>
              <a:rPr lang="en-US" sz="3600" dirty="0" smtClean="0">
                <a:latin typeface="Times New Roman" pitchFamily="18" charset="0"/>
                <a:cs typeface="Times New Roman" pitchFamily="18" charset="0"/>
              </a:rPr>
              <a:t>at that </a:t>
            </a:r>
            <a:r>
              <a:rPr lang="en-US" sz="3600" dirty="0">
                <a:latin typeface="Times New Roman" pitchFamily="18" charset="0"/>
                <a:cs typeface="Times New Roman" pitchFamily="18" charset="0"/>
              </a:rPr>
              <a:t>time”) rather than to bad luck. </a:t>
            </a:r>
            <a:endParaRPr lang="en-US" sz="3600" dirty="0" smtClean="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just"/>
            <a:r>
              <a:rPr lang="en-US" sz="3600" dirty="0" smtClean="0">
                <a:latin typeface="Times New Roman" pitchFamily="18" charset="0"/>
                <a:cs typeface="Times New Roman" pitchFamily="18" charset="0"/>
              </a:rPr>
              <a:t>Because if you attribute your friend’s misfortune to bad luck, you have to face the ugly reality that it could just as easily happen to you. To avoid such disturbing thoughts, people often attribute mishaps to victims’ negligence.</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Psychology</a:t>
            </a:r>
            <a:endParaRPr lang="en-US" dirty="0"/>
          </a:p>
        </p:txBody>
      </p:sp>
      <p:sp>
        <p:nvSpPr>
          <p:cNvPr id="3" name="Content Placeholder 2"/>
          <p:cNvSpPr>
            <a:spLocks noGrp="1"/>
          </p:cNvSpPr>
          <p:nvPr>
            <p:ph idx="1"/>
          </p:nvPr>
        </p:nvSpPr>
        <p:spPr/>
        <p:txBody>
          <a:bodyPr/>
          <a:lstStyle/>
          <a:p>
            <a:r>
              <a:rPr lang="en-US" altLang="en-US" sz="3200" dirty="0"/>
              <a:t>The scientific study of the feelings, thoughts, and behaviors of individuals in social situations</a:t>
            </a:r>
          </a:p>
          <a:p>
            <a:endParaRPr lang="en-US" sz="2400" dirty="0"/>
          </a:p>
          <a:p>
            <a:endParaRPr lang="en-US" dirty="0"/>
          </a:p>
        </p:txBody>
      </p:sp>
    </p:spTree>
    <p:extLst>
      <p:ext uri="{BB962C8B-B14F-4D97-AF65-F5344CB8AC3E}">
        <p14:creationId xmlns:p14="http://schemas.microsoft.com/office/powerpoint/2010/main" val="32470822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Autofit/>
          </a:bodyPr>
          <a:lstStyle/>
          <a:p>
            <a:pPr algn="just"/>
            <a:r>
              <a:rPr lang="en-US" sz="3600" dirty="0">
                <a:latin typeface="Times New Roman" pitchFamily="18" charset="0"/>
                <a:cs typeface="Times New Roman" pitchFamily="18" charset="0"/>
              </a:rPr>
              <a:t>The bias toward making </a:t>
            </a:r>
            <a:r>
              <a:rPr lang="en-US" sz="3600" dirty="0" smtClean="0">
                <a:latin typeface="Times New Roman" pitchFamily="18" charset="0"/>
                <a:cs typeface="Times New Roman" pitchFamily="18" charset="0"/>
              </a:rPr>
              <a:t>defensive attributions can </a:t>
            </a:r>
            <a:r>
              <a:rPr lang="en-US" sz="3600" dirty="0">
                <a:latin typeface="Times New Roman" pitchFamily="18" charset="0"/>
                <a:cs typeface="Times New Roman" pitchFamily="18" charset="0"/>
              </a:rPr>
              <a:t>have unfortunate consequences. Blaming </a:t>
            </a:r>
            <a:r>
              <a:rPr lang="en-US" sz="3600" dirty="0" smtClean="0">
                <a:latin typeface="Times New Roman" pitchFamily="18" charset="0"/>
                <a:cs typeface="Times New Roman" pitchFamily="18" charset="0"/>
              </a:rPr>
              <a:t>victims causes them </a:t>
            </a:r>
            <a:r>
              <a:rPr lang="en-US" sz="3600" dirty="0">
                <a:latin typeface="Times New Roman" pitchFamily="18" charset="0"/>
                <a:cs typeface="Times New Roman" pitchFamily="18" charset="0"/>
              </a:rPr>
              <a:t>to be seen in a negative light, and </a:t>
            </a:r>
            <a:r>
              <a:rPr lang="en-US" sz="3600" dirty="0" smtClean="0">
                <a:latin typeface="Times New Roman" pitchFamily="18" charset="0"/>
                <a:cs typeface="Times New Roman" pitchFamily="18" charset="0"/>
              </a:rPr>
              <a:t>undesirable traits </a:t>
            </a:r>
            <a:r>
              <a:rPr lang="en-US" sz="3600" dirty="0">
                <a:latin typeface="Times New Roman" pitchFamily="18" charset="0"/>
                <a:cs typeface="Times New Roman" pitchFamily="18" charset="0"/>
              </a:rPr>
              <a:t>are unfairly attributed to them. </a:t>
            </a:r>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Thus, it </a:t>
            </a:r>
            <a:r>
              <a:rPr lang="en-US" sz="3600" dirty="0">
                <a:latin typeface="Times New Roman" pitchFamily="18" charset="0"/>
                <a:cs typeface="Times New Roman" pitchFamily="18" charset="0"/>
              </a:rPr>
              <a:t>is assumed that burglary victims must be </a:t>
            </a:r>
            <a:r>
              <a:rPr lang="en-US" sz="3600" dirty="0" smtClean="0">
                <a:latin typeface="Times New Roman" pitchFamily="18" charset="0"/>
                <a:cs typeface="Times New Roman" pitchFamily="18" charset="0"/>
              </a:rPr>
              <a:t>careless, that </a:t>
            </a:r>
            <a:r>
              <a:rPr lang="en-US" sz="3600" dirty="0">
                <a:latin typeface="Times New Roman" pitchFamily="18" charset="0"/>
                <a:cs typeface="Times New Roman" pitchFamily="18" charset="0"/>
              </a:rPr>
              <a:t>people who get fired must be incompetent, </a:t>
            </a:r>
            <a:r>
              <a:rPr lang="en-US" sz="3600" dirty="0" smtClean="0">
                <a:latin typeface="Times New Roman" pitchFamily="18" charset="0"/>
                <a:cs typeface="Times New Roman" pitchFamily="18" charset="0"/>
              </a:rPr>
              <a:t>that poor </a:t>
            </a:r>
            <a:r>
              <a:rPr lang="en-US" sz="3600" dirty="0">
                <a:latin typeface="Times New Roman" pitchFamily="18" charset="0"/>
                <a:cs typeface="Times New Roman" pitchFamily="18" charset="0"/>
              </a:rPr>
              <a:t>people must be </a:t>
            </a:r>
            <a:r>
              <a:rPr lang="en-US" sz="3600" dirty="0" smtClean="0">
                <a:latin typeface="Times New Roman" pitchFamily="18" charset="0"/>
                <a:cs typeface="Times New Roman" pitchFamily="18" charset="0"/>
              </a:rPr>
              <a:t>lazy.</a:t>
            </a:r>
            <a:endParaRPr lang="en-US" sz="3600"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itchFamily="18" charset="0"/>
                <a:cs typeface="Times New Roman" pitchFamily="18" charset="0"/>
              </a:rPr>
              <a:t>Self-Serving Bias</a:t>
            </a:r>
          </a:p>
        </p:txBody>
      </p:sp>
      <p:sp>
        <p:nvSpPr>
          <p:cNvPr id="3" name="Content Placeholder 2"/>
          <p:cNvSpPr>
            <a:spLocks noGrp="1"/>
          </p:cNvSpPr>
          <p:nvPr>
            <p:ph idx="1"/>
          </p:nvPr>
        </p:nvSpPr>
        <p:spPr/>
        <p:txBody>
          <a:bodyPr>
            <a:noAutofit/>
          </a:bodyPr>
          <a:lstStyle/>
          <a:p>
            <a:pPr algn="just"/>
            <a:r>
              <a:rPr lang="en-US" sz="3600" dirty="0" smtClean="0">
                <a:latin typeface="Times New Roman" pitchFamily="18" charset="0"/>
                <a:cs typeface="Times New Roman" pitchFamily="18" charset="0"/>
              </a:rPr>
              <a:t>The self-serving bias is the tendency to attribute one’s successes to personal factors and one’s failures to situational factors.</a:t>
            </a:r>
          </a:p>
          <a:p>
            <a:pPr algn="just"/>
            <a:r>
              <a:rPr lang="en-US" sz="3600" dirty="0" smtClean="0">
                <a:latin typeface="Times New Roman" pitchFamily="18" charset="0"/>
                <a:cs typeface="Times New Roman" pitchFamily="18" charset="0"/>
              </a:rPr>
              <a:t>The </a:t>
            </a:r>
            <a:r>
              <a:rPr lang="en-US" sz="3600" dirty="0">
                <a:latin typeface="Times New Roman" pitchFamily="18" charset="0"/>
                <a:cs typeface="Times New Roman" pitchFamily="18" charset="0"/>
              </a:rPr>
              <a:t>self-serving bias in attribution comes into </a:t>
            </a:r>
            <a:r>
              <a:rPr lang="en-US" sz="3600" dirty="0" smtClean="0">
                <a:latin typeface="Times New Roman" pitchFamily="18" charset="0"/>
                <a:cs typeface="Times New Roman" pitchFamily="18" charset="0"/>
              </a:rPr>
              <a:t>play when </a:t>
            </a:r>
            <a:r>
              <a:rPr lang="en-US" sz="3600" dirty="0">
                <a:latin typeface="Times New Roman" pitchFamily="18" charset="0"/>
                <a:cs typeface="Times New Roman" pitchFamily="18" charset="0"/>
              </a:rPr>
              <a:t>people attempt to explain success and failure</a:t>
            </a:r>
            <a:r>
              <a:rPr lang="en-US" sz="3600" dirty="0" smtClean="0">
                <a:latin typeface="Times New Roman" pitchFamily="18" charset="0"/>
                <a:cs typeface="Times New Roman" pitchFamily="18" charset="0"/>
              </a:rPr>
              <a:t>.</a:t>
            </a:r>
            <a:endParaRPr lang="en-US" sz="3600"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sz="3600" dirty="0" smtClean="0">
                <a:latin typeface="Times New Roman" pitchFamily="18" charset="0"/>
                <a:cs typeface="Times New Roman" pitchFamily="18" charset="0"/>
              </a:rPr>
              <a:t>This bias may either strengthen or weaken one’s normal </a:t>
            </a:r>
            <a:r>
              <a:rPr lang="en-US" sz="3600" dirty="0" err="1" smtClean="0">
                <a:latin typeface="Times New Roman" pitchFamily="18" charset="0"/>
                <a:cs typeface="Times New Roman" pitchFamily="18" charset="0"/>
              </a:rPr>
              <a:t>attributional</a:t>
            </a:r>
            <a:r>
              <a:rPr lang="en-US" sz="3600" dirty="0" smtClean="0">
                <a:latin typeface="Times New Roman" pitchFamily="18" charset="0"/>
                <a:cs typeface="Times New Roman" pitchFamily="18" charset="0"/>
              </a:rPr>
              <a:t> tendencies, depending on whether one is trying to explain positive or negative outcomes.</a:t>
            </a:r>
          </a:p>
          <a:p>
            <a:pPr algn="just"/>
            <a:endParaRPr lang="en-US" sz="3600"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
            <a:r>
              <a:rPr lang="en-US" sz="3600" dirty="0">
                <a:latin typeface="Times New Roman" pitchFamily="18" charset="0"/>
                <a:cs typeface="Times New Roman" pitchFamily="18" charset="0"/>
              </a:rPr>
              <a:t>In explaining failure, the usual actor-observer </a:t>
            </a:r>
            <a:r>
              <a:rPr lang="en-US" sz="3600" dirty="0" smtClean="0">
                <a:latin typeface="Times New Roman" pitchFamily="18" charset="0"/>
                <a:cs typeface="Times New Roman" pitchFamily="18" charset="0"/>
              </a:rPr>
              <a:t>biases are </a:t>
            </a:r>
            <a:r>
              <a:rPr lang="en-US" sz="3600" dirty="0">
                <a:latin typeface="Times New Roman" pitchFamily="18" charset="0"/>
                <a:cs typeface="Times New Roman" pitchFamily="18" charset="0"/>
              </a:rPr>
              <a:t>apparent. Actors tend to make external </a:t>
            </a:r>
            <a:r>
              <a:rPr lang="en-US" sz="3600" dirty="0" smtClean="0">
                <a:latin typeface="Times New Roman" pitchFamily="18" charset="0"/>
                <a:cs typeface="Times New Roman" pitchFamily="18" charset="0"/>
              </a:rPr>
              <a:t>attributions, blaming </a:t>
            </a:r>
            <a:r>
              <a:rPr lang="en-US" sz="3600" dirty="0">
                <a:latin typeface="Times New Roman" pitchFamily="18" charset="0"/>
                <a:cs typeface="Times New Roman" pitchFamily="18" charset="0"/>
              </a:rPr>
              <a:t>their failures on unfavorable </a:t>
            </a:r>
            <a:r>
              <a:rPr lang="en-US" sz="3600" dirty="0" smtClean="0">
                <a:latin typeface="Times New Roman" pitchFamily="18" charset="0"/>
                <a:cs typeface="Times New Roman" pitchFamily="18" charset="0"/>
              </a:rPr>
              <a:t>situational factors</a:t>
            </a:r>
            <a:r>
              <a:rPr lang="en-US" sz="3600" dirty="0">
                <a:latin typeface="Times New Roman" pitchFamily="18" charset="0"/>
                <a:cs typeface="Times New Roman" pitchFamily="18" charset="0"/>
              </a:rPr>
              <a:t>, while observers are more likely </a:t>
            </a:r>
            <a:r>
              <a:rPr lang="en-US" sz="3600" dirty="0" smtClean="0">
                <a:latin typeface="Times New Roman" pitchFamily="18" charset="0"/>
                <a:cs typeface="Times New Roman" pitchFamily="18" charset="0"/>
              </a:rPr>
              <a:t>to attribute </a:t>
            </a:r>
            <a:r>
              <a:rPr lang="en-US" sz="3600" dirty="0">
                <a:latin typeface="Times New Roman" pitchFamily="18" charset="0"/>
                <a:cs typeface="Times New Roman" pitchFamily="18" charset="0"/>
              </a:rPr>
              <a:t>the same failures to the actors’ </a:t>
            </a:r>
            <a:r>
              <a:rPr lang="en-US" sz="3600" dirty="0" smtClean="0">
                <a:latin typeface="Times New Roman" pitchFamily="18" charset="0"/>
                <a:cs typeface="Times New Roman" pitchFamily="18" charset="0"/>
              </a:rPr>
              <a:t>personal shortcomings</a:t>
            </a:r>
            <a:r>
              <a:rPr lang="en-US" sz="3600" dirty="0">
                <a:latin typeface="Times New Roman" pitchFamily="18" charset="0"/>
                <a:cs typeface="Times New Roman" pitchFamily="18" charset="0"/>
              </a:rPr>
              <a: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pitchFamily="18" charset="0"/>
                <a:cs typeface="Times New Roman" pitchFamily="18" charset="0"/>
              </a:rPr>
              <a:t>Example </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r>
              <a:rPr lang="en-US" sz="3600" dirty="0" smtClean="0">
                <a:latin typeface="Times New Roman" pitchFamily="18" charset="0"/>
                <a:cs typeface="Times New Roman" pitchFamily="18" charset="0"/>
              </a:rPr>
              <a:t>If you fail an exam, you may place the blame on the poorly constructed test items, lousy teaching, distractions in the hallway, or a bad week at work (all external attributions). </a:t>
            </a:r>
          </a:p>
          <a:p>
            <a:pPr algn="just"/>
            <a:r>
              <a:rPr lang="en-US" sz="3600" dirty="0" smtClean="0">
                <a:latin typeface="Times New Roman" pitchFamily="18" charset="0"/>
                <a:cs typeface="Times New Roman" pitchFamily="18" charset="0"/>
              </a:rPr>
              <a:t>However, an observer is more likely to attribute your failure to your lack of ability or lack of study (both internal attribution).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pPr algn="just"/>
            <a:r>
              <a:rPr lang="en-US" sz="3600" dirty="0" smtClean="0">
                <a:latin typeface="Times New Roman" pitchFamily="18" charset="0"/>
                <a:cs typeface="Times New Roman" pitchFamily="18" charset="0"/>
              </a:rPr>
              <a:t>In explaining success, the usual actor-observer differences are reversed to some degree. </a:t>
            </a:r>
          </a:p>
          <a:p>
            <a:pPr algn="just"/>
            <a:r>
              <a:rPr lang="en-US" sz="3600" dirty="0" smtClean="0">
                <a:latin typeface="Times New Roman" pitchFamily="18" charset="0"/>
                <a:cs typeface="Times New Roman" pitchFamily="18" charset="0"/>
              </a:rPr>
              <a:t>Example </a:t>
            </a:r>
          </a:p>
          <a:p>
            <a:pPr algn="just"/>
            <a:r>
              <a:rPr lang="en-US" sz="3600" dirty="0" smtClean="0">
                <a:latin typeface="Times New Roman" pitchFamily="18" charset="0"/>
                <a:cs typeface="Times New Roman" pitchFamily="18" charset="0"/>
              </a:rPr>
              <a:t>If you get a high exam score, you’ll probably make an internal attribution and point to your ability or your hard work, whereas observers are more likely to assume that the test was easy.</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pitchFamily="18" charset="0"/>
                <a:cs typeface="Times New Roman" pitchFamily="18" charset="0"/>
              </a:rPr>
              <a:t>Halo Effect</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62500" lnSpcReduction="20000"/>
          </a:bodyPr>
          <a:lstStyle/>
          <a:p>
            <a:pPr algn="just"/>
            <a:r>
              <a:rPr lang="en-US" sz="5100" dirty="0" smtClean="0">
                <a:latin typeface="Times New Roman" pitchFamily="18" charset="0"/>
                <a:cs typeface="Times New Roman" pitchFamily="18" charset="0"/>
              </a:rPr>
              <a:t>Halo effect is  a phenomenon in which an initial understanding that a person has positive traits is used to infer other uniformly positive characteristics and an initial understanding that a person has negative traits is used to infer other uniformly negative characteristics</a:t>
            </a:r>
            <a:r>
              <a:rPr lang="en-US" sz="5800" dirty="0" smtClean="0">
                <a:latin typeface="Times New Roman" pitchFamily="18" charset="0"/>
                <a:cs typeface="Times New Roman" pitchFamily="18" charset="0"/>
              </a:rPr>
              <a:t>.</a:t>
            </a:r>
            <a:endParaRPr lang="en-US" sz="5800" i="1" dirty="0" smtClean="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t>
            </a:r>
            <a:endParaRPr lang="en-US" dirty="0"/>
          </a:p>
        </p:txBody>
      </p:sp>
      <p:sp>
        <p:nvSpPr>
          <p:cNvPr id="3" name="Content Placeholder 2"/>
          <p:cNvSpPr>
            <a:spLocks noGrp="1"/>
          </p:cNvSpPr>
          <p:nvPr>
            <p:ph idx="1"/>
          </p:nvPr>
        </p:nvSpPr>
        <p:spPr/>
        <p:txBody>
          <a:bodyPr>
            <a:normAutofit fontScale="55000" lnSpcReduction="20000"/>
          </a:bodyPr>
          <a:lstStyle/>
          <a:p>
            <a:pPr marL="0" indent="0" algn="just">
              <a:buNone/>
            </a:pPr>
            <a:r>
              <a:rPr lang="en-US" sz="4100" dirty="0" smtClean="0">
                <a:latin typeface="Times New Roman" pitchFamily="18" charset="0"/>
                <a:cs typeface="Times New Roman" pitchFamily="18" charset="0"/>
              </a:rPr>
              <a:t>Ali is intelligent, kind, and loving. Is he also conscientious? If you were to guess, your most likely response probably would be yes. The opposite would also hold true. Learning that Harry was unsociable and argumentative would probably lead you to assume that he was lazy as well.</a:t>
            </a:r>
          </a:p>
          <a:p>
            <a:pPr algn="just"/>
            <a:endParaRPr lang="en-US" sz="4100" dirty="0" smtClean="0">
              <a:latin typeface="Times New Roman" pitchFamily="18" charset="0"/>
              <a:cs typeface="Times New Roman" pitchFamily="18" charset="0"/>
            </a:endParaRPr>
          </a:p>
          <a:p>
            <a:pPr algn="just"/>
            <a:r>
              <a:rPr lang="en-US" sz="4100" dirty="0" smtClean="0">
                <a:latin typeface="Times New Roman" pitchFamily="18" charset="0"/>
                <a:cs typeface="Times New Roman" pitchFamily="18" charset="0"/>
              </a:rPr>
              <a:t> However, few people have either uniformly positive or uniformly negative traits, so the halo effect leads to misperceptions of others</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pitchFamily="18" charset="0"/>
                <a:cs typeface="Times New Roman" pitchFamily="18" charset="0"/>
              </a:rPr>
              <a:t>Attraction</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981200"/>
            <a:ext cx="8229600" cy="4144963"/>
          </a:xfrm>
        </p:spPr>
        <p:txBody>
          <a:bodyPr>
            <a:normAutofit/>
          </a:bodyPr>
          <a:lstStyle/>
          <a:p>
            <a:r>
              <a:rPr lang="en-US" sz="3600" dirty="0" smtClean="0">
                <a:latin typeface="Times New Roman" pitchFamily="18" charset="0"/>
                <a:cs typeface="Times New Roman" pitchFamily="18" charset="0"/>
              </a:rPr>
              <a:t>Interpersonal attraction refers </a:t>
            </a:r>
            <a:r>
              <a:rPr lang="en-US" sz="3600" dirty="0">
                <a:latin typeface="Times New Roman" pitchFamily="18" charset="0"/>
                <a:cs typeface="Times New Roman" pitchFamily="18" charset="0"/>
              </a:rPr>
              <a:t>to positive feelings toward another.</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800" dirty="0">
                <a:latin typeface="Times New Roman" pitchFamily="18" charset="0"/>
                <a:cs typeface="Times New Roman" pitchFamily="18" charset="0"/>
              </a:rPr>
              <a:t>Key Factors in Attraction</a:t>
            </a:r>
          </a:p>
        </p:txBody>
      </p:sp>
      <p:sp>
        <p:nvSpPr>
          <p:cNvPr id="3" name="Content Placeholder 2"/>
          <p:cNvSpPr>
            <a:spLocks noGrp="1"/>
          </p:cNvSpPr>
          <p:nvPr>
            <p:ph idx="1"/>
          </p:nvPr>
        </p:nvSpPr>
        <p:spPr/>
        <p:txBody>
          <a:bodyPr>
            <a:normAutofit/>
          </a:bodyPr>
          <a:lstStyle/>
          <a:p>
            <a:r>
              <a:rPr lang="en-US" sz="3600" dirty="0">
                <a:latin typeface="Times New Roman" pitchFamily="18" charset="0"/>
                <a:cs typeface="Times New Roman" pitchFamily="18" charset="0"/>
              </a:rPr>
              <a:t>Physical </a:t>
            </a:r>
            <a:r>
              <a:rPr lang="en-US" sz="3600" dirty="0" smtClean="0">
                <a:latin typeface="Times New Roman" pitchFamily="18" charset="0"/>
                <a:cs typeface="Times New Roman" pitchFamily="18" charset="0"/>
              </a:rPr>
              <a:t>Attractiveness</a:t>
            </a:r>
          </a:p>
          <a:p>
            <a:r>
              <a:rPr lang="en-US" sz="3600" dirty="0" smtClean="0">
                <a:latin typeface="Times New Roman" pitchFamily="18" charset="0"/>
                <a:cs typeface="Times New Roman" pitchFamily="18" charset="0"/>
              </a:rPr>
              <a:t>Similarity effects </a:t>
            </a:r>
          </a:p>
          <a:p>
            <a:r>
              <a:rPr lang="en-US" sz="3600" dirty="0" smtClean="0">
                <a:latin typeface="Times New Roman" pitchFamily="18" charset="0"/>
                <a:cs typeface="Times New Roman" pitchFamily="18" charset="0"/>
              </a:rPr>
              <a:t>Reciprocity Effects</a:t>
            </a:r>
          </a:p>
          <a:p>
            <a:r>
              <a:rPr lang="en-US" sz="3600" dirty="0" smtClean="0">
                <a:latin typeface="Times New Roman" pitchFamily="18" charset="0"/>
                <a:cs typeface="Times New Roman" pitchFamily="18" charset="0"/>
              </a:rPr>
              <a:t>Proximity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i="1" dirty="0" smtClean="0">
                <a:latin typeface="Times New Roman" pitchFamily="18" charset="0"/>
                <a:cs typeface="Times New Roman" pitchFamily="18" charset="0"/>
              </a:rPr>
              <a:t/>
            </a:r>
            <a:br>
              <a:rPr lang="en-US" sz="4800" b="1" i="1" dirty="0" smtClean="0">
                <a:latin typeface="Times New Roman" pitchFamily="18" charset="0"/>
                <a:cs typeface="Times New Roman" pitchFamily="18" charset="0"/>
              </a:rPr>
            </a:br>
            <a:r>
              <a:rPr lang="en-US" sz="4800" b="1" i="1" dirty="0" smtClean="0">
                <a:latin typeface="Times New Roman" pitchFamily="18" charset="0"/>
                <a:cs typeface="Times New Roman" pitchFamily="18" charset="0"/>
              </a:rPr>
              <a:t/>
            </a:r>
            <a:br>
              <a:rPr lang="en-US" sz="4800" b="1" i="1" dirty="0" smtClean="0">
                <a:latin typeface="Times New Roman" pitchFamily="18" charset="0"/>
                <a:cs typeface="Times New Roman" pitchFamily="18" charset="0"/>
              </a:rPr>
            </a:br>
            <a:r>
              <a:rPr lang="en-US" sz="4800" dirty="0" smtClean="0">
                <a:latin typeface="Times New Roman" pitchFamily="18" charset="0"/>
                <a:cs typeface="Times New Roman" pitchFamily="18" charset="0"/>
              </a:rPr>
              <a:t>Attribution: Understanding</a:t>
            </a:r>
            <a:br>
              <a:rPr lang="en-US" sz="4800" dirty="0" smtClean="0">
                <a:latin typeface="Times New Roman" pitchFamily="18" charset="0"/>
                <a:cs typeface="Times New Roman" pitchFamily="18" charset="0"/>
              </a:rPr>
            </a:br>
            <a:r>
              <a:rPr lang="en-US" sz="4800" dirty="0" smtClean="0">
                <a:latin typeface="Times New Roman" pitchFamily="18" charset="0"/>
                <a:cs typeface="Times New Roman" pitchFamily="18" charset="0"/>
              </a:rPr>
              <a:t>the causes of behavior</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endParaRPr lang="en-US" b="1" i="1" dirty="0" smtClean="0"/>
          </a:p>
          <a:p>
            <a:endParaRPr lang="en-US" b="1" i="1" dirty="0" smtClean="0"/>
          </a:p>
          <a:p>
            <a:pPr algn="just"/>
            <a:r>
              <a:rPr lang="en-US" sz="3600" dirty="0" smtClean="0">
                <a:latin typeface="Times New Roman" pitchFamily="18" charset="0"/>
                <a:cs typeface="Times New Roman" pitchFamily="18" charset="0"/>
              </a:rPr>
              <a:t>Attributions are inferences that people draw about the causes of events, others’ behavior, and their own behavior.</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noAutofit/>
          </a:bodyPr>
          <a:lstStyle/>
          <a:p>
            <a:r>
              <a:rPr lang="en-US" sz="4800" dirty="0" smtClean="0">
                <a:latin typeface="Times New Roman" pitchFamily="18" charset="0"/>
                <a:cs typeface="Times New Roman" pitchFamily="18" charset="0"/>
              </a:rPr>
              <a:t>Physical Attractiveness</a:t>
            </a:r>
            <a:br>
              <a:rPr lang="en-US" sz="4800" dirty="0" smtClean="0">
                <a:latin typeface="Times New Roman" pitchFamily="18" charset="0"/>
                <a:cs typeface="Times New Roman" pitchFamily="18" charset="0"/>
              </a:rPr>
            </a:br>
            <a:endParaRPr lang="en-US" sz="4800" dirty="0"/>
          </a:p>
        </p:txBody>
      </p:sp>
      <p:sp>
        <p:nvSpPr>
          <p:cNvPr id="3" name="Content Placeholder 2"/>
          <p:cNvSpPr>
            <a:spLocks noGrp="1"/>
          </p:cNvSpPr>
          <p:nvPr>
            <p:ph idx="1"/>
          </p:nvPr>
        </p:nvSpPr>
        <p:spPr>
          <a:xfrm>
            <a:off x="457200" y="1524000"/>
            <a:ext cx="8229600" cy="4525963"/>
          </a:xfrm>
        </p:spPr>
        <p:txBody>
          <a:bodyPr>
            <a:noAutofit/>
          </a:bodyPr>
          <a:lstStyle/>
          <a:p>
            <a:pPr algn="just"/>
            <a:r>
              <a:rPr lang="en-US" sz="3600" dirty="0" smtClean="0">
                <a:latin typeface="Times New Roman" pitchFamily="18" charset="0"/>
                <a:cs typeface="Times New Roman" pitchFamily="18" charset="0"/>
              </a:rPr>
              <a:t>The matching hypothesis proposes that males and females of approximately equal physical attractiveness are likely to select each other as partners. </a:t>
            </a:r>
          </a:p>
          <a:p>
            <a:pPr algn="just"/>
            <a:r>
              <a:rPr lang="en-US" sz="3600" dirty="0" smtClean="0">
                <a:latin typeface="Times New Roman" pitchFamily="18" charset="0"/>
                <a:cs typeface="Times New Roman" pitchFamily="18" charset="0"/>
              </a:rPr>
              <a:t>The matching hypothesis is supported by evidence that married couples tend to be very similar in level of physical attractiveness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lstStyle/>
          <a:p>
            <a:pPr algn="just"/>
            <a:r>
              <a:rPr lang="en-US" sz="3600" dirty="0" smtClean="0">
                <a:latin typeface="Times New Roman" pitchFamily="18" charset="0"/>
                <a:cs typeface="Times New Roman" pitchFamily="18" charset="0"/>
              </a:rPr>
              <a:t>Interestingly, people expect that individuals who are similar in attractiveness will be more satisfied as couples and less likely to break up.</a:t>
            </a:r>
          </a:p>
          <a:p>
            <a:pPr algn="just"/>
            <a:endParaRPr lang="en-US" dirty="0" smtClean="0">
              <a:latin typeface="Times New Roman" pitchFamily="18" charset="0"/>
              <a:cs typeface="Times New Roman" pitchFamily="18" charset="0"/>
            </a:endParaRP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pitchFamily="18" charset="0"/>
                <a:cs typeface="Times New Roman" pitchFamily="18" charset="0"/>
              </a:rPr>
              <a:t>Similarity Effects </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r>
              <a:rPr lang="en-US" sz="3600" dirty="0">
                <a:latin typeface="Times New Roman" pitchFamily="18" charset="0"/>
                <a:cs typeface="Times New Roman" pitchFamily="18" charset="0"/>
              </a:rPr>
              <a:t>We tend to like those who </a:t>
            </a:r>
            <a:r>
              <a:rPr lang="en-US" sz="3600" dirty="0" smtClean="0">
                <a:latin typeface="Times New Roman" pitchFamily="18" charset="0"/>
                <a:cs typeface="Times New Roman" pitchFamily="18" charset="0"/>
              </a:rPr>
              <a:t>are similar </a:t>
            </a:r>
            <a:r>
              <a:rPr lang="en-US" sz="3600" dirty="0">
                <a:latin typeface="Times New Roman" pitchFamily="18" charset="0"/>
                <a:cs typeface="Times New Roman" pitchFamily="18" charset="0"/>
              </a:rPr>
              <a:t>to us. Discovering that others have similar </a:t>
            </a:r>
            <a:r>
              <a:rPr lang="en-US" sz="3600" dirty="0" smtClean="0">
                <a:latin typeface="Times New Roman" pitchFamily="18" charset="0"/>
                <a:cs typeface="Times New Roman" pitchFamily="18" charset="0"/>
              </a:rPr>
              <a:t>attitudes, values</a:t>
            </a:r>
            <a:r>
              <a:rPr lang="en-US" sz="3600" dirty="0">
                <a:latin typeface="Times New Roman" pitchFamily="18" charset="0"/>
                <a:cs typeface="Times New Roman" pitchFamily="18" charset="0"/>
              </a:rPr>
              <a:t>, or traits promotes our liking for them. </a:t>
            </a:r>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Furthermore</a:t>
            </a:r>
            <a:r>
              <a:rPr lang="en-US" sz="3600" dirty="0">
                <a:latin typeface="Times New Roman" pitchFamily="18" charset="0"/>
                <a:cs typeface="Times New Roman" pitchFamily="18" charset="0"/>
              </a:rPr>
              <a:t>, </a:t>
            </a:r>
            <a:r>
              <a:rPr lang="en-US" sz="3600" dirty="0" smtClean="0">
                <a:latin typeface="Times New Roman" pitchFamily="18" charset="0"/>
                <a:cs typeface="Times New Roman" pitchFamily="18" charset="0"/>
              </a:rPr>
              <a:t>the more </a:t>
            </a:r>
            <a:r>
              <a:rPr lang="en-US" sz="3600" dirty="0">
                <a:latin typeface="Times New Roman" pitchFamily="18" charset="0"/>
                <a:cs typeface="Times New Roman" pitchFamily="18" charset="0"/>
              </a:rPr>
              <a:t>similar others are, the more we like them. </a:t>
            </a:r>
            <a:r>
              <a:rPr lang="en-US" sz="3600" dirty="0" smtClean="0">
                <a:latin typeface="Times New Roman" pitchFamily="18" charset="0"/>
                <a:cs typeface="Times New Roman" pitchFamily="18" charset="0"/>
              </a:rPr>
              <a:t>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lnSpcReduction="10000"/>
          </a:bodyPr>
          <a:lstStyle/>
          <a:p>
            <a:endParaRPr lang="en-US" dirty="0" smtClean="0"/>
          </a:p>
          <a:p>
            <a:pPr algn="just"/>
            <a:r>
              <a:rPr lang="en-US" sz="3600" dirty="0" smtClean="0">
                <a:latin typeface="Times New Roman" pitchFamily="18" charset="0"/>
                <a:cs typeface="Times New Roman" pitchFamily="18" charset="0"/>
              </a:rPr>
              <a:t>Similarity increases the likelihood of interpersonal attraction is that we assume people with similar attitudes will evaluate us positively. </a:t>
            </a:r>
          </a:p>
          <a:p>
            <a:pPr algn="just"/>
            <a:r>
              <a:rPr lang="en-US" sz="3600" dirty="0" smtClean="0">
                <a:latin typeface="Times New Roman" pitchFamily="18" charset="0"/>
                <a:cs typeface="Times New Roman" pitchFamily="18" charset="0"/>
              </a:rPr>
              <a:t>Researches support that Married couples tend to be similar in age, race, religion, social class, education, intelligence, physical attractiveness, values, and attitudes.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sz="3600" dirty="0" smtClean="0">
                <a:latin typeface="Times New Roman" pitchFamily="18" charset="0"/>
                <a:cs typeface="Times New Roman" pitchFamily="18" charset="0"/>
              </a:rPr>
              <a:t>Similarity is also seen among friends. For instance, adult friends tend to be relatively similar in terms of income, education, occupational status, ethnicity, and religion</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pitchFamily="18" charset="0"/>
                <a:cs typeface="Times New Roman" pitchFamily="18" charset="0"/>
              </a:rPr>
              <a:t>Reciprocity effects</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itchFamily="18" charset="0"/>
                <a:cs typeface="Times New Roman" pitchFamily="18" charset="0"/>
              </a:rPr>
              <a:t>Reciprocity involves </a:t>
            </a:r>
            <a:r>
              <a:rPr lang="en-US" sz="3600" dirty="0">
                <a:latin typeface="Times New Roman" pitchFamily="18" charset="0"/>
                <a:cs typeface="Times New Roman" pitchFamily="18" charset="0"/>
              </a:rPr>
              <a:t>liking those who show that they </a:t>
            </a:r>
            <a:r>
              <a:rPr lang="en-US" sz="3600" dirty="0" smtClean="0">
                <a:latin typeface="Times New Roman" pitchFamily="18" charset="0"/>
                <a:cs typeface="Times New Roman" pitchFamily="18" charset="0"/>
              </a:rPr>
              <a:t>like you</a:t>
            </a:r>
            <a:r>
              <a:rPr lang="en-US" sz="3600" dirty="0">
                <a:latin typeface="Times New Roman" pitchFamily="18" charset="0"/>
                <a:cs typeface="Times New Roman" pitchFamily="18" charset="0"/>
              </a:rPr>
              <a:t>. </a:t>
            </a:r>
            <a:endParaRPr lang="en-US" sz="3600" dirty="0" smtClean="0">
              <a:latin typeface="Times New Roman" pitchFamily="18" charset="0"/>
              <a:cs typeface="Times New Roman" pitchFamily="18" charset="0"/>
            </a:endParaRPr>
          </a:p>
          <a:p>
            <a:endParaRPr lang="en-US" sz="3600" dirty="0" smtClean="0">
              <a:latin typeface="Times New Roman" pitchFamily="18" charset="0"/>
              <a:cs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just"/>
            <a:r>
              <a:rPr lang="en-US" sz="3600" dirty="0">
                <a:latin typeface="Times New Roman" pitchFamily="18" charset="0"/>
                <a:cs typeface="Times New Roman" pitchFamily="18" charset="0"/>
              </a:rPr>
              <a:t>Reciprocating </a:t>
            </a:r>
            <a:r>
              <a:rPr lang="en-US" sz="3600" dirty="0" smtClean="0">
                <a:latin typeface="Times New Roman" pitchFamily="18" charset="0"/>
                <a:cs typeface="Times New Roman" pitchFamily="18" charset="0"/>
              </a:rPr>
              <a:t>attraction generally </a:t>
            </a:r>
            <a:r>
              <a:rPr lang="en-US" sz="3600" dirty="0">
                <a:latin typeface="Times New Roman" pitchFamily="18" charset="0"/>
                <a:cs typeface="Times New Roman" pitchFamily="18" charset="0"/>
              </a:rPr>
              <a:t>entails providing friends and </a:t>
            </a:r>
            <a:r>
              <a:rPr lang="en-US" sz="3600" dirty="0" smtClean="0">
                <a:latin typeface="Times New Roman" pitchFamily="18" charset="0"/>
                <a:cs typeface="Times New Roman" pitchFamily="18" charset="0"/>
              </a:rPr>
              <a:t>intimate partners </a:t>
            </a:r>
            <a:r>
              <a:rPr lang="en-US" sz="3600" dirty="0">
                <a:latin typeface="Times New Roman" pitchFamily="18" charset="0"/>
                <a:cs typeface="Times New Roman" pitchFamily="18" charset="0"/>
              </a:rPr>
              <a:t>with positive feedback that results </a:t>
            </a:r>
            <a:r>
              <a:rPr lang="en-US" sz="3600" dirty="0" smtClean="0">
                <a:latin typeface="Times New Roman" pitchFamily="18" charset="0"/>
                <a:cs typeface="Times New Roman" pitchFamily="18" charset="0"/>
              </a:rPr>
              <a:t>in a </a:t>
            </a:r>
            <a:r>
              <a:rPr lang="en-US" sz="3600" dirty="0">
                <a:latin typeface="Times New Roman" pitchFamily="18" charset="0"/>
                <a:cs typeface="Times New Roman" pitchFamily="18" charset="0"/>
              </a:rPr>
              <a:t>self-enhancement effect—in other words, you </a:t>
            </a:r>
            <a:r>
              <a:rPr lang="en-US" sz="3600" dirty="0" smtClean="0">
                <a:latin typeface="Times New Roman" pitchFamily="18" charset="0"/>
                <a:cs typeface="Times New Roman" pitchFamily="18" charset="0"/>
              </a:rPr>
              <a:t>help them </a:t>
            </a:r>
            <a:r>
              <a:rPr lang="en-US" sz="3600" dirty="0">
                <a:latin typeface="Times New Roman" pitchFamily="18" charset="0"/>
                <a:cs typeface="Times New Roman" pitchFamily="18" charset="0"/>
              </a:rPr>
              <a:t>feel good about </a:t>
            </a:r>
            <a:r>
              <a:rPr lang="en-US" sz="3600" dirty="0" smtClean="0">
                <a:latin typeface="Times New Roman" pitchFamily="18" charset="0"/>
                <a:cs typeface="Times New Roman" pitchFamily="18" charset="0"/>
              </a:rPr>
              <a:t>themselves.</a:t>
            </a:r>
            <a:endParaRPr lang="en-US" sz="3600" dirty="0">
              <a:latin typeface="Times New Roman" pitchFamily="18" charset="0"/>
              <a:cs typeface="Times New Roman"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pitchFamily="18" charset="0"/>
                <a:cs typeface="Times New Roman" pitchFamily="18" charset="0"/>
              </a:rPr>
              <a:t>Proximity</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pPr algn="just"/>
            <a:r>
              <a:rPr lang="en-US" sz="3600" dirty="0" smtClean="0">
                <a:latin typeface="Times New Roman" pitchFamily="18" charset="0"/>
                <a:cs typeface="Times New Roman" pitchFamily="18" charset="0"/>
              </a:rPr>
              <a:t>Proximity involves liking those who lives closest to you.</a:t>
            </a:r>
          </a:p>
          <a:p>
            <a:pPr algn="just"/>
            <a:r>
              <a:rPr lang="en-US" sz="3600" dirty="0" smtClean="0">
                <a:latin typeface="Times New Roman" pitchFamily="18" charset="0"/>
                <a:cs typeface="Times New Roman" pitchFamily="18" charset="0"/>
              </a:rPr>
              <a:t>If </a:t>
            </a:r>
            <a:r>
              <a:rPr lang="en-US" sz="3600" dirty="0">
                <a:latin typeface="Times New Roman" pitchFamily="18" charset="0"/>
                <a:cs typeface="Times New Roman" pitchFamily="18" charset="0"/>
              </a:rPr>
              <a:t>you live in </a:t>
            </a:r>
            <a:r>
              <a:rPr lang="en-US" sz="3600" dirty="0" smtClean="0">
                <a:latin typeface="Times New Roman" pitchFamily="18" charset="0"/>
                <a:cs typeface="Times New Roman" pitchFamily="18" charset="0"/>
              </a:rPr>
              <a:t>an </a:t>
            </a:r>
            <a:r>
              <a:rPr lang="en-US" sz="3600" dirty="0">
                <a:latin typeface="Times New Roman" pitchFamily="18" charset="0"/>
                <a:cs typeface="Times New Roman" pitchFamily="18" charset="0"/>
              </a:rPr>
              <a:t>apartment, consider the friends </a:t>
            </a:r>
            <a:r>
              <a:rPr lang="en-US" sz="3600" dirty="0" smtClean="0">
                <a:latin typeface="Times New Roman" pitchFamily="18" charset="0"/>
                <a:cs typeface="Times New Roman" pitchFamily="18" charset="0"/>
              </a:rPr>
              <a:t>you made </a:t>
            </a:r>
            <a:r>
              <a:rPr lang="en-US" sz="3600" dirty="0">
                <a:latin typeface="Times New Roman" pitchFamily="18" charset="0"/>
                <a:cs typeface="Times New Roman" pitchFamily="18" charset="0"/>
              </a:rPr>
              <a:t>when you </a:t>
            </a:r>
            <a:r>
              <a:rPr lang="en-US" sz="3600" dirty="0" smtClean="0">
                <a:latin typeface="Times New Roman" pitchFamily="18" charset="0"/>
                <a:cs typeface="Times New Roman" pitchFamily="18" charset="0"/>
              </a:rPr>
              <a:t>first </a:t>
            </a:r>
            <a:r>
              <a:rPr lang="en-US" sz="3600" dirty="0">
                <a:latin typeface="Times New Roman" pitchFamily="18" charset="0"/>
                <a:cs typeface="Times New Roman" pitchFamily="18" charset="0"/>
              </a:rPr>
              <a:t>moved in. Chances are that you became friendliest </a:t>
            </a:r>
            <a:r>
              <a:rPr lang="en-US" sz="3600" dirty="0" smtClean="0">
                <a:latin typeface="Times New Roman" pitchFamily="18" charset="0"/>
                <a:cs typeface="Times New Roman" pitchFamily="18" charset="0"/>
              </a:rPr>
              <a:t>with those </a:t>
            </a:r>
            <a:r>
              <a:rPr lang="en-US" sz="3600" dirty="0">
                <a:latin typeface="Times New Roman" pitchFamily="18" charset="0"/>
                <a:cs typeface="Times New Roman" pitchFamily="18" charset="0"/>
              </a:rPr>
              <a:t>who lived geographically closest to you</a:t>
            </a:r>
            <a:r>
              <a:rPr lang="en-US" dirty="0"/>
              <a:t>.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latin typeface="Times New Roman" pitchFamily="18" charset="0"/>
                <a:cs typeface="Times New Roman" pitchFamily="18" charset="0"/>
              </a:rPr>
              <a:t>Attitude</a:t>
            </a:r>
            <a:r>
              <a:rPr lang="en-US" dirty="0" smtClean="0"/>
              <a:t> </a:t>
            </a:r>
            <a:endParaRPr lang="en-US" dirty="0"/>
          </a:p>
        </p:txBody>
      </p:sp>
      <p:sp>
        <p:nvSpPr>
          <p:cNvPr id="3" name="Content Placeholder 2"/>
          <p:cNvSpPr>
            <a:spLocks noGrp="1"/>
          </p:cNvSpPr>
          <p:nvPr>
            <p:ph idx="1"/>
          </p:nvPr>
        </p:nvSpPr>
        <p:spPr/>
        <p:txBody>
          <a:bodyPr>
            <a:normAutofit/>
          </a:bodyPr>
          <a:lstStyle/>
          <a:p>
            <a:pPr algn="just"/>
            <a:r>
              <a:rPr lang="en-US" sz="3600" dirty="0" smtClean="0">
                <a:latin typeface="Times New Roman" pitchFamily="18" charset="0"/>
                <a:cs typeface="Times New Roman" pitchFamily="18" charset="0"/>
              </a:rPr>
              <a:t>Positive or negative Evaluations of a particular person, behavior, belief, or concept.</a:t>
            </a:r>
            <a:endParaRPr lang="en-US" sz="3600" dirty="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pitchFamily="18" charset="0"/>
                <a:cs typeface="Times New Roman" pitchFamily="18" charset="0"/>
              </a:rPr>
              <a:t>Components Of Attitude </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r>
              <a:rPr lang="en-US" dirty="0" smtClean="0">
                <a:latin typeface="Times New Roman" pitchFamily="18" charset="0"/>
                <a:cs typeface="Times New Roman" pitchFamily="18" charset="0"/>
              </a:rPr>
              <a:t>Cognitive component</a:t>
            </a:r>
          </a:p>
          <a:p>
            <a:pPr>
              <a:buNone/>
            </a:pPr>
            <a:r>
              <a:rPr lang="en-US" dirty="0" smtClean="0">
                <a:latin typeface="Times New Roman" pitchFamily="18" charset="0"/>
                <a:cs typeface="Times New Roman" pitchFamily="18" charset="0"/>
              </a:rPr>
              <a:t>	(beliefs, ideas) Gun owners end up shooting themselves more often than they shoot thieves.”</a:t>
            </a:r>
          </a:p>
          <a:p>
            <a:r>
              <a:rPr lang="en-US" dirty="0" smtClean="0">
                <a:latin typeface="Times New Roman" pitchFamily="18" charset="0"/>
                <a:cs typeface="Times New Roman" pitchFamily="18" charset="0"/>
              </a:rPr>
              <a:t>Affective component</a:t>
            </a:r>
          </a:p>
          <a:p>
            <a:pPr>
              <a:buNone/>
            </a:pPr>
            <a:r>
              <a:rPr lang="en-US" dirty="0" smtClean="0">
                <a:latin typeface="Times New Roman" pitchFamily="18" charset="0"/>
                <a:cs typeface="Times New Roman" pitchFamily="18" charset="0"/>
              </a:rPr>
              <a:t>	(emotions, feelings) “Guns make me sick.”</a:t>
            </a:r>
          </a:p>
          <a:p>
            <a:r>
              <a:rPr lang="en-US" dirty="0" smtClean="0">
                <a:latin typeface="Times New Roman" pitchFamily="18" charset="0"/>
                <a:cs typeface="Times New Roman" pitchFamily="18" charset="0"/>
              </a:rPr>
              <a:t>Behavioral component</a:t>
            </a:r>
          </a:p>
          <a:p>
            <a:pPr>
              <a:buNone/>
            </a:pPr>
            <a:r>
              <a:rPr lang="en-US" dirty="0" smtClean="0">
                <a:latin typeface="Times New Roman" pitchFamily="18" charset="0"/>
                <a:cs typeface="Times New Roman" pitchFamily="18" charset="0"/>
              </a:rPr>
              <a:t>	(predispositions to act) “I vote for gun-control advocates whenever possible</a:t>
            </a:r>
            <a:r>
              <a:rPr lang="en-US" sz="3600" dirty="0" smtClean="0">
                <a:latin typeface="Times New Roman" pitchFamily="18" charset="0"/>
                <a:cs typeface="Times New Roman" pitchFamily="18" charset="0"/>
              </a:rPr>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sz="3600" dirty="0" smtClean="0">
                <a:latin typeface="Times New Roman" pitchFamily="18" charset="0"/>
                <a:cs typeface="Times New Roman" pitchFamily="18" charset="0"/>
              </a:rPr>
              <a:t>People make </a:t>
            </a:r>
            <a:r>
              <a:rPr lang="en-US" sz="3600" dirty="0">
                <a:latin typeface="Times New Roman" pitchFamily="18" charset="0"/>
                <a:cs typeface="Times New Roman" pitchFamily="18" charset="0"/>
              </a:rPr>
              <a:t>attributions mainly because they have </a:t>
            </a:r>
            <a:r>
              <a:rPr lang="en-US" sz="3600" dirty="0" smtClean="0">
                <a:latin typeface="Times New Roman" pitchFamily="18" charset="0"/>
                <a:cs typeface="Times New Roman" pitchFamily="18" charset="0"/>
              </a:rPr>
              <a:t>a strong </a:t>
            </a:r>
            <a:r>
              <a:rPr lang="en-US" sz="3600" dirty="0">
                <a:latin typeface="Times New Roman" pitchFamily="18" charset="0"/>
                <a:cs typeface="Times New Roman" pitchFamily="18" charset="0"/>
              </a:rPr>
              <a:t>need to understand their experiences.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a:latin typeface="Times New Roman" pitchFamily="18" charset="0"/>
                <a:cs typeface="Times New Roman" pitchFamily="18" charset="0"/>
              </a:rPr>
              <a:t>Internal Versus</a:t>
            </a:r>
            <a:br>
              <a:rPr lang="en-US" sz="4800" dirty="0">
                <a:latin typeface="Times New Roman" pitchFamily="18" charset="0"/>
                <a:cs typeface="Times New Roman" pitchFamily="18" charset="0"/>
              </a:rPr>
            </a:br>
            <a:r>
              <a:rPr lang="en-US" sz="4800" dirty="0">
                <a:latin typeface="Times New Roman" pitchFamily="18" charset="0"/>
                <a:cs typeface="Times New Roman" pitchFamily="18" charset="0"/>
              </a:rPr>
              <a:t>External Attributions</a:t>
            </a:r>
          </a:p>
        </p:txBody>
      </p:sp>
      <p:sp>
        <p:nvSpPr>
          <p:cNvPr id="3" name="Content Placeholder 2"/>
          <p:cNvSpPr>
            <a:spLocks noGrp="1"/>
          </p:cNvSpPr>
          <p:nvPr>
            <p:ph idx="1"/>
          </p:nvPr>
        </p:nvSpPr>
        <p:spPr>
          <a:xfrm>
            <a:off x="457200" y="1905000"/>
            <a:ext cx="8229600" cy="4221163"/>
          </a:xfrm>
        </p:spPr>
        <p:txBody>
          <a:bodyPr>
            <a:normAutofit/>
          </a:bodyPr>
          <a:lstStyle/>
          <a:p>
            <a:pPr algn="just"/>
            <a:r>
              <a:rPr lang="en-US" sz="3600" dirty="0">
                <a:latin typeface="Times New Roman" pitchFamily="18" charset="0"/>
                <a:cs typeface="Times New Roman" pitchFamily="18" charset="0"/>
              </a:rPr>
              <a:t>people </a:t>
            </a:r>
            <a:r>
              <a:rPr lang="en-US" sz="3600" dirty="0" smtClean="0">
                <a:latin typeface="Times New Roman" pitchFamily="18" charset="0"/>
                <a:cs typeface="Times New Roman" pitchFamily="18" charset="0"/>
              </a:rPr>
              <a:t>tend to </a:t>
            </a:r>
            <a:r>
              <a:rPr lang="en-US" sz="3600" dirty="0">
                <a:latin typeface="Times New Roman" pitchFamily="18" charset="0"/>
                <a:cs typeface="Times New Roman" pitchFamily="18" charset="0"/>
              </a:rPr>
              <a:t>locate the cause of behavior either within a </a:t>
            </a:r>
            <a:r>
              <a:rPr lang="en-US" sz="3600" dirty="0" smtClean="0">
                <a:latin typeface="Times New Roman" pitchFamily="18" charset="0"/>
                <a:cs typeface="Times New Roman" pitchFamily="18" charset="0"/>
              </a:rPr>
              <a:t>person, attributing </a:t>
            </a:r>
            <a:r>
              <a:rPr lang="en-US" sz="3600" dirty="0">
                <a:latin typeface="Times New Roman" pitchFamily="18" charset="0"/>
                <a:cs typeface="Times New Roman" pitchFamily="18" charset="0"/>
              </a:rPr>
              <a:t>it to personal factors, or outside a </a:t>
            </a:r>
            <a:r>
              <a:rPr lang="en-US" sz="3600" dirty="0" smtClean="0">
                <a:latin typeface="Times New Roman" pitchFamily="18" charset="0"/>
                <a:cs typeface="Times New Roman" pitchFamily="18" charset="0"/>
              </a:rPr>
              <a:t>person, attributing </a:t>
            </a:r>
            <a:r>
              <a:rPr lang="en-US" sz="3600" dirty="0">
                <a:latin typeface="Times New Roman" pitchFamily="18" charset="0"/>
                <a:cs typeface="Times New Roman" pitchFamily="18" charset="0"/>
              </a:rPr>
              <a:t>it to environmental factors.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lgn="just"/>
            <a:r>
              <a:rPr lang="en-US" sz="3600" dirty="0">
                <a:latin typeface="Times New Roman" pitchFamily="18" charset="0"/>
                <a:cs typeface="Times New Roman" pitchFamily="18" charset="0"/>
              </a:rPr>
              <a:t>Internal attributions </a:t>
            </a:r>
            <a:r>
              <a:rPr lang="en-US" sz="3600" dirty="0" smtClean="0">
                <a:latin typeface="Times New Roman" pitchFamily="18" charset="0"/>
                <a:cs typeface="Times New Roman" pitchFamily="18" charset="0"/>
              </a:rPr>
              <a:t>assign </a:t>
            </a:r>
            <a:r>
              <a:rPr lang="en-US" sz="3600" dirty="0">
                <a:latin typeface="Times New Roman" pitchFamily="18" charset="0"/>
                <a:cs typeface="Times New Roman" pitchFamily="18" charset="0"/>
              </a:rPr>
              <a:t>the causes of </a:t>
            </a:r>
            <a:r>
              <a:rPr lang="en-US" sz="3600" dirty="0" smtClean="0">
                <a:latin typeface="Times New Roman" pitchFamily="18" charset="0"/>
                <a:cs typeface="Times New Roman" pitchFamily="18" charset="0"/>
              </a:rPr>
              <a:t>behavior to </a:t>
            </a:r>
            <a:r>
              <a:rPr lang="en-US" sz="3600" dirty="0">
                <a:latin typeface="Times New Roman" pitchFamily="18" charset="0"/>
                <a:cs typeface="Times New Roman" pitchFamily="18" charset="0"/>
              </a:rPr>
              <a:t>personal dispositions, traits, abilities, </a:t>
            </a:r>
            <a:r>
              <a:rPr lang="en-US" sz="3600" dirty="0" smtClean="0">
                <a:latin typeface="Times New Roman" pitchFamily="18" charset="0"/>
                <a:cs typeface="Times New Roman" pitchFamily="18" charset="0"/>
              </a:rPr>
              <a:t>and Feelings.</a:t>
            </a: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External </a:t>
            </a:r>
            <a:r>
              <a:rPr lang="en-US" sz="3600" dirty="0">
                <a:latin typeface="Times New Roman" pitchFamily="18" charset="0"/>
                <a:cs typeface="Times New Roman" pitchFamily="18" charset="0"/>
              </a:rPr>
              <a:t>attributions ascribe the causes</a:t>
            </a:r>
          </a:p>
          <a:p>
            <a:pPr algn="just">
              <a:buNone/>
            </a:pPr>
            <a:r>
              <a:rPr lang="en-US" sz="3600" dirty="0" smtClean="0">
                <a:latin typeface="Times New Roman" pitchFamily="18" charset="0"/>
                <a:cs typeface="Times New Roman" pitchFamily="18" charset="0"/>
              </a:rPr>
              <a:t>   of </a:t>
            </a:r>
            <a:r>
              <a:rPr lang="en-US" sz="3600" dirty="0">
                <a:latin typeface="Times New Roman" pitchFamily="18" charset="0"/>
                <a:cs typeface="Times New Roman" pitchFamily="18" charset="0"/>
              </a:rPr>
              <a:t>behavior to situational demands and </a:t>
            </a:r>
            <a:r>
              <a:rPr lang="en-US" sz="3600" dirty="0" smtClean="0">
                <a:latin typeface="Times New Roman" pitchFamily="18" charset="0"/>
                <a:cs typeface="Times New Roman" pitchFamily="18" charset="0"/>
              </a:rPr>
              <a:t>environmental factors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pitchFamily="18" charset="0"/>
                <a:cs typeface="Times New Roman" pitchFamily="18" charset="0"/>
              </a:rPr>
              <a:t>Example</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47500" lnSpcReduction="20000"/>
          </a:bodyPr>
          <a:lstStyle/>
          <a:p>
            <a:pPr marL="742950" indent="-742950" algn="just">
              <a:buNone/>
            </a:pPr>
            <a:r>
              <a:rPr lang="en-US" sz="3900" dirty="0" smtClean="0">
                <a:latin typeface="Times New Roman" pitchFamily="18" charset="0"/>
                <a:cs typeface="Times New Roman" pitchFamily="18" charset="0"/>
              </a:rPr>
              <a:t>1.	</a:t>
            </a:r>
            <a:r>
              <a:rPr lang="en-US" sz="4600" dirty="0" smtClean="0">
                <a:latin typeface="Times New Roman" pitchFamily="18" charset="0"/>
                <a:cs typeface="Times New Roman" pitchFamily="18" charset="0"/>
              </a:rPr>
              <a:t>If a friend’s business fails, you might attribute it to his or her lack of business expertise (an internal, personal factor) or to negative trends in the nation’s economic climate (an external, situational explanation). </a:t>
            </a:r>
          </a:p>
          <a:p>
            <a:pPr marL="742950" indent="-742950" algn="just">
              <a:buAutoNum type="arabicPeriod"/>
            </a:pPr>
            <a:endParaRPr lang="en-US" sz="4600" dirty="0" smtClean="0">
              <a:latin typeface="Times New Roman" pitchFamily="18" charset="0"/>
              <a:cs typeface="Times New Roman" pitchFamily="18" charset="0"/>
            </a:endParaRPr>
          </a:p>
          <a:p>
            <a:pPr algn="just">
              <a:buNone/>
            </a:pPr>
            <a:r>
              <a:rPr lang="en-US" sz="4600" dirty="0" smtClean="0">
                <a:latin typeface="Times New Roman" pitchFamily="18" charset="0"/>
                <a:cs typeface="Times New Roman" pitchFamily="18" charset="0"/>
              </a:rPr>
              <a:t>2.	Parents who find out that their teenage son has   	just hit the car may blame it on his 	carelessness (a personal disposition) or on 	slippery road conditions (a situational factor).</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itchFamily="18" charset="0"/>
                <a:cs typeface="Times New Roman" pitchFamily="18" charset="0"/>
              </a:rPr>
              <a:t>Bias in Attribution</a:t>
            </a:r>
          </a:p>
        </p:txBody>
      </p:sp>
      <p:sp>
        <p:nvSpPr>
          <p:cNvPr id="3" name="Content Placeholder 2"/>
          <p:cNvSpPr>
            <a:spLocks noGrp="1"/>
          </p:cNvSpPr>
          <p:nvPr>
            <p:ph idx="1"/>
          </p:nvPr>
        </p:nvSpPr>
        <p:spPr>
          <a:xfrm>
            <a:off x="457200" y="2209800"/>
            <a:ext cx="8229600" cy="3916363"/>
          </a:xfrm>
        </p:spPr>
        <p:txBody>
          <a:bodyPr>
            <a:normAutofit/>
          </a:bodyPr>
          <a:lstStyle/>
          <a:p>
            <a:pPr algn="just"/>
            <a:r>
              <a:rPr lang="en-US" sz="3600" dirty="0">
                <a:latin typeface="Times New Roman" pitchFamily="18" charset="0"/>
                <a:cs typeface="Times New Roman" pitchFamily="18" charset="0"/>
              </a:rPr>
              <a:t>Attributions are only inferences. Your attributions </a:t>
            </a:r>
            <a:r>
              <a:rPr lang="en-US" sz="3600" dirty="0" smtClean="0">
                <a:latin typeface="Times New Roman" pitchFamily="18" charset="0"/>
                <a:cs typeface="Times New Roman" pitchFamily="18" charset="0"/>
              </a:rPr>
              <a:t>may not </a:t>
            </a:r>
            <a:r>
              <a:rPr lang="en-US" sz="3600" dirty="0">
                <a:latin typeface="Times New Roman" pitchFamily="18" charset="0"/>
                <a:cs typeface="Times New Roman" pitchFamily="18" charset="0"/>
              </a:rPr>
              <a:t>be the correct explanations for events.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pitchFamily="18" charset="0"/>
                <a:cs typeface="Times New Roman" pitchFamily="18" charset="0"/>
              </a:rPr>
              <a:t>Actor-observer bias</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882808"/>
            <a:ext cx="8229600" cy="3832192"/>
          </a:xfrm>
        </p:spPr>
        <p:txBody>
          <a:bodyPr>
            <a:normAutofit/>
          </a:bodyPr>
          <a:lstStyle/>
          <a:p>
            <a:pPr algn="just"/>
            <a:r>
              <a:rPr lang="en-US" sz="3600" dirty="0" smtClean="0">
                <a:latin typeface="Times New Roman" pitchFamily="18" charset="0"/>
                <a:cs typeface="Times New Roman" pitchFamily="18" charset="0"/>
              </a:rPr>
              <a:t>The tendency for people to interpret their own actions as being a consequence of their situation while interpreting others’ actions as being the product of their character or personality is called the Actor-Observer Bias. </a:t>
            </a:r>
            <a:endParaRPr lang="en-US" sz="36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9423</TotalTime>
  <Words>1381</Words>
  <Application>Microsoft Office PowerPoint</Application>
  <PresentationFormat>On-screen Show (4:3)</PresentationFormat>
  <Paragraphs>95</Paragraphs>
  <Slides>39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39</vt:i4>
      </vt:variant>
    </vt:vector>
  </HeadingPairs>
  <TitlesOfParts>
    <vt:vector size="44" baseType="lpstr">
      <vt:lpstr>Arial</vt:lpstr>
      <vt:lpstr>Times New Roman</vt:lpstr>
      <vt:lpstr>Trebuchet MS</vt:lpstr>
      <vt:lpstr>Wingdings 3</vt:lpstr>
      <vt:lpstr>Facet</vt:lpstr>
      <vt:lpstr>Social behavior </vt:lpstr>
      <vt:lpstr>Social Psychology</vt:lpstr>
      <vt:lpstr>  Attribution: Understanding the causes of behavior</vt:lpstr>
      <vt:lpstr>PowerPoint Presentation</vt:lpstr>
      <vt:lpstr>Internal Versus External Attributions</vt:lpstr>
      <vt:lpstr>PowerPoint Presentation</vt:lpstr>
      <vt:lpstr>Example</vt:lpstr>
      <vt:lpstr>Bias in Attribution</vt:lpstr>
      <vt:lpstr>Actor-observer bias</vt:lpstr>
      <vt:lpstr>PowerPoint Presentation</vt:lpstr>
      <vt:lpstr>PowerPoint Presentation</vt:lpstr>
      <vt:lpstr>Reasons Of Fundamental Attribution Bias </vt:lpstr>
      <vt:lpstr>Example </vt:lpstr>
      <vt:lpstr>PowerPoint Presentation</vt:lpstr>
      <vt:lpstr>Example # 2</vt:lpstr>
      <vt:lpstr>PowerPoint Presentation</vt:lpstr>
      <vt:lpstr>Defensive Attribution</vt:lpstr>
      <vt:lpstr>Example </vt:lpstr>
      <vt:lpstr>PowerPoint Presentation</vt:lpstr>
      <vt:lpstr>PowerPoint Presentation</vt:lpstr>
      <vt:lpstr>Self-Serving Bias</vt:lpstr>
      <vt:lpstr>PowerPoint Presentation</vt:lpstr>
      <vt:lpstr>PowerPoint Presentation</vt:lpstr>
      <vt:lpstr>Example </vt:lpstr>
      <vt:lpstr>PowerPoint Presentation</vt:lpstr>
      <vt:lpstr>Halo Effect</vt:lpstr>
      <vt:lpstr>Example </vt:lpstr>
      <vt:lpstr>Attraction</vt:lpstr>
      <vt:lpstr>Key Factors in Attraction</vt:lpstr>
      <vt:lpstr>Physical Attractiveness </vt:lpstr>
      <vt:lpstr>PowerPoint Presentation</vt:lpstr>
      <vt:lpstr>Similarity Effects </vt:lpstr>
      <vt:lpstr>PowerPoint Presentation</vt:lpstr>
      <vt:lpstr>PowerPoint Presentation</vt:lpstr>
      <vt:lpstr>Reciprocity effects</vt:lpstr>
      <vt:lpstr>PowerPoint Presentation</vt:lpstr>
      <vt:lpstr>Proximity</vt:lpstr>
      <vt:lpstr>Attitude </vt:lpstr>
      <vt:lpstr>Components Of Attitude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nOMi</dc:creator>
  <cp:lastModifiedBy>Ali G</cp:lastModifiedBy>
  <cp:revision>104</cp:revision>
  <dcterms:created xsi:type="dcterms:W3CDTF">2014-01-11T18:46:54Z</dcterms:created>
  <dcterms:modified xsi:type="dcterms:W3CDTF">2020-05-03T08:38:22Z</dcterms:modified>
</cp:coreProperties>
</file>