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9"/>
  </p:notesMasterIdLst>
  <p:sldIdLst>
    <p:sldId id="278" r:id="rId2"/>
    <p:sldId id="287" r:id="rId3"/>
    <p:sldId id="288" r:id="rId4"/>
    <p:sldId id="290" r:id="rId5"/>
    <p:sldId id="291" r:id="rId6"/>
    <p:sldId id="298" r:id="rId7"/>
    <p:sldId id="295" r:id="rId8"/>
    <p:sldId id="292" r:id="rId9"/>
    <p:sldId id="294" r:id="rId10"/>
    <p:sldId id="293" r:id="rId11"/>
    <p:sldId id="296" r:id="rId12"/>
    <p:sldId id="297" r:id="rId13"/>
    <p:sldId id="301" r:id="rId14"/>
    <p:sldId id="299" r:id="rId15"/>
    <p:sldId id="300" r:id="rId16"/>
    <p:sldId id="302" r:id="rId17"/>
    <p:sldId id="303" r:id="rId18"/>
  </p:sldIdLst>
  <p:sldSz cx="12188825" cy="6858000"/>
  <p:notesSz cx="6858000" cy="91440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FFCCFF"/>
    <a:srgbClr val="FFCC66"/>
    <a:srgbClr val="167200"/>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82" autoAdjust="0"/>
    <p:restoredTop sz="74311" autoAdjust="0"/>
  </p:normalViewPr>
  <p:slideViewPr>
    <p:cSldViewPr>
      <p:cViewPr varScale="1">
        <p:scale>
          <a:sx n="65" d="100"/>
          <a:sy n="65" d="100"/>
        </p:scale>
        <p:origin x="1446" y="60"/>
      </p:cViewPr>
      <p:guideLst>
        <p:guide orient="horz" pos="2160"/>
        <p:guide pos="3839"/>
      </p:guideLst>
    </p:cSldViewPr>
  </p:slideViewPr>
  <p:notesTextViewPr>
    <p:cViewPr>
      <p:scale>
        <a:sx n="1" d="1"/>
        <a:sy n="1" d="1"/>
      </p:scale>
      <p:origin x="0" y="0"/>
    </p:cViewPr>
  </p:notesTextViewPr>
  <p:notesViewPr>
    <p:cSldViewPr>
      <p:cViewPr varScale="1">
        <p:scale>
          <a:sx n="67" d="100"/>
          <a:sy n="67" d="100"/>
        </p:scale>
        <p:origin x="322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B488F7-1FAC-40D2-BB7E-BA3CE28D8950}" type="datetimeFigureOut">
              <a:rPr lang="en-US" smtClean="0"/>
              <a:pPr/>
              <a:t>11/12/2020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2D21D1-52E2-420B-B491-CFF6D7BB79FB}" type="slidenum">
              <a:rPr lang="en-US" smtClean="0"/>
              <a:pPr/>
              <a:t>‹#›</a:t>
            </a:fld>
            <a:endParaRPr lang="en-US"/>
          </a:p>
        </p:txBody>
      </p:sp>
    </p:spTree>
    <p:extLst>
      <p:ext uri="{BB962C8B-B14F-4D97-AF65-F5344CB8AC3E}">
        <p14:creationId xmlns:p14="http://schemas.microsoft.com/office/powerpoint/2010/main" val="2239478695"/>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Leadership: - unity of purpose – anyone who has managerial role -  in a position to lead</a:t>
            </a:r>
          </a:p>
          <a:p>
            <a:r>
              <a:rPr lang="en-US" dirty="0" smtClean="0"/>
              <a:t>Communicate + Motivate + Accountability + Proactive (Think of future) – Self-awareness (knowledgeable) – Lead from front.</a:t>
            </a:r>
          </a:p>
          <a:p>
            <a:endParaRPr lang="en-US" dirty="0" smtClean="0"/>
          </a:p>
          <a:p>
            <a:r>
              <a:rPr lang="en-US" dirty="0" smtClean="0"/>
              <a:t>Is a manager a leader ?</a:t>
            </a:r>
          </a:p>
          <a:p>
            <a:endParaRPr lang="en-US" dirty="0" smtClean="0"/>
          </a:p>
          <a:p>
            <a:r>
              <a:rPr lang="en-US" dirty="0" smtClean="0"/>
              <a:t>Management</a:t>
            </a:r>
            <a:r>
              <a:rPr lang="en-US" baseline="0" dirty="0" smtClean="0"/>
              <a:t> due to technical knowledge – Leader is Born.</a:t>
            </a:r>
          </a:p>
          <a:p>
            <a:endParaRPr lang="en-US" baseline="0" dirty="0" smtClean="0"/>
          </a:p>
          <a:p>
            <a:r>
              <a:rPr lang="en-US" baseline="0" dirty="0" smtClean="0"/>
              <a:t>Manager is working on specific task , </a:t>
            </a:r>
            <a:endParaRPr lang="en-US" dirty="0" smtClean="0"/>
          </a:p>
          <a:p>
            <a:r>
              <a:rPr lang="en-US" dirty="0" smtClean="0"/>
              <a:t>Different – </a:t>
            </a:r>
          </a:p>
          <a:p>
            <a:r>
              <a:rPr lang="en-US" dirty="0" smtClean="0"/>
              <a:t>Manager may or may not be a good leader – Leader he will have</a:t>
            </a:r>
            <a:r>
              <a:rPr lang="en-US" baseline="0" dirty="0" smtClean="0"/>
              <a:t> managerial skills as well. (Manage people) Leading. Task at hand</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1</a:t>
            </a:fld>
            <a:endParaRPr lang="en-US"/>
          </a:p>
        </p:txBody>
      </p:sp>
    </p:spTree>
    <p:extLst>
      <p:ext uri="{BB962C8B-B14F-4D97-AF65-F5344CB8AC3E}">
        <p14:creationId xmlns:p14="http://schemas.microsoft.com/office/powerpoint/2010/main" val="3094493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Ali and Alia will need to judge when they must be authoritative and insist</a:t>
            </a:r>
            <a:r>
              <a:rPr lang="en-US" baseline="0" dirty="0" smtClean="0"/>
              <a:t> on things and when they must be more flexible and tolerant</a:t>
            </a:r>
            <a:r>
              <a:rPr lang="en-US" baseline="0" dirty="0" smtClean="0"/>
              <a:t>.</a:t>
            </a:r>
          </a:p>
          <a:p>
            <a:endParaRPr lang="en-US" baseline="0" dirty="0" smtClean="0"/>
          </a:p>
          <a:p>
            <a:r>
              <a:rPr lang="en-US" baseline="0" dirty="0" smtClean="0"/>
              <a:t>Authority – people around </a:t>
            </a:r>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10</a:t>
            </a:fld>
            <a:endParaRPr lang="en-US"/>
          </a:p>
        </p:txBody>
      </p:sp>
    </p:spTree>
    <p:extLst>
      <p:ext uri="{BB962C8B-B14F-4D97-AF65-F5344CB8AC3E}">
        <p14:creationId xmlns:p14="http://schemas.microsoft.com/office/powerpoint/2010/main" val="17625981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1-Concurrent with the development of teams was the emergence of the facilitator as a key organizational player. Teams and facilitators go together like love and marriage, horse and carriage. </a:t>
            </a:r>
          </a:p>
          <a:p>
            <a:r>
              <a:rPr lang="en-US" dirty="0" smtClean="0"/>
              <a:t>In an ideal world there would be no need for facilitators. Everyone would have the skills necessary for their roles and would work effectively with everyone else. However, it is not an ideal world, since all of us are continually learning. The role of facilitator is therefore a valuable one since it allows special additional skills to be readily available to the team.</a:t>
            </a:r>
          </a:p>
          <a:p>
            <a:r>
              <a:rPr lang="en-US" b="1" dirty="0" smtClean="0"/>
              <a:t>2- For example, if a team were trying to reduce the amount of time patients spend in the waiting room of a healthcare clinic, the facilitator would not interject comments such as, “Should we change the patient scheduling process?” since it is relative to technical content of the subject matter. However, at the appropriate time the facilitator might ask, “What are some additional ways that the time could be reduced?” since it only involves ensuring that the team has taken a broad view of potential opportunities.</a:t>
            </a:r>
            <a:endParaRPr lang="en-US" b="1"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11</a:t>
            </a:fld>
            <a:endParaRPr lang="en-US"/>
          </a:p>
        </p:txBody>
      </p:sp>
    </p:spTree>
    <p:extLst>
      <p:ext uri="{BB962C8B-B14F-4D97-AF65-F5344CB8AC3E}">
        <p14:creationId xmlns:p14="http://schemas.microsoft.com/office/powerpoint/2010/main" val="37457030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QC Tools : Flow Charts – Pareto Charts – Check sheets – Histograms</a:t>
            </a:r>
          </a:p>
          <a:p>
            <a:r>
              <a:rPr lang="en-US" dirty="0" smtClean="0"/>
              <a:t>Management Tools : Affinity Diagram – Prioritization Matrix</a:t>
            </a:r>
            <a:r>
              <a:rPr lang="en-US" baseline="0" dirty="0" smtClean="0"/>
              <a:t> – Benchmarking – Process Maps</a:t>
            </a:r>
          </a:p>
          <a:p>
            <a:r>
              <a:rPr lang="en-US" baseline="0" dirty="0" smtClean="0"/>
              <a:t>Statistical Tools:- Six sigma</a:t>
            </a:r>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12</a:t>
            </a:fld>
            <a:endParaRPr lang="en-US"/>
          </a:p>
        </p:txBody>
      </p:sp>
    </p:spTree>
    <p:extLst>
      <p:ext uri="{BB962C8B-B14F-4D97-AF65-F5344CB8AC3E}">
        <p14:creationId xmlns:p14="http://schemas.microsoft.com/office/powerpoint/2010/main" val="28039593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Leadership : Different type of people, you have different</a:t>
            </a:r>
            <a:r>
              <a:rPr lang="en-US" baseline="0" dirty="0" smtClean="0"/>
              <a:t> initiatives . Listener should be engaged.</a:t>
            </a:r>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13</a:t>
            </a:fld>
            <a:endParaRPr lang="en-US"/>
          </a:p>
        </p:txBody>
      </p:sp>
    </p:spTree>
    <p:extLst>
      <p:ext uri="{BB962C8B-B14F-4D97-AF65-F5344CB8AC3E}">
        <p14:creationId xmlns:p14="http://schemas.microsoft.com/office/powerpoint/2010/main" val="36940912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Terms audience, reader, listener, and customer are used interchangeably as are the terms speaker and writer.</a:t>
            </a:r>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14</a:t>
            </a:fld>
            <a:endParaRPr lang="en-US"/>
          </a:p>
        </p:txBody>
      </p:sp>
    </p:spTree>
    <p:extLst>
      <p:ext uri="{BB962C8B-B14F-4D97-AF65-F5344CB8AC3E}">
        <p14:creationId xmlns:p14="http://schemas.microsoft.com/office/powerpoint/2010/main" val="39540674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15</a:t>
            </a:fld>
            <a:endParaRPr lang="en-US"/>
          </a:p>
        </p:txBody>
      </p:sp>
    </p:spTree>
    <p:extLst>
      <p:ext uri="{BB962C8B-B14F-4D97-AF65-F5344CB8AC3E}">
        <p14:creationId xmlns:p14="http://schemas.microsoft.com/office/powerpoint/2010/main" val="11514904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Software developers are</a:t>
            </a:r>
            <a:r>
              <a:rPr lang="en-US" baseline="0" dirty="0" smtClean="0"/>
              <a:t> not preferred . Software quality (Developers).</a:t>
            </a:r>
          </a:p>
          <a:p>
            <a:r>
              <a:rPr lang="en-US" baseline="0" dirty="0" err="1" smtClean="0"/>
              <a:t>Exp</a:t>
            </a:r>
            <a:endParaRPr lang="en-US" baseline="0" dirty="0" smtClean="0"/>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16</a:t>
            </a:fld>
            <a:endParaRPr lang="en-US"/>
          </a:p>
        </p:txBody>
      </p:sp>
    </p:spTree>
    <p:extLst>
      <p:ext uri="{BB962C8B-B14F-4D97-AF65-F5344CB8AC3E}">
        <p14:creationId xmlns:p14="http://schemas.microsoft.com/office/powerpoint/2010/main" val="25346909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b="0" i="0" kern="1200" dirty="0" smtClean="0">
                <a:solidFill>
                  <a:schemeClr val="tx1"/>
                </a:solidFill>
                <a:effectLst/>
                <a:latin typeface="+mn-lt"/>
                <a:ea typeface="+mn-ea"/>
                <a:cs typeface="+mn-cs"/>
              </a:rPr>
              <a:t>Aristotle </a:t>
            </a:r>
            <a:r>
              <a:rPr lang="en-US" sz="1600" b="1" i="0" kern="1200" dirty="0" smtClean="0">
                <a:solidFill>
                  <a:schemeClr val="tx1"/>
                </a:solidFill>
                <a:effectLst/>
                <a:latin typeface="+mn-lt"/>
                <a:ea typeface="+mn-ea"/>
                <a:cs typeface="+mn-cs"/>
              </a:rPr>
              <a:t>coined</a:t>
            </a:r>
            <a:r>
              <a:rPr lang="en-US" sz="1600" b="0" i="0" kern="1200" dirty="0" smtClean="0">
                <a:solidFill>
                  <a:schemeClr val="tx1"/>
                </a:solidFill>
                <a:effectLst/>
                <a:latin typeface="+mn-lt"/>
                <a:ea typeface="+mn-ea"/>
                <a:cs typeface="+mn-cs"/>
              </a:rPr>
              <a:t> the terms Ethos,</a:t>
            </a:r>
            <a:r>
              <a:rPr lang="en-US" sz="1600" b="0" i="0" kern="1200" baseline="0" dirty="0" smtClean="0">
                <a:solidFill>
                  <a:schemeClr val="tx1"/>
                </a:solidFill>
                <a:effectLst/>
                <a:latin typeface="+mn-lt"/>
                <a:ea typeface="+mn-ea"/>
                <a:cs typeface="+mn-cs"/>
              </a:rPr>
              <a:t> Logos, Pathos</a:t>
            </a:r>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17</a:t>
            </a:fld>
            <a:endParaRPr lang="en-US"/>
          </a:p>
        </p:txBody>
      </p:sp>
    </p:spTree>
    <p:extLst>
      <p:ext uri="{BB962C8B-B14F-4D97-AF65-F5344CB8AC3E}">
        <p14:creationId xmlns:p14="http://schemas.microsoft.com/office/powerpoint/2010/main" val="4750007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218987" rtl="0" eaLnBrk="1" fontAlgn="auto" latinLnBrk="0" hangingPunct="1">
              <a:lnSpc>
                <a:spcPct val="100000"/>
              </a:lnSpc>
              <a:spcBef>
                <a:spcPts val="0"/>
              </a:spcBef>
              <a:spcAft>
                <a:spcPts val="0"/>
              </a:spcAft>
              <a:buClrTx/>
              <a:buSzTx/>
              <a:buFontTx/>
              <a:buNone/>
              <a:tabLst/>
              <a:defRPr/>
            </a:pPr>
            <a:r>
              <a:rPr lang="en-US" i="1" dirty="0" smtClean="0"/>
              <a:t>Describe and apply various principles and techniques for developing and organizing teams and leading quality initiatives.</a:t>
            </a:r>
          </a:p>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2</a:t>
            </a:fld>
            <a:endParaRPr lang="en-US"/>
          </a:p>
        </p:txBody>
      </p:sp>
    </p:spTree>
    <p:extLst>
      <p:ext uri="{BB962C8B-B14F-4D97-AF65-F5344CB8AC3E}">
        <p14:creationId xmlns:p14="http://schemas.microsoft.com/office/powerpoint/2010/main" val="31879248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Change</a:t>
            </a:r>
            <a:r>
              <a:rPr lang="en-US" baseline="0" dirty="0" smtClean="0"/>
              <a:t> process</a:t>
            </a:r>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3</a:t>
            </a:fld>
            <a:endParaRPr lang="en-US"/>
          </a:p>
        </p:txBody>
      </p:sp>
    </p:spTree>
    <p:extLst>
      <p:ext uri="{BB962C8B-B14F-4D97-AF65-F5344CB8AC3E}">
        <p14:creationId xmlns:p14="http://schemas.microsoft.com/office/powerpoint/2010/main" val="780924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Motivate the people : </a:t>
            </a:r>
          </a:p>
          <a:p>
            <a:endParaRPr lang="en-US" dirty="0" smtClean="0"/>
          </a:p>
          <a:p>
            <a:r>
              <a:rPr lang="en-US" dirty="0" smtClean="0"/>
              <a:t>Intrinsic : Appreciate</a:t>
            </a:r>
            <a:r>
              <a:rPr lang="en-US" baseline="0" dirty="0" smtClean="0"/>
              <a:t> : Certificate of appreciation </a:t>
            </a:r>
            <a:endParaRPr lang="en-US" dirty="0" smtClean="0"/>
          </a:p>
          <a:p>
            <a:r>
              <a:rPr lang="en-US" dirty="0" smtClean="0"/>
              <a:t>Extrinsic: Bonus +</a:t>
            </a:r>
            <a:r>
              <a:rPr lang="en-US" baseline="0" dirty="0" smtClean="0"/>
              <a:t> Salary</a:t>
            </a:r>
          </a:p>
          <a:p>
            <a:endParaRPr lang="en-US" baseline="0" dirty="0" smtClean="0"/>
          </a:p>
          <a:p>
            <a:r>
              <a:rPr lang="en-US" baseline="0" dirty="0" smtClean="0"/>
              <a:t>Does need has relation with motivation: Need based motivational </a:t>
            </a:r>
            <a:r>
              <a:rPr lang="en-US" baseline="0" dirty="0" err="1" smtClean="0"/>
              <a:t>appraoach</a:t>
            </a:r>
            <a:r>
              <a:rPr lang="en-US" baseline="0" dirty="0" smtClean="0"/>
              <a:t> it will bring loyalty.</a:t>
            </a:r>
          </a:p>
          <a:p>
            <a:endParaRPr lang="en-US" baseline="0" dirty="0" smtClean="0"/>
          </a:p>
          <a:p>
            <a:pPr marL="0" marR="0" indent="0" algn="l" defTabSz="1218987" rtl="0" eaLnBrk="1" fontAlgn="auto" latinLnBrk="0" hangingPunct="1">
              <a:lnSpc>
                <a:spcPct val="100000"/>
              </a:lnSpc>
              <a:spcBef>
                <a:spcPts val="0"/>
              </a:spcBef>
              <a:spcAft>
                <a:spcPts val="0"/>
              </a:spcAft>
              <a:buClrTx/>
              <a:buSzTx/>
              <a:buFontTx/>
              <a:buNone/>
              <a:tabLst/>
              <a:defRPr/>
            </a:pPr>
            <a:r>
              <a:rPr lang="en-US" baseline="0" dirty="0" smtClean="0"/>
              <a:t>Need : Socialize : club membership</a:t>
            </a:r>
            <a:endParaRPr lang="en-US" dirty="0" smtClean="0"/>
          </a:p>
        </p:txBody>
      </p:sp>
      <p:sp>
        <p:nvSpPr>
          <p:cNvPr id="4" name="Slide Number Placeholder 3"/>
          <p:cNvSpPr>
            <a:spLocks noGrp="1"/>
          </p:cNvSpPr>
          <p:nvPr>
            <p:ph type="sldNum" sz="quarter" idx="10"/>
          </p:nvPr>
        </p:nvSpPr>
        <p:spPr/>
        <p:txBody>
          <a:bodyPr/>
          <a:lstStyle/>
          <a:p>
            <a:fld id="{CA2D21D1-52E2-420B-B491-CFF6D7BB79FB}" type="slidenum">
              <a:rPr lang="en-US" smtClean="0"/>
              <a:pPr/>
              <a:t>4</a:t>
            </a:fld>
            <a:endParaRPr lang="en-US"/>
          </a:p>
        </p:txBody>
      </p:sp>
    </p:spTree>
    <p:extLst>
      <p:ext uri="{BB962C8B-B14F-4D97-AF65-F5344CB8AC3E}">
        <p14:creationId xmlns:p14="http://schemas.microsoft.com/office/powerpoint/2010/main" val="34380894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Organization -  Over confident : Lack</a:t>
            </a:r>
            <a:r>
              <a:rPr lang="en-US" baseline="0" dirty="0" smtClean="0"/>
              <a:t> of motivation - </a:t>
            </a:r>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5</a:t>
            </a:fld>
            <a:endParaRPr lang="en-US"/>
          </a:p>
        </p:txBody>
      </p:sp>
    </p:spTree>
    <p:extLst>
      <p:ext uri="{BB962C8B-B14F-4D97-AF65-F5344CB8AC3E}">
        <p14:creationId xmlns:p14="http://schemas.microsoft.com/office/powerpoint/2010/main" val="34658972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Leader : - CEO </a:t>
            </a:r>
          </a:p>
          <a:p>
            <a:endParaRPr lang="en-US" dirty="0" smtClean="0"/>
          </a:p>
          <a:p>
            <a:r>
              <a:rPr lang="en-US" dirty="0" smtClean="0"/>
              <a:t>Labor</a:t>
            </a:r>
            <a:r>
              <a:rPr lang="en-US" baseline="0" dirty="0" smtClean="0"/>
              <a:t> unions: 5 Lack home, insurance – Picture Hall of fame </a:t>
            </a:r>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6</a:t>
            </a:fld>
            <a:endParaRPr lang="en-US"/>
          </a:p>
        </p:txBody>
      </p:sp>
    </p:spTree>
    <p:extLst>
      <p:ext uri="{BB962C8B-B14F-4D97-AF65-F5344CB8AC3E}">
        <p14:creationId xmlns:p14="http://schemas.microsoft.com/office/powerpoint/2010/main" val="18741689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Power  - Leadership </a:t>
            </a:r>
          </a:p>
          <a:p>
            <a:r>
              <a:rPr lang="en-US" dirty="0" smtClean="0"/>
              <a:t>Relevant : Power cause people to follow.</a:t>
            </a:r>
          </a:p>
          <a:p>
            <a:r>
              <a:rPr lang="en-US" dirty="0" smtClean="0"/>
              <a:t>Power : Punish/Reward – Knowledge is type of power – Investment + leadership skills.</a:t>
            </a:r>
          </a:p>
          <a:p>
            <a:r>
              <a:rPr lang="en-US" dirty="0" smtClean="0"/>
              <a:t>Personality</a:t>
            </a:r>
            <a:r>
              <a:rPr lang="en-US" baseline="0" dirty="0" smtClean="0"/>
              <a:t> charisma: </a:t>
            </a:r>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7</a:t>
            </a:fld>
            <a:endParaRPr lang="en-US"/>
          </a:p>
        </p:txBody>
      </p:sp>
    </p:spTree>
    <p:extLst>
      <p:ext uri="{BB962C8B-B14F-4D97-AF65-F5344CB8AC3E}">
        <p14:creationId xmlns:p14="http://schemas.microsoft.com/office/powerpoint/2010/main" val="22871542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Organization structure : TL, Team member (Connections).</a:t>
            </a:r>
          </a:p>
          <a:p>
            <a:endParaRPr lang="en-US" dirty="0" smtClean="0"/>
          </a:p>
          <a:p>
            <a:r>
              <a:rPr lang="en-US" dirty="0" err="1" smtClean="0"/>
              <a:t>Vaccume</a:t>
            </a:r>
            <a:r>
              <a:rPr lang="en-US" dirty="0" smtClean="0"/>
              <a:t> : Super mans, spider mans</a:t>
            </a:r>
            <a:r>
              <a:rPr lang="en-US" baseline="0" dirty="0" smtClean="0"/>
              <a:t> . Real character, associate as a Muslim, Practically Justice. </a:t>
            </a:r>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8</a:t>
            </a:fld>
            <a:endParaRPr lang="en-US"/>
          </a:p>
        </p:txBody>
      </p:sp>
    </p:spTree>
    <p:extLst>
      <p:ext uri="{BB962C8B-B14F-4D97-AF65-F5344CB8AC3E}">
        <p14:creationId xmlns:p14="http://schemas.microsoft.com/office/powerpoint/2010/main" val="25258119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HRM – Employees</a:t>
            </a:r>
            <a:r>
              <a:rPr lang="en-US" baseline="0" dirty="0" smtClean="0"/>
              <a:t> . HR manager listens to people needs – policies</a:t>
            </a:r>
          </a:p>
          <a:p>
            <a:endParaRPr lang="en-US" baseline="0" dirty="0" smtClean="0"/>
          </a:p>
          <a:p>
            <a:r>
              <a:rPr lang="en-US" baseline="0" dirty="0" smtClean="0"/>
              <a:t>Power authority – Personality charisma, he advocates for employees</a:t>
            </a:r>
          </a:p>
          <a:p>
            <a:endParaRPr lang="en-US" baseline="0" dirty="0" smtClean="0"/>
          </a:p>
          <a:p>
            <a:r>
              <a:rPr lang="en-US" baseline="0" dirty="0" smtClean="0"/>
              <a:t>Political Elite – </a:t>
            </a:r>
            <a:r>
              <a:rPr lang="en-US" b="1" dirty="0" smtClean="0"/>
              <a:t>Bureaucracy (Governmental machinery)</a:t>
            </a:r>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9</a:t>
            </a:fld>
            <a:endParaRPr lang="en-US"/>
          </a:p>
        </p:txBody>
      </p:sp>
    </p:spTree>
    <p:extLst>
      <p:ext uri="{BB962C8B-B14F-4D97-AF65-F5344CB8AC3E}">
        <p14:creationId xmlns:p14="http://schemas.microsoft.com/office/powerpoint/2010/main" val="42624544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7" name="Rectangle 6"/>
          <p:cNvSpPr/>
          <p:nvPr/>
        </p:nvSpPr>
        <p:spPr>
          <a:xfrm>
            <a:off x="0" y="3886200"/>
            <a:ext cx="12188825" cy="2971800"/>
          </a:xfrm>
          <a:prstGeom prst="rect">
            <a:avLst/>
          </a:prstGeom>
          <a:gradFill flip="none" rotWithShape="1">
            <a:gsLst>
              <a:gs pos="100000">
                <a:schemeClr val="bg1">
                  <a:lumMod val="65000"/>
                  <a:alpha val="53000"/>
                </a:schemeClr>
              </a:gs>
              <a:gs pos="0">
                <a:schemeClr val="bg1">
                  <a:lumMod val="95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9" rIns="91436" bIns="45719" rtlCol="0" anchor="ctr"/>
          <a:lstStyle/>
          <a:p>
            <a:pPr algn="ctr"/>
            <a:endParaRPr lang="en-US">
              <a:solidFill>
                <a:prstClr val="white"/>
              </a:solidFill>
            </a:endParaRPr>
          </a:p>
        </p:txBody>
      </p:sp>
      <p:sp>
        <p:nvSpPr>
          <p:cNvPr id="2" name="Title 1"/>
          <p:cNvSpPr>
            <a:spLocks noGrp="1"/>
          </p:cNvSpPr>
          <p:nvPr>
            <p:ph type="ctrTitle"/>
          </p:nvPr>
        </p:nvSpPr>
        <p:spPr>
          <a:xfrm>
            <a:off x="914162" y="3887117"/>
            <a:ext cx="10360501" cy="610820"/>
          </a:xfrm>
        </p:spPr>
        <p:txBody>
          <a:bodyPr/>
          <a:lstStyle>
            <a:lvl1pPr algn="ctr">
              <a:defRPr lang="en-US" sz="4000" kern="1200" smtClean="0">
                <a:solidFill>
                  <a:schemeClr val="tx1">
                    <a:lumMod val="75000"/>
                    <a:lumOff val="25000"/>
                  </a:schemeClr>
                </a:solidFill>
                <a:latin typeface="+mj-lt"/>
                <a:ea typeface="+mj-ea"/>
                <a:cs typeface="+mj-cs"/>
              </a:defRPr>
            </a:lvl1pPr>
          </a:lstStyle>
          <a:p>
            <a:r>
              <a:rPr lang="en-US" smtClean="0"/>
              <a:t>Click to edit Master title style</a:t>
            </a:r>
            <a:endParaRPr lang="en-US"/>
          </a:p>
        </p:txBody>
      </p:sp>
      <p:sp>
        <p:nvSpPr>
          <p:cNvPr id="3" name="Subtitle 2"/>
          <p:cNvSpPr>
            <a:spLocks noGrp="1"/>
          </p:cNvSpPr>
          <p:nvPr>
            <p:ph type="subTitle" idx="1"/>
          </p:nvPr>
        </p:nvSpPr>
        <p:spPr>
          <a:xfrm>
            <a:off x="1828324" y="4399020"/>
            <a:ext cx="8532178" cy="764440"/>
          </a:xfrm>
        </p:spPr>
        <p:txBody>
          <a:bodyPr>
            <a:normAutofit/>
          </a:bodyPr>
          <a:lstStyle>
            <a:lvl1pPr marL="0" indent="0" algn="ctr">
              <a:buNone/>
              <a:defRPr lang="en-US" sz="2400" kern="1200" smtClean="0">
                <a:solidFill>
                  <a:schemeClr val="tx1">
                    <a:lumMod val="65000"/>
                    <a:lumOff val="35000"/>
                  </a:schemeClr>
                </a:solidFill>
                <a:latin typeface="+mj-lt"/>
                <a:ea typeface="+mj-ea"/>
                <a:cs typeface="+mj-cs"/>
              </a:defRPr>
            </a:lvl1pPr>
            <a:lvl2pPr marL="609468" indent="0" algn="ctr">
              <a:buNone/>
              <a:defRPr>
                <a:solidFill>
                  <a:schemeClr val="tx1">
                    <a:tint val="75000"/>
                  </a:schemeClr>
                </a:solidFill>
              </a:defRPr>
            </a:lvl2pPr>
            <a:lvl3pPr marL="1218936" indent="0" algn="ctr">
              <a:buNone/>
              <a:defRPr>
                <a:solidFill>
                  <a:schemeClr val="tx1">
                    <a:tint val="75000"/>
                  </a:schemeClr>
                </a:solidFill>
              </a:defRPr>
            </a:lvl3pPr>
            <a:lvl4pPr marL="1828404" indent="0" algn="ctr">
              <a:buNone/>
              <a:defRPr>
                <a:solidFill>
                  <a:schemeClr val="tx1">
                    <a:tint val="75000"/>
                  </a:schemeClr>
                </a:solidFill>
              </a:defRPr>
            </a:lvl4pPr>
            <a:lvl5pPr marL="2437872" indent="0" algn="ctr">
              <a:buNone/>
              <a:defRPr>
                <a:solidFill>
                  <a:schemeClr val="tx1">
                    <a:tint val="75000"/>
                  </a:schemeClr>
                </a:solidFill>
              </a:defRPr>
            </a:lvl5pPr>
            <a:lvl6pPr marL="3047340" indent="0" algn="ctr">
              <a:buNone/>
              <a:defRPr>
                <a:solidFill>
                  <a:schemeClr val="tx1">
                    <a:tint val="75000"/>
                  </a:schemeClr>
                </a:solidFill>
              </a:defRPr>
            </a:lvl6pPr>
            <a:lvl7pPr marL="3656808" indent="0" algn="ctr">
              <a:buNone/>
              <a:defRPr>
                <a:solidFill>
                  <a:schemeClr val="tx1">
                    <a:tint val="75000"/>
                  </a:schemeClr>
                </a:solidFill>
              </a:defRPr>
            </a:lvl7pPr>
            <a:lvl8pPr marL="4266275" indent="0" algn="ctr">
              <a:buNone/>
              <a:defRPr>
                <a:solidFill>
                  <a:schemeClr val="tx1">
                    <a:tint val="75000"/>
                  </a:schemeClr>
                </a:solidFill>
              </a:defRPr>
            </a:lvl8pPr>
            <a:lvl9pPr marL="4875744"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578D6DB-6798-42D2-B9AD-FC6F1C72FC30}" type="datetimeFigureOut">
              <a:rPr lang="en-US" smtClean="0"/>
              <a:pPr/>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EDE275-BE14-4364-AEA2-5F5667C0FD49}" type="slidenum">
              <a:rPr lang="en-US" smtClean="0"/>
              <a:pPr/>
              <a:t>‹#›</a:t>
            </a:fld>
            <a:endParaRPr lang="en-US"/>
          </a:p>
        </p:txBody>
      </p:sp>
    </p:spTree>
    <p:extLst>
      <p:ext uri="{BB962C8B-B14F-4D97-AF65-F5344CB8AC3E}">
        <p14:creationId xmlns:p14="http://schemas.microsoft.com/office/powerpoint/2010/main" val="174154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095" y="4800600"/>
            <a:ext cx="7313295" cy="566739"/>
          </a:xfrm>
        </p:spPr>
        <p:txBody>
          <a:bodyPr anchor="b"/>
          <a:lstStyle>
            <a:lvl1pPr algn="l">
              <a:defRPr sz="2700" b="1"/>
            </a:lvl1pPr>
          </a:lstStyle>
          <a:p>
            <a:r>
              <a:rPr lang="en-US" smtClean="0"/>
              <a:t>Click to edit Master title style</a:t>
            </a:r>
            <a:endParaRPr lang="en-US"/>
          </a:p>
        </p:txBody>
      </p:sp>
      <p:sp>
        <p:nvSpPr>
          <p:cNvPr id="3" name="Picture Placeholder 2"/>
          <p:cNvSpPr>
            <a:spLocks noGrp="1"/>
          </p:cNvSpPr>
          <p:nvPr>
            <p:ph type="pic" idx="1"/>
          </p:nvPr>
        </p:nvSpPr>
        <p:spPr>
          <a:xfrm>
            <a:off x="2389095" y="612775"/>
            <a:ext cx="7313295" cy="4114800"/>
          </a:xfrm>
        </p:spPr>
        <p:txBody>
          <a:bodyPr/>
          <a:lstStyle>
            <a:lvl1pPr marL="0" indent="0">
              <a:buNone/>
              <a:defRPr sz="43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endParaRPr lang="en-US"/>
          </a:p>
        </p:txBody>
      </p:sp>
      <p:sp>
        <p:nvSpPr>
          <p:cNvPr id="4" name="Text Placeholder 3"/>
          <p:cNvSpPr>
            <a:spLocks noGrp="1"/>
          </p:cNvSpPr>
          <p:nvPr>
            <p:ph type="body" sz="half" idx="2"/>
          </p:nvPr>
        </p:nvSpPr>
        <p:spPr>
          <a:xfrm>
            <a:off x="2389095" y="5367338"/>
            <a:ext cx="7313295" cy="804863"/>
          </a:xfrm>
        </p:spPr>
        <p:txBody>
          <a:bodyPr/>
          <a:lstStyle>
            <a:lvl1pPr marL="0" indent="0">
              <a:buNone/>
              <a:defRPr sz="19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5404F2-BE9A-4460-8815-8F645183555F}" type="datetimeFigureOut">
              <a:rPr lang="en-US" smtClean="0"/>
              <a:pPr/>
              <a:t>11/12/2020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753814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9841580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274639"/>
            <a:ext cx="2742486"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441" y="274639"/>
            <a:ext cx="802431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535022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162" y="2130426"/>
            <a:ext cx="10360501"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324" y="3886200"/>
            <a:ext cx="8532178" cy="1752600"/>
          </a:xfrm>
        </p:spPr>
        <p:txBody>
          <a:bodyPr/>
          <a:lstStyle>
            <a:lvl1pPr marL="0" indent="0" algn="ctr">
              <a:buNone/>
              <a:defRPr>
                <a:solidFill>
                  <a:schemeClr val="tx1">
                    <a:tint val="75000"/>
                  </a:schemeClr>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957718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51923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833" y="4406901"/>
            <a:ext cx="10360501" cy="1362075"/>
          </a:xfrm>
        </p:spPr>
        <p:txBody>
          <a:bodyPr anchor="t"/>
          <a:lstStyle>
            <a:lvl1pPr algn="l">
              <a:defRPr sz="5300" b="1" cap="all"/>
            </a:lvl1pPr>
          </a:lstStyle>
          <a:p>
            <a:r>
              <a:rPr lang="en-US" smtClean="0"/>
              <a:t>Click to edit Master title style</a:t>
            </a:r>
            <a:endParaRPr lang="en-US"/>
          </a:p>
        </p:txBody>
      </p:sp>
      <p:sp>
        <p:nvSpPr>
          <p:cNvPr id="3" name="Text Placeholder 2"/>
          <p:cNvSpPr>
            <a:spLocks noGrp="1"/>
          </p:cNvSpPr>
          <p:nvPr>
            <p:ph type="body" idx="1"/>
          </p:nvPr>
        </p:nvSpPr>
        <p:spPr>
          <a:xfrm>
            <a:off x="962833" y="2906713"/>
            <a:ext cx="10360501" cy="1500187"/>
          </a:xfrm>
        </p:spPr>
        <p:txBody>
          <a:bodyPr anchor="b"/>
          <a:lstStyle>
            <a:lvl1pPr marL="0" indent="0">
              <a:buNone/>
              <a:defRPr sz="2700">
                <a:solidFill>
                  <a:schemeClr val="tx1">
                    <a:tint val="75000"/>
                  </a:schemeClr>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5404F2-BE9A-4460-8815-8F645183555F}" type="datetimeFigureOut">
              <a:rPr lang="en-US" smtClean="0"/>
              <a:pPr/>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2118170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441" y="1600201"/>
            <a:ext cx="5383398"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5986" y="1600201"/>
            <a:ext cx="5383398"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25404F2-BE9A-4460-8815-8F645183555F}" type="datetimeFigureOut">
              <a:rPr lang="en-US" smtClean="0"/>
              <a:pPr/>
              <a:t>11/12/2020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05318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441" y="1535113"/>
            <a:ext cx="5385514" cy="639763"/>
          </a:xfrm>
        </p:spPr>
        <p:txBody>
          <a:bodyPr anchor="b"/>
          <a:lstStyle>
            <a:lvl1pPr marL="0" indent="0">
              <a:buNone/>
              <a:defRPr sz="3200" b="1"/>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smtClean="0"/>
              <a:t>Click to edit Master text styles</a:t>
            </a:r>
          </a:p>
        </p:txBody>
      </p:sp>
      <p:sp>
        <p:nvSpPr>
          <p:cNvPr id="4" name="Content Placeholder 3"/>
          <p:cNvSpPr>
            <a:spLocks noGrp="1"/>
          </p:cNvSpPr>
          <p:nvPr>
            <p:ph sz="half" idx="2"/>
          </p:nvPr>
        </p:nvSpPr>
        <p:spPr>
          <a:xfrm>
            <a:off x="609441" y="2174875"/>
            <a:ext cx="5385514"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1756" y="1535113"/>
            <a:ext cx="5387630" cy="639763"/>
          </a:xfrm>
        </p:spPr>
        <p:txBody>
          <a:bodyPr anchor="b"/>
          <a:lstStyle>
            <a:lvl1pPr marL="0" indent="0">
              <a:buNone/>
              <a:defRPr sz="3200" b="1"/>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smtClean="0"/>
              <a:t>Click to edit Master text styles</a:t>
            </a:r>
          </a:p>
        </p:txBody>
      </p:sp>
      <p:sp>
        <p:nvSpPr>
          <p:cNvPr id="6" name="Content Placeholder 5"/>
          <p:cNvSpPr>
            <a:spLocks noGrp="1"/>
          </p:cNvSpPr>
          <p:nvPr>
            <p:ph sz="quarter" idx="4"/>
          </p:nvPr>
        </p:nvSpPr>
        <p:spPr>
          <a:xfrm>
            <a:off x="6191756" y="2174875"/>
            <a:ext cx="5387630"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25404F2-BE9A-4460-8815-8F645183555F}" type="datetimeFigureOut">
              <a:rPr lang="en-US" smtClean="0"/>
              <a:pPr/>
              <a:t>11/12/2020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795899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3600"/>
            </a:lvl1p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25404F2-BE9A-4460-8815-8F645183555F}" type="datetimeFigureOut">
              <a:rPr lang="en-US" smtClean="0"/>
              <a:pPr/>
              <a:t>11/12/2020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42987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5404F2-BE9A-4460-8815-8F645183555F}" type="datetimeFigureOut">
              <a:rPr lang="en-US" smtClean="0"/>
              <a:pPr/>
              <a:t>11/12/2020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681249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443" y="273049"/>
            <a:ext cx="4010039" cy="1162051"/>
          </a:xfrm>
        </p:spPr>
        <p:txBody>
          <a:bodyPr anchor="b"/>
          <a:lstStyle>
            <a:lvl1pPr algn="l">
              <a:defRPr sz="2700" b="1"/>
            </a:lvl1pPr>
          </a:lstStyle>
          <a:p>
            <a:r>
              <a:rPr lang="en-US" smtClean="0"/>
              <a:t>Click to edit Master title style</a:t>
            </a:r>
            <a:endParaRPr lang="en-US"/>
          </a:p>
        </p:txBody>
      </p:sp>
      <p:sp>
        <p:nvSpPr>
          <p:cNvPr id="3" name="Content Placeholder 2"/>
          <p:cNvSpPr>
            <a:spLocks noGrp="1"/>
          </p:cNvSpPr>
          <p:nvPr>
            <p:ph idx="1"/>
          </p:nvPr>
        </p:nvSpPr>
        <p:spPr>
          <a:xfrm>
            <a:off x="4765492" y="273052"/>
            <a:ext cx="6813892" cy="5853113"/>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443" y="1435102"/>
            <a:ext cx="4010039" cy="4691063"/>
          </a:xfrm>
        </p:spPr>
        <p:txBody>
          <a:bodyPr/>
          <a:lstStyle>
            <a:lvl1pPr marL="0" indent="0">
              <a:buNone/>
              <a:defRPr sz="19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5404F2-BE9A-4460-8815-8F645183555F}" type="datetimeFigureOut">
              <a:rPr lang="en-US" smtClean="0"/>
              <a:pPr/>
              <a:t>11/12/2020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129081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441" y="274639"/>
            <a:ext cx="10969943" cy="711081"/>
          </a:xfrm>
          <a:prstGeom prst="rect">
            <a:avLst/>
          </a:prstGeom>
        </p:spPr>
        <p:txBody>
          <a:bodyPr vert="horz" lIns="121899" tIns="60949" rIns="121899" bIns="60949"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441" y="1138425"/>
            <a:ext cx="10969943" cy="4987739"/>
          </a:xfrm>
          <a:prstGeom prst="rect">
            <a:avLst/>
          </a:prstGeom>
        </p:spPr>
        <p:txBody>
          <a:bodyPr vert="horz" lIns="121899" tIns="60949" rIns="121899" bIns="6094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441" y="6356351"/>
            <a:ext cx="2844059" cy="365125"/>
          </a:xfrm>
          <a:prstGeom prst="rect">
            <a:avLst/>
          </a:prstGeom>
        </p:spPr>
        <p:txBody>
          <a:bodyPr vert="horz" lIns="121899" tIns="60949" rIns="121899" bIns="60949" rtlCol="0" anchor="ctr"/>
          <a:lstStyle>
            <a:lvl1pPr algn="l">
              <a:defRPr sz="1600">
                <a:solidFill>
                  <a:schemeClr val="tx1">
                    <a:tint val="75000"/>
                  </a:schemeClr>
                </a:solidFill>
              </a:defRPr>
            </a:lvl1pPr>
          </a:lstStyle>
          <a:p>
            <a:fld id="{425404F2-BE9A-4460-8815-8F645183555F}" type="datetimeFigureOut">
              <a:rPr lang="en-US" smtClean="0"/>
              <a:pPr/>
              <a:t>11/12/2020</a:t>
            </a:fld>
            <a:endParaRPr lang="en-US"/>
          </a:p>
        </p:txBody>
      </p:sp>
      <p:sp>
        <p:nvSpPr>
          <p:cNvPr id="5" name="Footer Placeholder 4"/>
          <p:cNvSpPr>
            <a:spLocks noGrp="1"/>
          </p:cNvSpPr>
          <p:nvPr>
            <p:ph type="ftr" sz="quarter" idx="3"/>
          </p:nvPr>
        </p:nvSpPr>
        <p:spPr>
          <a:xfrm>
            <a:off x="4164515" y="6356351"/>
            <a:ext cx="3859795" cy="365125"/>
          </a:xfrm>
          <a:prstGeom prst="rect">
            <a:avLst/>
          </a:prstGeom>
        </p:spPr>
        <p:txBody>
          <a:bodyPr vert="horz" lIns="121899" tIns="60949" rIns="121899" bIns="60949" rtlCol="0" anchor="ctr"/>
          <a:lstStyle>
            <a:lvl1pPr algn="ctr">
              <a:defRPr sz="1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5325" y="6356351"/>
            <a:ext cx="2844059" cy="365125"/>
          </a:xfrm>
          <a:prstGeom prst="rect">
            <a:avLst/>
          </a:prstGeom>
        </p:spPr>
        <p:txBody>
          <a:bodyPr vert="horz" lIns="121899" tIns="60949" rIns="121899" bIns="60949" rtlCol="0" anchor="ctr"/>
          <a:lstStyle>
            <a:lvl1pPr algn="r">
              <a:defRPr sz="1600">
                <a:solidFill>
                  <a:schemeClr val="tx1">
                    <a:tint val="75000"/>
                  </a:schemeClr>
                </a:solidFill>
              </a:defRPr>
            </a:lvl1pPr>
          </a:lstStyle>
          <a:p>
            <a:fld id="{96E69268-9C8B-4EBF-A9EE-DC5DC2D48DC3}" type="slidenum">
              <a:rPr lang="en-US" smtClean="0"/>
              <a:pPr/>
              <a:t>‹#›</a:t>
            </a:fld>
            <a:endParaRPr lang="en-US"/>
          </a:p>
        </p:txBody>
      </p:sp>
    </p:spTree>
    <p:extLst>
      <p:ext uri="{BB962C8B-B14F-4D97-AF65-F5344CB8AC3E}">
        <p14:creationId xmlns:p14="http://schemas.microsoft.com/office/powerpoint/2010/main" val="1974508044"/>
      </p:ext>
    </p:extLst>
  </p:cSld>
  <p:clrMap bg1="lt1" tx1="dk1" bg2="lt2" tx2="dk2" accent1="accent1" accent2="accent2" accent3="accent3" accent4="accent4" accent5="accent5" accent6="accent6" hlink="hlink" folHlink="folHlink"/>
  <p:sldLayoutIdLst>
    <p:sldLayoutId id="2147483661"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1218987" rtl="0" eaLnBrk="1" latinLnBrk="0" hangingPunct="1">
        <a:spcBef>
          <a:spcPct val="0"/>
        </a:spcBef>
        <a:buNone/>
        <a:defRPr sz="3600" kern="1200">
          <a:solidFill>
            <a:schemeClr val="tx1"/>
          </a:solidFill>
          <a:latin typeface="+mj-lt"/>
          <a:ea typeface="+mj-ea"/>
          <a:cs typeface="+mj-cs"/>
        </a:defRPr>
      </a:lvl1pPr>
    </p:titleStyle>
    <p:bodyStyle>
      <a:lvl1pPr marL="457120" indent="-457120" algn="l" defTabSz="1218987" rtl="0" eaLnBrk="1" latinLnBrk="0" hangingPunct="1">
        <a:spcBef>
          <a:spcPct val="20000"/>
        </a:spcBef>
        <a:buFont typeface="Arial" pitchFamily="34" charset="0"/>
        <a:buChar char="•"/>
        <a:defRPr sz="3600" kern="1200">
          <a:solidFill>
            <a:schemeClr val="tx1"/>
          </a:solidFill>
          <a:latin typeface="+mj-lt"/>
          <a:ea typeface="+mn-ea"/>
          <a:cs typeface="+mn-cs"/>
        </a:defRPr>
      </a:lvl1pPr>
      <a:lvl2pPr marL="990427" indent="-380933" algn="l" defTabSz="1218987" rtl="0" eaLnBrk="1" latinLnBrk="0" hangingPunct="1">
        <a:spcBef>
          <a:spcPct val="20000"/>
        </a:spcBef>
        <a:buFont typeface="Arial" pitchFamily="34" charset="0"/>
        <a:buChar char="–"/>
        <a:defRPr sz="3200" kern="1200">
          <a:solidFill>
            <a:schemeClr val="tx1"/>
          </a:solidFill>
          <a:latin typeface="+mj-lt"/>
          <a:ea typeface="+mn-ea"/>
          <a:cs typeface="+mn-cs"/>
        </a:defRPr>
      </a:lvl2pPr>
      <a:lvl3pPr marL="1523733" indent="-304747" algn="l" defTabSz="1218987" rtl="0" eaLnBrk="1" latinLnBrk="0" hangingPunct="1">
        <a:spcBef>
          <a:spcPct val="20000"/>
        </a:spcBef>
        <a:buFont typeface="Arial" pitchFamily="34" charset="0"/>
        <a:buChar char="•"/>
        <a:defRPr sz="2400" kern="1200">
          <a:solidFill>
            <a:schemeClr val="tx1"/>
          </a:solidFill>
          <a:latin typeface="+mj-lt"/>
          <a:ea typeface="+mn-ea"/>
          <a:cs typeface="+mn-cs"/>
        </a:defRPr>
      </a:lvl3pPr>
      <a:lvl4pPr marL="2133227"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742720"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335221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1707"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200"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069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p:cNvPicPr>
            <a:picLocks noChangeAspect="1"/>
          </p:cNvPicPr>
          <p:nvPr/>
        </p:nvPicPr>
        <p:blipFill>
          <a:blip r:embed="rId3"/>
          <a:stretch>
            <a:fillRect/>
          </a:stretch>
        </p:blipFill>
        <p:spPr>
          <a:xfrm>
            <a:off x="1598612" y="1576395"/>
            <a:ext cx="3657600" cy="4646473"/>
          </a:xfrm>
          <a:prstGeom prst="rect">
            <a:avLst/>
          </a:prstGeom>
        </p:spPr>
      </p:pic>
      <p:sp>
        <p:nvSpPr>
          <p:cNvPr id="26" name="Rectangle 5"/>
          <p:cNvSpPr>
            <a:spLocks noChangeArrowheads="1"/>
          </p:cNvSpPr>
          <p:nvPr/>
        </p:nvSpPr>
        <p:spPr bwMode="auto">
          <a:xfrm>
            <a:off x="74612" y="260350"/>
            <a:ext cx="7315200" cy="11977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lgn="ctr">
              <a:spcBef>
                <a:spcPct val="0"/>
              </a:spcBef>
              <a:buFontTx/>
              <a:buNone/>
            </a:pPr>
            <a:r>
              <a:rPr lang="en-US" altLang="en-US" sz="3600" b="1" dirty="0">
                <a:solidFill>
                  <a:schemeClr val="accent6"/>
                </a:solidFill>
              </a:rPr>
              <a:t>Software </a:t>
            </a:r>
            <a:r>
              <a:rPr lang="en-US" altLang="en-US" sz="3600" b="1" dirty="0" smtClean="0">
                <a:solidFill>
                  <a:schemeClr val="accent6"/>
                </a:solidFill>
              </a:rPr>
              <a:t>Testing &amp; Quality Engineering</a:t>
            </a:r>
            <a:endParaRPr lang="en-US" altLang="en-US" sz="3600" b="1" dirty="0">
              <a:solidFill>
                <a:schemeClr val="accent6"/>
              </a:solidFill>
            </a:endParaRPr>
          </a:p>
        </p:txBody>
      </p:sp>
      <p:sp>
        <p:nvSpPr>
          <p:cNvPr id="27" name="Rectangle 2"/>
          <p:cNvSpPr>
            <a:spLocks noChangeArrowheads="1"/>
          </p:cNvSpPr>
          <p:nvPr/>
        </p:nvSpPr>
        <p:spPr bwMode="auto">
          <a:xfrm>
            <a:off x="7523162" y="685800"/>
            <a:ext cx="3600450" cy="5473700"/>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wrap="none" anchor="ct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eaLnBrk="1" hangingPunct="1">
              <a:spcBef>
                <a:spcPct val="0"/>
              </a:spcBef>
              <a:buFontTx/>
              <a:buNone/>
            </a:pPr>
            <a:endParaRPr lang="en-US" altLang="en-US" sz="1800">
              <a:solidFill>
                <a:schemeClr val="accent6"/>
              </a:solidFill>
              <a:latin typeface="Arial" panose="020B0604020202020204" pitchFamily="34" charset="0"/>
            </a:endParaRPr>
          </a:p>
        </p:txBody>
      </p:sp>
      <p:sp>
        <p:nvSpPr>
          <p:cNvPr id="28" name="Rectangle 3"/>
          <p:cNvSpPr>
            <a:spLocks noChangeArrowheads="1"/>
          </p:cNvSpPr>
          <p:nvPr/>
        </p:nvSpPr>
        <p:spPr bwMode="auto">
          <a:xfrm>
            <a:off x="7707313" y="2270125"/>
            <a:ext cx="3311525" cy="1105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lgn="r">
              <a:spcBef>
                <a:spcPct val="50000"/>
              </a:spcBef>
              <a:buFontTx/>
              <a:buNone/>
            </a:pPr>
            <a:r>
              <a:rPr lang="en-GB" altLang="en-US" sz="3300" b="1" dirty="0" smtClean="0">
                <a:solidFill>
                  <a:schemeClr val="accent6"/>
                </a:solidFill>
                <a:latin typeface="Arial" panose="020B0604020202020204" pitchFamily="34" charset="0"/>
              </a:rPr>
              <a:t>Leadership Skills</a:t>
            </a:r>
            <a:endParaRPr lang="en-US" altLang="en-US" sz="3300" b="1" dirty="0">
              <a:solidFill>
                <a:schemeClr val="accent6"/>
              </a:solidFill>
              <a:latin typeface="Arial" panose="020B0604020202020204" pitchFamily="34" charset="0"/>
            </a:endParaRPr>
          </a:p>
        </p:txBody>
      </p:sp>
      <p:sp>
        <p:nvSpPr>
          <p:cNvPr id="29" name="Rectangle 4"/>
          <p:cNvSpPr>
            <a:spLocks noChangeArrowheads="1"/>
          </p:cNvSpPr>
          <p:nvPr/>
        </p:nvSpPr>
        <p:spPr bwMode="auto">
          <a:xfrm>
            <a:off x="8067675" y="830263"/>
            <a:ext cx="250983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lgn="ctr">
              <a:spcBef>
                <a:spcPct val="0"/>
              </a:spcBef>
              <a:buFontTx/>
              <a:buNone/>
            </a:pPr>
            <a:r>
              <a:rPr lang="en-US" altLang="en-US" sz="3600" b="1" dirty="0">
                <a:solidFill>
                  <a:schemeClr val="accent6"/>
                </a:solidFill>
              </a:rPr>
              <a:t>Chapter </a:t>
            </a:r>
            <a:r>
              <a:rPr lang="en-US" altLang="en-US" sz="3600" b="1" dirty="0" smtClean="0">
                <a:solidFill>
                  <a:schemeClr val="accent6"/>
                </a:solidFill>
              </a:rPr>
              <a:t>4</a:t>
            </a:r>
            <a:endParaRPr lang="en-US" altLang="en-US" sz="3600" b="1" dirty="0">
              <a:solidFill>
                <a:schemeClr val="accent6"/>
              </a:solidFill>
            </a:endParaRPr>
          </a:p>
        </p:txBody>
      </p:sp>
      <p:sp>
        <p:nvSpPr>
          <p:cNvPr id="30" name="Rectangle 6"/>
          <p:cNvSpPr>
            <a:spLocks noChangeArrowheads="1"/>
          </p:cNvSpPr>
          <p:nvPr/>
        </p:nvSpPr>
        <p:spPr bwMode="auto">
          <a:xfrm>
            <a:off x="8428038" y="4935538"/>
            <a:ext cx="2557462" cy="705321"/>
          </a:xfrm>
          <a:prstGeom prst="rect">
            <a:avLst/>
          </a:prstGeom>
          <a:noFill/>
          <a:ln>
            <a:noFill/>
          </a:ln>
          <a:effectLst/>
          <a:extLst>
            <a:ext uri="{909E8E84-426E-40DD-AFC4-6F175D3DCCD1}">
              <a14:hiddenFill xmlns:a14="http://schemas.microsoft.com/office/drawing/2010/main">
                <a:solidFill>
                  <a:srgbClr val="FFE8BB"/>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lgn="r">
              <a:spcBef>
                <a:spcPct val="50000"/>
              </a:spcBef>
              <a:buFontTx/>
              <a:buNone/>
            </a:pPr>
            <a:r>
              <a:rPr lang="en-US" altLang="en-US" sz="2000" b="1" dirty="0" smtClean="0">
                <a:solidFill>
                  <a:schemeClr val="accent6"/>
                </a:solidFill>
                <a:latin typeface="Arial" panose="020B0604020202020204" pitchFamily="34" charset="0"/>
              </a:rPr>
              <a:t>Linda Westfall Quality Press</a:t>
            </a:r>
            <a:endParaRPr lang="en-US" altLang="en-US" sz="2400" b="1" dirty="0">
              <a:solidFill>
                <a:schemeClr val="accent6"/>
              </a:solidFill>
              <a:latin typeface="Arial" panose="020B0604020202020204" pitchFamily="34" charset="0"/>
            </a:endParaRPr>
          </a:p>
        </p:txBody>
      </p:sp>
    </p:spTree>
    <p:extLst>
      <p:ext uri="{BB962C8B-B14F-4D97-AF65-F5344CB8AC3E}">
        <p14:creationId xmlns:p14="http://schemas.microsoft.com/office/powerpoint/2010/main" val="14938684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Leadership Styles</a:t>
            </a:r>
            <a:endParaRPr lang="en-US" dirty="0"/>
          </a:p>
        </p:txBody>
      </p:sp>
      <p:sp>
        <p:nvSpPr>
          <p:cNvPr id="3" name="TextBox 2"/>
          <p:cNvSpPr txBox="1"/>
          <p:nvPr/>
        </p:nvSpPr>
        <p:spPr>
          <a:xfrm>
            <a:off x="684212" y="1219200"/>
            <a:ext cx="10744200" cy="4847481"/>
          </a:xfrm>
          <a:prstGeom prst="rect">
            <a:avLst/>
          </a:prstGeom>
          <a:noFill/>
        </p:spPr>
        <p:txBody>
          <a:bodyPr wrap="square" rtlCol="0">
            <a:spAutoFit/>
          </a:bodyPr>
          <a:lstStyle/>
          <a:p>
            <a:pPr algn="just">
              <a:lnSpc>
                <a:spcPct val="150000"/>
              </a:lnSpc>
            </a:pPr>
            <a:r>
              <a:rPr lang="en-US" dirty="0" smtClean="0"/>
              <a:t>As a manager one might be concerned, initially, about establishing personal authority. Balanced against this is the need to involve the staff in decision making in order to make best use of expertise and to gain commitment. Lets take two scenarios.</a:t>
            </a:r>
          </a:p>
          <a:p>
            <a:pPr marL="457200" indent="-457200" algn="just">
              <a:lnSpc>
                <a:spcPct val="150000"/>
              </a:lnSpc>
              <a:buFont typeface="+mj-lt"/>
              <a:buAutoNum type="arabicPeriod"/>
            </a:pPr>
            <a:r>
              <a:rPr lang="en-US" sz="2200" b="1" i="1" dirty="0" smtClean="0"/>
              <a:t>Ali</a:t>
            </a:r>
            <a:r>
              <a:rPr lang="en-US" sz="2200" dirty="0" smtClean="0"/>
              <a:t> might decide to be very democratic when formulating plans, but once plans have been agreed, to insist on a very disciplined execution of plans.</a:t>
            </a:r>
          </a:p>
          <a:p>
            <a:pPr marL="457200" indent="-457200" algn="just">
              <a:lnSpc>
                <a:spcPct val="150000"/>
              </a:lnSpc>
              <a:buFont typeface="+mj-lt"/>
              <a:buAutoNum type="arabicPeriod"/>
            </a:pPr>
            <a:r>
              <a:rPr lang="en-US" sz="2200" b="1" i="1" dirty="0" smtClean="0"/>
              <a:t>Alia</a:t>
            </a:r>
            <a:r>
              <a:rPr lang="en-US" sz="2200" dirty="0" smtClean="0"/>
              <a:t> on the other hand might feel that she alone has the technical expertise to make some decisions, but, once she has briefed staff, they expect to be left alone to get on with the job as they see fit.</a:t>
            </a:r>
            <a:endParaRPr lang="en-US" sz="2200" dirty="0"/>
          </a:p>
        </p:txBody>
      </p:sp>
    </p:spTree>
    <p:extLst>
      <p:ext uri="{BB962C8B-B14F-4D97-AF65-F5344CB8AC3E}">
        <p14:creationId xmlns:p14="http://schemas.microsoft.com/office/powerpoint/2010/main" val="41461247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Facilitation Skills</a:t>
            </a:r>
            <a:endParaRPr lang="en-US" dirty="0"/>
          </a:p>
        </p:txBody>
      </p:sp>
      <p:sp>
        <p:nvSpPr>
          <p:cNvPr id="3" name="TextBox 2"/>
          <p:cNvSpPr txBox="1"/>
          <p:nvPr/>
        </p:nvSpPr>
        <p:spPr>
          <a:xfrm>
            <a:off x="760412" y="1219200"/>
            <a:ext cx="10591800" cy="4770537"/>
          </a:xfrm>
          <a:prstGeom prst="rect">
            <a:avLst/>
          </a:prstGeom>
          <a:noFill/>
        </p:spPr>
        <p:txBody>
          <a:bodyPr wrap="square" rtlCol="0">
            <a:spAutoFit/>
          </a:bodyPr>
          <a:lstStyle/>
          <a:p>
            <a:pPr algn="just"/>
            <a:r>
              <a:rPr lang="en-US" dirty="0"/>
              <a:t>A facilitator’s primary mission is to ensure that a team is successful, but this must be done in a way that ensures that the team, not the facilitator, is responsible for the outcome. </a:t>
            </a:r>
            <a:r>
              <a:rPr lang="en-US" dirty="0" smtClean="0"/>
              <a:t>He may or may not be from the same team.</a:t>
            </a:r>
          </a:p>
          <a:p>
            <a:pPr algn="just"/>
            <a:r>
              <a:rPr lang="en-US" b="1" dirty="0" smtClean="0"/>
              <a:t>Different roles of facilitator</a:t>
            </a:r>
          </a:p>
          <a:p>
            <a:pPr marL="457200" indent="-457200" algn="just">
              <a:buFont typeface="+mj-lt"/>
              <a:buAutoNum type="arabicPeriod"/>
            </a:pPr>
            <a:r>
              <a:rPr lang="en-US" sz="2000" b="1" dirty="0" smtClean="0"/>
              <a:t>Meeting Manager</a:t>
            </a:r>
            <a:r>
              <a:rPr lang="en-US" dirty="0" smtClean="0"/>
              <a:t>:- </a:t>
            </a:r>
            <a:r>
              <a:rPr lang="en-US" sz="2000" dirty="0" smtClean="0"/>
              <a:t>The facilitator is actually guiding the team through the agenda and flip charting discussions that occur.</a:t>
            </a:r>
          </a:p>
          <a:p>
            <a:pPr marL="457200" indent="-457200" algn="just">
              <a:buFont typeface="+mj-lt"/>
              <a:buAutoNum type="arabicPeriod"/>
            </a:pPr>
            <a:r>
              <a:rPr lang="en-US" sz="2000" b="1" dirty="0" smtClean="0"/>
              <a:t>Observer</a:t>
            </a:r>
            <a:r>
              <a:rPr lang="en-US" sz="2000" b="1" dirty="0"/>
              <a:t>:</a:t>
            </a:r>
            <a:r>
              <a:rPr lang="en-US" dirty="0"/>
              <a:t> </a:t>
            </a:r>
            <a:r>
              <a:rPr lang="en-US" sz="2000" dirty="0" smtClean="0"/>
              <a:t>Where </a:t>
            </a:r>
            <a:r>
              <a:rPr lang="en-US" sz="2000" dirty="0"/>
              <a:t>the facilitator sits quietly to the side and simply comments when it seems necessary or useful to further team progress. The observer role also provides the opportunity to gain information that can be used to coach the team leader in team process skills</a:t>
            </a:r>
            <a:r>
              <a:rPr lang="en-US" sz="2000" dirty="0" smtClean="0"/>
              <a:t>.</a:t>
            </a:r>
          </a:p>
          <a:p>
            <a:pPr algn="just"/>
            <a:endParaRPr lang="en-US" sz="2000" dirty="0" smtClean="0"/>
          </a:p>
          <a:p>
            <a:pPr algn="just"/>
            <a:r>
              <a:rPr lang="en-US" sz="2000" b="1" dirty="0" smtClean="0">
                <a:solidFill>
                  <a:srgbClr val="FF0000"/>
                </a:solidFill>
              </a:rPr>
              <a:t>Note:</a:t>
            </a:r>
            <a:r>
              <a:rPr lang="en-US" sz="2000" dirty="0" smtClean="0"/>
              <a:t> </a:t>
            </a:r>
            <a:endParaRPr lang="en-US" sz="2000" dirty="0"/>
          </a:p>
          <a:p>
            <a:pPr algn="just"/>
            <a:r>
              <a:rPr lang="en-US" sz="2000" i="1" dirty="0" smtClean="0"/>
              <a:t>The facilitators </a:t>
            </a:r>
            <a:r>
              <a:rPr lang="en-US" sz="2000" i="1" dirty="0"/>
              <a:t>do not discuss content issues, only process issues</a:t>
            </a:r>
            <a:r>
              <a:rPr lang="en-US" sz="2000" i="1" dirty="0" smtClean="0"/>
              <a:t>. (Refer to Example in Notes)</a:t>
            </a:r>
          </a:p>
          <a:p>
            <a:pPr algn="just"/>
            <a:r>
              <a:rPr lang="en-US" sz="2000" i="1" dirty="0" smtClean="0"/>
              <a:t>However, </a:t>
            </a:r>
            <a:r>
              <a:rPr lang="en-US" sz="2000" i="1" dirty="0" smtClean="0"/>
              <a:t>if the team leader is assuming the role of a facilitator then </a:t>
            </a:r>
            <a:r>
              <a:rPr lang="en-US" sz="2000" i="1" dirty="0" smtClean="0"/>
              <a:t>he might contribute to the content because of his </a:t>
            </a:r>
            <a:r>
              <a:rPr lang="en-US" sz="2000" i="1" dirty="0" smtClean="0"/>
              <a:t>technical </a:t>
            </a:r>
            <a:r>
              <a:rPr lang="en-US" sz="2000" i="1" dirty="0" smtClean="0"/>
              <a:t>knowledge.</a:t>
            </a:r>
            <a:endParaRPr lang="en-US" sz="2000" i="1" dirty="0"/>
          </a:p>
        </p:txBody>
      </p:sp>
    </p:spTree>
    <p:extLst>
      <p:ext uri="{BB962C8B-B14F-4D97-AF65-F5344CB8AC3E}">
        <p14:creationId xmlns:p14="http://schemas.microsoft.com/office/powerpoint/2010/main" val="37776512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441" y="152400"/>
            <a:ext cx="10969943" cy="711081"/>
          </a:xfrm>
        </p:spPr>
        <p:txBody>
          <a:bodyPr/>
          <a:lstStyle/>
          <a:p>
            <a:r>
              <a:rPr lang="en-US" dirty="0" smtClean="0"/>
              <a:t>Skills required for a facilitator</a:t>
            </a:r>
            <a:endParaRPr lang="en-US" dirty="0"/>
          </a:p>
        </p:txBody>
      </p:sp>
      <p:sp>
        <p:nvSpPr>
          <p:cNvPr id="3" name="TextBox 2"/>
          <p:cNvSpPr txBox="1"/>
          <p:nvPr/>
        </p:nvSpPr>
        <p:spPr>
          <a:xfrm>
            <a:off x="684212" y="838200"/>
            <a:ext cx="11125200" cy="6001643"/>
          </a:xfrm>
          <a:prstGeom prst="rect">
            <a:avLst/>
          </a:prstGeom>
          <a:noFill/>
        </p:spPr>
        <p:txBody>
          <a:bodyPr wrap="square" rtlCol="0">
            <a:spAutoFit/>
          </a:bodyPr>
          <a:lstStyle/>
          <a:p>
            <a:pPr marL="457200" indent="-457200" algn="just">
              <a:buFont typeface="+mj-lt"/>
              <a:buAutoNum type="arabicPeriod"/>
            </a:pPr>
            <a:r>
              <a:rPr lang="en-US" b="1" dirty="0" smtClean="0"/>
              <a:t>Meeting Management skills</a:t>
            </a:r>
          </a:p>
          <a:p>
            <a:pPr marL="1066693" lvl="1" indent="-457200" algn="just">
              <a:buFont typeface="Arial" panose="020B0604020202020204" pitchFamily="34" charset="0"/>
              <a:buChar char="•"/>
            </a:pPr>
            <a:r>
              <a:rPr lang="en-US" dirty="0" smtClean="0"/>
              <a:t>Meetings are like mini projects</a:t>
            </a:r>
          </a:p>
          <a:p>
            <a:pPr marL="1676187" lvl="2" indent="-457200" algn="just">
              <a:buFont typeface="Wingdings" panose="05000000000000000000" pitchFamily="2" charset="2"/>
              <a:buChar char="v"/>
            </a:pPr>
            <a:r>
              <a:rPr lang="en-US" dirty="0" smtClean="0"/>
              <a:t>Mission (Purpose of meeting)</a:t>
            </a:r>
          </a:p>
          <a:p>
            <a:pPr marL="1676187" lvl="2" indent="-457200" algn="just">
              <a:buFont typeface="Wingdings" panose="05000000000000000000" pitchFamily="2" charset="2"/>
              <a:buChar char="v"/>
            </a:pPr>
            <a:r>
              <a:rPr lang="en-US" dirty="0" smtClean="0"/>
              <a:t>Technical Process (Meeting agenda)</a:t>
            </a:r>
          </a:p>
          <a:p>
            <a:pPr marL="1676187" lvl="2" indent="-457200" algn="just">
              <a:buFont typeface="Wingdings" panose="05000000000000000000" pitchFamily="2" charset="2"/>
              <a:buChar char="v"/>
            </a:pPr>
            <a:r>
              <a:rPr lang="en-US" dirty="0" smtClean="0"/>
              <a:t>Boundaries (Meeting duration)</a:t>
            </a:r>
          </a:p>
          <a:p>
            <a:pPr marL="1066693" lvl="1" indent="-457200" algn="just">
              <a:buFont typeface="Arial" panose="020B0604020202020204" pitchFamily="34" charset="0"/>
              <a:buChar char="•"/>
            </a:pPr>
            <a:r>
              <a:rPr lang="en-US" dirty="0" smtClean="0"/>
              <a:t>Time management</a:t>
            </a:r>
          </a:p>
          <a:p>
            <a:pPr marL="1066693" lvl="1" indent="-457200" algn="just">
              <a:buFont typeface="Arial" panose="020B0604020202020204" pitchFamily="34" charset="0"/>
              <a:buChar char="•"/>
            </a:pPr>
            <a:r>
              <a:rPr lang="en-US" dirty="0" smtClean="0"/>
              <a:t>Communicate properly</a:t>
            </a:r>
          </a:p>
          <a:p>
            <a:pPr marL="457200" indent="-457200" algn="just">
              <a:buFont typeface="+mj-lt"/>
              <a:buAutoNum type="arabicPeriod"/>
            </a:pPr>
            <a:r>
              <a:rPr lang="en-US" b="1" dirty="0" smtClean="0"/>
              <a:t>People Skills</a:t>
            </a:r>
          </a:p>
          <a:p>
            <a:pPr marL="1066693" lvl="1" indent="-457200" algn="just">
              <a:buFont typeface="Arial" panose="020B0604020202020204" pitchFamily="34" charset="0"/>
              <a:buChar char="•"/>
            </a:pPr>
            <a:r>
              <a:rPr lang="en-US" dirty="0" smtClean="0"/>
              <a:t>Understanding </a:t>
            </a:r>
            <a:r>
              <a:rPr lang="en-US" dirty="0"/>
              <a:t>of </a:t>
            </a:r>
            <a:r>
              <a:rPr lang="en-US" dirty="0" smtClean="0"/>
              <a:t>psychology</a:t>
            </a:r>
          </a:p>
          <a:p>
            <a:pPr marL="1066693" lvl="1" indent="-457200" algn="just">
              <a:buFont typeface="Arial" panose="020B0604020202020204" pitchFamily="34" charset="0"/>
              <a:buChar char="•"/>
            </a:pPr>
            <a:r>
              <a:rPr lang="en-US" dirty="0"/>
              <a:t>Dealing with background, skills, and priorities</a:t>
            </a:r>
            <a:endParaRPr lang="en-US" dirty="0" smtClean="0"/>
          </a:p>
          <a:p>
            <a:pPr marL="457200" indent="-457200" algn="just">
              <a:buFont typeface="+mj-lt"/>
              <a:buAutoNum type="arabicPeriod"/>
            </a:pPr>
            <a:r>
              <a:rPr lang="en-US" b="1" dirty="0" smtClean="0"/>
              <a:t>Technical Process Analysis Skills</a:t>
            </a:r>
          </a:p>
          <a:p>
            <a:pPr marL="952393" lvl="1" indent="-342900" algn="just">
              <a:buFont typeface="Arial" panose="020B0604020202020204" pitchFamily="34" charset="0"/>
              <a:buChar char="•"/>
            </a:pPr>
            <a:r>
              <a:rPr lang="en-US" dirty="0"/>
              <a:t>It is </a:t>
            </a:r>
            <a:r>
              <a:rPr lang="en-US" dirty="0" smtClean="0"/>
              <a:t>difficult </a:t>
            </a:r>
            <a:r>
              <a:rPr lang="en-US" dirty="0"/>
              <a:t>to understand others if you do not understand yourself, because you may make interpretations using filters of which you are </a:t>
            </a:r>
            <a:r>
              <a:rPr lang="en-US" dirty="0" smtClean="0"/>
              <a:t>unaware. Therefore make use of QC tools, Management Tools, statistical process control etc., at appropriate times.</a:t>
            </a:r>
          </a:p>
          <a:p>
            <a:pPr marL="457200" indent="-457200" algn="just">
              <a:buFont typeface="+mj-lt"/>
              <a:buAutoNum type="arabicPeriod"/>
            </a:pPr>
            <a:r>
              <a:rPr lang="en-US" b="1" dirty="0" smtClean="0"/>
              <a:t>Conflict Management</a:t>
            </a:r>
            <a:endParaRPr lang="en-US" b="1" dirty="0"/>
          </a:p>
        </p:txBody>
      </p:sp>
    </p:spTree>
    <p:extLst>
      <p:ext uri="{BB962C8B-B14F-4D97-AF65-F5344CB8AC3E}">
        <p14:creationId xmlns:p14="http://schemas.microsoft.com/office/powerpoint/2010/main" val="30915484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Communication</a:t>
            </a:r>
            <a:endParaRPr lang="en-US" b="1" dirty="0"/>
          </a:p>
        </p:txBody>
      </p:sp>
      <p:pic>
        <p:nvPicPr>
          <p:cNvPr id="3" name="Picture 2"/>
          <p:cNvPicPr>
            <a:picLocks noChangeAspect="1"/>
          </p:cNvPicPr>
          <p:nvPr/>
        </p:nvPicPr>
        <p:blipFill rotWithShape="1">
          <a:blip r:embed="rId3">
            <a:extLst>
              <a:ext uri="{28A0092B-C50C-407E-A947-70E740481C1C}">
                <a14:useLocalDpi xmlns:a14="http://schemas.microsoft.com/office/drawing/2010/main" val="0"/>
              </a:ext>
            </a:extLst>
          </a:blip>
          <a:srcRect t="10901" b="4619"/>
          <a:stretch/>
        </p:blipFill>
        <p:spPr>
          <a:xfrm>
            <a:off x="5180013" y="1082040"/>
            <a:ext cx="6858000" cy="4349832"/>
          </a:xfrm>
          <a:prstGeom prst="rect">
            <a:avLst/>
          </a:prstGeom>
        </p:spPr>
      </p:pic>
      <p:sp>
        <p:nvSpPr>
          <p:cNvPr id="5" name="TextBox 4"/>
          <p:cNvSpPr txBox="1"/>
          <p:nvPr/>
        </p:nvSpPr>
        <p:spPr>
          <a:xfrm>
            <a:off x="379412" y="1255216"/>
            <a:ext cx="4648200" cy="4154984"/>
          </a:xfrm>
          <a:prstGeom prst="rect">
            <a:avLst/>
          </a:prstGeom>
          <a:noFill/>
        </p:spPr>
        <p:txBody>
          <a:bodyPr wrap="square" rtlCol="0">
            <a:spAutoFit/>
          </a:bodyPr>
          <a:lstStyle/>
          <a:p>
            <a:pPr algn="just"/>
            <a:r>
              <a:rPr lang="en-US" dirty="0"/>
              <a:t>To create understanding and commitment, leaders employ skills such as clear formulation of a concept, emphasis of key points, repetition, and summarization. Multiple channels are absolutely vital to convey our message in the </a:t>
            </a:r>
            <a:r>
              <a:rPr lang="en-US" dirty="0" smtClean="0"/>
              <a:t>complex information </a:t>
            </a:r>
            <a:r>
              <a:rPr lang="en-US" dirty="0"/>
              <a:t>world we inhabit. Every listener/reader is bombarded with </a:t>
            </a:r>
            <a:r>
              <a:rPr lang="en-US" dirty="0" smtClean="0"/>
              <a:t>communication </a:t>
            </a:r>
            <a:r>
              <a:rPr lang="en-US" dirty="0"/>
              <a:t>from </a:t>
            </a:r>
            <a:r>
              <a:rPr lang="en-US" dirty="0" smtClean="0"/>
              <a:t>numerous sources.</a:t>
            </a:r>
            <a:endParaRPr lang="en-US" dirty="0"/>
          </a:p>
        </p:txBody>
      </p:sp>
    </p:spTree>
    <p:extLst>
      <p:ext uri="{BB962C8B-B14F-4D97-AF65-F5344CB8AC3E}">
        <p14:creationId xmlns:p14="http://schemas.microsoft.com/office/powerpoint/2010/main" val="12945406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a:t>
            </a:r>
            <a:endParaRPr lang="en-US" dirty="0"/>
          </a:p>
        </p:txBody>
      </p:sp>
      <p:sp>
        <p:nvSpPr>
          <p:cNvPr id="3" name="TextBox 2"/>
          <p:cNvSpPr txBox="1"/>
          <p:nvPr/>
        </p:nvSpPr>
        <p:spPr>
          <a:xfrm>
            <a:off x="684212" y="1143000"/>
            <a:ext cx="10515600" cy="5632311"/>
          </a:xfrm>
          <a:prstGeom prst="rect">
            <a:avLst/>
          </a:prstGeom>
          <a:noFill/>
        </p:spPr>
        <p:txBody>
          <a:bodyPr wrap="square" rtlCol="0">
            <a:spAutoFit/>
          </a:bodyPr>
          <a:lstStyle/>
          <a:p>
            <a:pPr algn="just"/>
            <a:r>
              <a:rPr lang="en-US" b="1" dirty="0" smtClean="0"/>
              <a:t>Need for communication</a:t>
            </a:r>
          </a:p>
          <a:p>
            <a:pPr marL="342900" indent="-342900" algn="just">
              <a:buFont typeface="Arial" panose="020B0604020202020204" pitchFamily="34" charset="0"/>
              <a:buChar char="•"/>
            </a:pPr>
            <a:r>
              <a:rPr lang="en-US" dirty="0" smtClean="0"/>
              <a:t>Every  </a:t>
            </a:r>
            <a:r>
              <a:rPr lang="en-US" dirty="0"/>
              <a:t>communication  interaction  is  unique  in  terms  of  purpose,  context, mode  of  communication,  and  people  involved.  </a:t>
            </a:r>
            <a:endParaRPr lang="en-US" dirty="0" smtClean="0"/>
          </a:p>
          <a:p>
            <a:pPr marL="342900" indent="-342900" algn="just">
              <a:buFont typeface="Arial" panose="020B0604020202020204" pitchFamily="34" charset="0"/>
              <a:buChar char="•"/>
            </a:pPr>
            <a:r>
              <a:rPr lang="en-US" dirty="0"/>
              <a:t>Only the rarest job does not require excellent </a:t>
            </a:r>
            <a:r>
              <a:rPr lang="en-US" dirty="0" smtClean="0"/>
              <a:t>communication skills</a:t>
            </a:r>
            <a:r>
              <a:rPr lang="en-US" dirty="0"/>
              <a:t>.</a:t>
            </a:r>
          </a:p>
          <a:p>
            <a:pPr algn="just"/>
            <a:endParaRPr lang="en-US" dirty="0"/>
          </a:p>
          <a:p>
            <a:pPr algn="just"/>
            <a:r>
              <a:rPr lang="en-US" b="1" dirty="0" smtClean="0"/>
              <a:t>Relevance with Leadership &amp; Quality </a:t>
            </a:r>
          </a:p>
          <a:p>
            <a:pPr marL="342900" indent="-342900" algn="just">
              <a:buFont typeface="Arial" panose="020B0604020202020204" pitchFamily="34" charset="0"/>
              <a:buChar char="•"/>
            </a:pPr>
            <a:r>
              <a:rPr lang="en-US" dirty="0" smtClean="0"/>
              <a:t>A good </a:t>
            </a:r>
            <a:r>
              <a:rPr lang="en-US" dirty="0"/>
              <a:t>leaders understand and employ efficient  and  effective  communication  in  order  to  achieve  </a:t>
            </a:r>
            <a:r>
              <a:rPr lang="en-US" dirty="0" smtClean="0"/>
              <a:t>shared vision/goal.</a:t>
            </a:r>
          </a:p>
          <a:p>
            <a:pPr marL="342900" indent="-342900" algn="just">
              <a:buFont typeface="Arial" panose="020B0604020202020204" pitchFamily="34" charset="0"/>
              <a:buChar char="•"/>
            </a:pPr>
            <a:endParaRPr lang="en-US" dirty="0"/>
          </a:p>
          <a:p>
            <a:pPr marL="342900" indent="-342900" algn="just">
              <a:buFont typeface="Arial" panose="020B0604020202020204" pitchFamily="34" charset="0"/>
              <a:buChar char="•"/>
            </a:pPr>
            <a:r>
              <a:rPr lang="en-US" dirty="0" smtClean="0"/>
              <a:t>In  </a:t>
            </a:r>
            <a:r>
              <a:rPr lang="en-US" dirty="0"/>
              <a:t>the  quality  field,  effective  communication  is essential in order for everyone to understand and have a sense of ownership of the common vision. Every employee must be aware of objectives and necessary actions that are required for successful quality initiatives within the organization. Common goals are a unifying factor in virtually all successful teams. </a:t>
            </a:r>
          </a:p>
          <a:p>
            <a:pPr algn="just"/>
            <a:endParaRPr lang="en-US" dirty="0"/>
          </a:p>
        </p:txBody>
      </p:sp>
    </p:spTree>
    <p:extLst>
      <p:ext uri="{BB962C8B-B14F-4D97-AF65-F5344CB8AC3E}">
        <p14:creationId xmlns:p14="http://schemas.microsoft.com/office/powerpoint/2010/main" val="12887475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Modes of Communicating</a:t>
            </a:r>
            <a:endParaRPr lang="en-US" dirty="0"/>
          </a:p>
        </p:txBody>
      </p:sp>
      <p:sp>
        <p:nvSpPr>
          <p:cNvPr id="4" name="TextBox 3"/>
          <p:cNvSpPr txBox="1"/>
          <p:nvPr/>
        </p:nvSpPr>
        <p:spPr>
          <a:xfrm>
            <a:off x="609441" y="1447800"/>
            <a:ext cx="11123771" cy="2123658"/>
          </a:xfrm>
          <a:prstGeom prst="rect">
            <a:avLst/>
          </a:prstGeom>
          <a:noFill/>
        </p:spPr>
        <p:txBody>
          <a:bodyPr wrap="square" rtlCol="0">
            <a:spAutoFit/>
          </a:bodyPr>
          <a:lstStyle/>
          <a:p>
            <a:pPr algn="just"/>
            <a:r>
              <a:rPr lang="en-US" b="1" dirty="0" smtClean="0"/>
              <a:t>Written Communication</a:t>
            </a:r>
          </a:p>
          <a:p>
            <a:pPr marL="457200" indent="-457200" algn="just">
              <a:lnSpc>
                <a:spcPct val="150000"/>
              </a:lnSpc>
              <a:buFont typeface="+mj-lt"/>
              <a:buAutoNum type="arabicPeriod"/>
            </a:pPr>
            <a:r>
              <a:rPr lang="en-US" dirty="0" smtClean="0"/>
              <a:t>Queries – Directives – Memos – Minutes of Meeting – Letters – emails – Invitations </a:t>
            </a:r>
          </a:p>
          <a:p>
            <a:pPr marL="457200" indent="-457200" algn="just">
              <a:lnSpc>
                <a:spcPct val="150000"/>
              </a:lnSpc>
              <a:buFont typeface="+mj-lt"/>
              <a:buAutoNum type="arabicPeriod"/>
            </a:pPr>
            <a:r>
              <a:rPr lang="en-US" dirty="0" smtClean="0"/>
              <a:t>Use of hard copies is still sometimes required for legal and archiving purposes.</a:t>
            </a:r>
          </a:p>
          <a:p>
            <a:pPr marL="457200" indent="-457200" algn="just">
              <a:lnSpc>
                <a:spcPct val="150000"/>
              </a:lnSpc>
              <a:buFont typeface="+mj-lt"/>
              <a:buAutoNum type="arabicPeriod"/>
            </a:pPr>
            <a:r>
              <a:rPr lang="en-US" dirty="0" smtClean="0"/>
              <a:t>Constructive feedback is important  </a:t>
            </a:r>
            <a:endParaRPr lang="en-US" dirty="0"/>
          </a:p>
        </p:txBody>
      </p:sp>
      <p:sp>
        <p:nvSpPr>
          <p:cNvPr id="5" name="TextBox 4"/>
          <p:cNvSpPr txBox="1"/>
          <p:nvPr/>
        </p:nvSpPr>
        <p:spPr>
          <a:xfrm>
            <a:off x="457040" y="3810000"/>
            <a:ext cx="11428571" cy="2677656"/>
          </a:xfrm>
          <a:prstGeom prst="rect">
            <a:avLst/>
          </a:prstGeom>
          <a:noFill/>
        </p:spPr>
        <p:txBody>
          <a:bodyPr wrap="square" rtlCol="0">
            <a:spAutoFit/>
          </a:bodyPr>
          <a:lstStyle/>
          <a:p>
            <a:pPr algn="just"/>
            <a:r>
              <a:rPr lang="en-US" b="1" dirty="0" smtClean="0"/>
              <a:t>Oral Communication</a:t>
            </a:r>
          </a:p>
          <a:p>
            <a:pPr marL="457200" indent="-457200" algn="just">
              <a:lnSpc>
                <a:spcPct val="150000"/>
              </a:lnSpc>
              <a:buFont typeface="+mj-lt"/>
              <a:buAutoNum type="arabicPeriod"/>
            </a:pPr>
            <a:r>
              <a:rPr lang="en-US" dirty="0" smtClean="0"/>
              <a:t>Interview – Formal speeches – Conversation – Debate – Directives - Announcements </a:t>
            </a:r>
          </a:p>
          <a:p>
            <a:pPr marL="457200" indent="-457200" algn="just">
              <a:lnSpc>
                <a:spcPct val="150000"/>
              </a:lnSpc>
              <a:buFont typeface="+mj-lt"/>
              <a:buAutoNum type="arabicPeriod"/>
            </a:pPr>
            <a:r>
              <a:rPr lang="en-US" dirty="0"/>
              <a:t>A </a:t>
            </a:r>
            <a:r>
              <a:rPr lang="en-US" dirty="0" smtClean="0"/>
              <a:t>successful </a:t>
            </a:r>
            <a:r>
              <a:rPr lang="en-US" dirty="0"/>
              <a:t>quality engineer will master both discussion skills and presentation skills.</a:t>
            </a:r>
            <a:endParaRPr lang="en-US" dirty="0" smtClean="0"/>
          </a:p>
          <a:p>
            <a:pPr marL="457200" indent="-457200" algn="just">
              <a:lnSpc>
                <a:spcPct val="150000"/>
              </a:lnSpc>
              <a:buFont typeface="+mj-lt"/>
              <a:buAutoNum type="arabicPeriod"/>
            </a:pPr>
            <a:r>
              <a:rPr lang="en-US" dirty="0"/>
              <a:t>The ability to analyze and organize information and to present this information orally will consistently </a:t>
            </a:r>
            <a:r>
              <a:rPr lang="en-US" dirty="0" smtClean="0"/>
              <a:t>reap </a:t>
            </a:r>
            <a:r>
              <a:rPr lang="en-US" dirty="0"/>
              <a:t>rewards.</a:t>
            </a:r>
          </a:p>
        </p:txBody>
      </p:sp>
    </p:spTree>
    <p:extLst>
      <p:ext uri="{BB962C8B-B14F-4D97-AF65-F5344CB8AC3E}">
        <p14:creationId xmlns:p14="http://schemas.microsoft.com/office/powerpoint/2010/main" val="24973857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Importance!</a:t>
            </a:r>
            <a:r>
              <a:rPr lang="en-US" dirty="0" smtClean="0"/>
              <a:t> Of communication</a:t>
            </a:r>
            <a:endParaRPr lang="en-US" dirty="0"/>
          </a:p>
        </p:txBody>
      </p:sp>
      <p:sp>
        <p:nvSpPr>
          <p:cNvPr id="3" name="TextBox 2"/>
          <p:cNvSpPr txBox="1"/>
          <p:nvPr/>
        </p:nvSpPr>
        <p:spPr>
          <a:xfrm>
            <a:off x="760412" y="1447800"/>
            <a:ext cx="10134600" cy="3416320"/>
          </a:xfrm>
          <a:prstGeom prst="rect">
            <a:avLst/>
          </a:prstGeom>
          <a:noFill/>
        </p:spPr>
        <p:txBody>
          <a:bodyPr wrap="square" rtlCol="0">
            <a:spAutoFit/>
          </a:bodyPr>
          <a:lstStyle/>
          <a:p>
            <a:pPr algn="just"/>
            <a:r>
              <a:rPr lang="en-US" dirty="0"/>
              <a:t>Individuals speak at 100 to 175 words per minute but they can listen </a:t>
            </a:r>
            <a:r>
              <a:rPr lang="en-US" dirty="0" smtClean="0"/>
              <a:t>intelligently </a:t>
            </a:r>
            <a:r>
              <a:rPr lang="en-US" dirty="0"/>
              <a:t>at 600 to 800 words per minute. Since it is possible to receive so much faster than the message can be produced orally there often is a tendency to allow our thoughts to drift to other things. This is why it takes effort and focus to hold </a:t>
            </a:r>
            <a:r>
              <a:rPr lang="en-US" dirty="0" smtClean="0"/>
              <a:t>attention </a:t>
            </a:r>
            <a:r>
              <a:rPr lang="en-US" dirty="0"/>
              <a:t>on the message being sent. Active listening means to listen with purpose and concentration.  The  receiver  decides  to  listen  closely  to  gain  information,  obtain direction,  understand  others,  solve  problems,  share  interests,  see  how  another feels, show support, and so on. It requires as much energy to listen actively as it does to construct and send the message.</a:t>
            </a:r>
          </a:p>
        </p:txBody>
      </p:sp>
    </p:spTree>
    <p:extLst>
      <p:ext uri="{BB962C8B-B14F-4D97-AF65-F5344CB8AC3E}">
        <p14:creationId xmlns:p14="http://schemas.microsoft.com/office/powerpoint/2010/main" val="30802540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 : Feedback</a:t>
            </a:r>
            <a:endParaRPr lang="en-US" dirty="0"/>
          </a:p>
        </p:txBody>
      </p:sp>
      <p:pic>
        <p:nvPicPr>
          <p:cNvPr id="1026" name="Picture 2" descr="How to Make a Commercial by Mastering Persuasive Ads - Logos Ethos Pathos Rhetorical Triangle."/>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595" t="4551" r="4666" b="4327"/>
          <a:stretch/>
        </p:blipFill>
        <p:spPr bwMode="auto">
          <a:xfrm>
            <a:off x="7080530" y="762000"/>
            <a:ext cx="4957482" cy="42672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609441" y="1066800"/>
            <a:ext cx="6399371" cy="3693319"/>
          </a:xfrm>
          <a:prstGeom prst="rect">
            <a:avLst/>
          </a:prstGeom>
          <a:noFill/>
        </p:spPr>
        <p:txBody>
          <a:bodyPr wrap="square" rtlCol="0">
            <a:spAutoFit/>
          </a:bodyPr>
          <a:lstStyle/>
          <a:p>
            <a:pPr algn="just"/>
            <a:r>
              <a:rPr lang="en-US" sz="1800" b="1" dirty="0"/>
              <a:t>Ethos</a:t>
            </a:r>
            <a:r>
              <a:rPr lang="en-US" sz="1800" dirty="0"/>
              <a:t>. Often defined as credibility but has a much fuller meaning. The </a:t>
            </a:r>
            <a:r>
              <a:rPr lang="en-US" sz="1800" dirty="0" smtClean="0"/>
              <a:t>dimensions </a:t>
            </a:r>
            <a:r>
              <a:rPr lang="en-US" sz="1800" dirty="0"/>
              <a:t>of credibility are competence, character, goodness, decency and </a:t>
            </a:r>
            <a:r>
              <a:rPr lang="en-US" sz="1800" dirty="0" smtClean="0"/>
              <a:t>trustworthiness</a:t>
            </a:r>
            <a:r>
              <a:rPr lang="en-US" sz="1800" dirty="0"/>
              <a:t>,  composure,  sociability,  dynamic  extroversion,  and  a  sense  of  purpose. (Effective communication is deep, subtle, and complex</a:t>
            </a:r>
            <a:r>
              <a:rPr lang="en-US" sz="1800" dirty="0" smtClean="0"/>
              <a:t>!)</a:t>
            </a:r>
          </a:p>
          <a:p>
            <a:pPr algn="just"/>
            <a:r>
              <a:rPr lang="en-US" sz="1800" b="1" dirty="0"/>
              <a:t>Logos. </a:t>
            </a:r>
            <a:r>
              <a:rPr lang="en-US" sz="1800" dirty="0"/>
              <a:t>Logic, evidence, sequence of thought, building up of the case in a pleasing manner that enhances comprehension. It means giving an idea order and form</a:t>
            </a:r>
            <a:r>
              <a:rPr lang="en-US" sz="1800" dirty="0" smtClean="0"/>
              <a:t>.</a:t>
            </a:r>
          </a:p>
          <a:p>
            <a:pPr algn="just"/>
            <a:r>
              <a:rPr lang="en-US" sz="1800" b="1" dirty="0"/>
              <a:t>Pathos. </a:t>
            </a:r>
            <a:r>
              <a:rPr lang="en-US" sz="1800" dirty="0"/>
              <a:t>The appeal to emotions. It implies a reaching out to our common bond of feelings and our innate sense of being human. It comprises our compassion, our values, and feelings about ourselves and others. The use of pathos has the ability to create in us a deeply felt response.</a:t>
            </a:r>
          </a:p>
        </p:txBody>
      </p:sp>
      <p:sp>
        <p:nvSpPr>
          <p:cNvPr id="5" name="TextBox 4"/>
          <p:cNvSpPr txBox="1"/>
          <p:nvPr/>
        </p:nvSpPr>
        <p:spPr>
          <a:xfrm>
            <a:off x="455612" y="5153561"/>
            <a:ext cx="11353800" cy="1323439"/>
          </a:xfrm>
          <a:prstGeom prst="rect">
            <a:avLst/>
          </a:prstGeom>
          <a:solidFill>
            <a:srgbClr val="FFC000"/>
          </a:solidFill>
        </p:spPr>
        <p:txBody>
          <a:bodyPr wrap="square" rtlCol="0">
            <a:spAutoFit/>
          </a:bodyPr>
          <a:lstStyle/>
          <a:p>
            <a:pPr algn="just"/>
            <a:r>
              <a:rPr lang="en-US" sz="2000" dirty="0"/>
              <a:t>As a quality engineer you rely heavily on the discovery and organization  of  data,  facts,  and  evidence—systematically </a:t>
            </a:r>
            <a:r>
              <a:rPr lang="en-US" sz="2000" dirty="0" smtClean="0"/>
              <a:t>collecting</a:t>
            </a:r>
            <a:r>
              <a:rPr lang="en-US" sz="2000" dirty="0"/>
              <a:t>, </a:t>
            </a:r>
            <a:r>
              <a:rPr lang="en-US" sz="2000" dirty="0" smtClean="0"/>
              <a:t>analyzing</a:t>
            </a:r>
            <a:r>
              <a:rPr lang="en-US" sz="2000" dirty="0"/>
              <a:t>, and organizing the material (logos). In addition, your authority, expertise, </a:t>
            </a:r>
            <a:r>
              <a:rPr lang="en-US" sz="2000" dirty="0" smtClean="0"/>
              <a:t>character</a:t>
            </a:r>
            <a:r>
              <a:rPr lang="en-US" sz="2000" dirty="0"/>
              <a:t>, and reputation enhance the believability of your message (ethos). When this message is then framed to appeal to the emotional state of your receiver (pathos), you have a compelling triad. </a:t>
            </a:r>
          </a:p>
        </p:txBody>
      </p:sp>
    </p:spTree>
    <p:extLst>
      <p:ext uri="{BB962C8B-B14F-4D97-AF65-F5344CB8AC3E}">
        <p14:creationId xmlns:p14="http://schemas.microsoft.com/office/powerpoint/2010/main" val="14743380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441" y="431919"/>
            <a:ext cx="10969943" cy="711081"/>
          </a:xfrm>
        </p:spPr>
        <p:txBody>
          <a:bodyPr/>
          <a:lstStyle/>
          <a:p>
            <a:r>
              <a:rPr lang="en-US" dirty="0" smtClean="0"/>
              <a:t>Objectives</a:t>
            </a:r>
            <a:endParaRPr lang="en-US" dirty="0"/>
          </a:p>
        </p:txBody>
      </p:sp>
      <p:sp>
        <p:nvSpPr>
          <p:cNvPr id="3" name="TextBox 2"/>
          <p:cNvSpPr txBox="1"/>
          <p:nvPr/>
        </p:nvSpPr>
        <p:spPr>
          <a:xfrm>
            <a:off x="303212" y="2070080"/>
            <a:ext cx="4800600" cy="3416320"/>
          </a:xfrm>
          <a:prstGeom prst="rect">
            <a:avLst/>
          </a:prstGeom>
          <a:noFill/>
        </p:spPr>
        <p:txBody>
          <a:bodyPr wrap="square" rtlCol="0">
            <a:spAutoFit/>
          </a:bodyPr>
          <a:lstStyle/>
          <a:p>
            <a:r>
              <a:rPr lang="en-US" sz="3600" dirty="0" smtClean="0"/>
              <a:t>Leadership Skills:</a:t>
            </a:r>
          </a:p>
          <a:p>
            <a:pPr marL="952393" lvl="1" indent="-342900">
              <a:lnSpc>
                <a:spcPct val="250000"/>
              </a:lnSpc>
              <a:buFont typeface="Arial" panose="020B0604020202020204" pitchFamily="34" charset="0"/>
              <a:buChar char="•"/>
            </a:pPr>
            <a:r>
              <a:rPr lang="en-US" dirty="0" smtClean="0"/>
              <a:t>Organizational Leadership</a:t>
            </a:r>
          </a:p>
          <a:p>
            <a:pPr marL="952393" lvl="1" indent="-342900">
              <a:lnSpc>
                <a:spcPct val="250000"/>
              </a:lnSpc>
              <a:buFont typeface="Arial" panose="020B0604020202020204" pitchFamily="34" charset="0"/>
              <a:buChar char="•"/>
            </a:pPr>
            <a:r>
              <a:rPr lang="en-US" dirty="0" smtClean="0"/>
              <a:t>Facilitation Skills</a:t>
            </a:r>
          </a:p>
          <a:p>
            <a:pPr marL="952393" lvl="1" indent="-342900">
              <a:lnSpc>
                <a:spcPct val="250000"/>
              </a:lnSpc>
              <a:buFont typeface="Arial" panose="020B0604020202020204" pitchFamily="34" charset="0"/>
              <a:buChar char="•"/>
            </a:pPr>
            <a:r>
              <a:rPr lang="en-US" dirty="0" smtClean="0"/>
              <a:t>Communication Skills</a:t>
            </a:r>
            <a:endParaRPr lang="en-US" dirty="0"/>
          </a:p>
        </p:txBody>
      </p:sp>
      <p:pic>
        <p:nvPicPr>
          <p:cNvPr id="5" name="Εικόνα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410041" y="1143000"/>
            <a:ext cx="6765925" cy="5608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867629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Leadership</a:t>
            </a:r>
            <a:endParaRPr lang="en-US" dirty="0"/>
          </a:p>
        </p:txBody>
      </p:sp>
      <p:sp>
        <p:nvSpPr>
          <p:cNvPr id="4" name="TextBox 3"/>
          <p:cNvSpPr txBox="1"/>
          <p:nvPr/>
        </p:nvSpPr>
        <p:spPr>
          <a:xfrm>
            <a:off x="608012" y="1524000"/>
            <a:ext cx="10668000" cy="4467057"/>
          </a:xfrm>
          <a:prstGeom prst="rect">
            <a:avLst/>
          </a:prstGeom>
          <a:noFill/>
        </p:spPr>
        <p:txBody>
          <a:bodyPr wrap="square" rtlCol="0">
            <a:spAutoFit/>
          </a:bodyPr>
          <a:lstStyle/>
          <a:p>
            <a:pPr algn="just">
              <a:lnSpc>
                <a:spcPct val="150000"/>
              </a:lnSpc>
            </a:pPr>
            <a:r>
              <a:rPr lang="en-US" dirty="0"/>
              <a:t>Leadership is an essential part of any quality initiative. The leader’s role is to </a:t>
            </a:r>
            <a:r>
              <a:rPr lang="en-US" dirty="0" smtClean="0"/>
              <a:t>establish </a:t>
            </a:r>
            <a:r>
              <a:rPr lang="en-US" dirty="0"/>
              <a:t>and communicate a vision and to provide the tools, knowledge, and motivation necessary for those individuals or teams who will collaborate to bring the vision to life. This can apply to an entire organization as well as each specific </a:t>
            </a:r>
            <a:r>
              <a:rPr lang="en-US" dirty="0" smtClean="0"/>
              <a:t>department </a:t>
            </a:r>
            <a:r>
              <a:rPr lang="en-US" dirty="0"/>
              <a:t>or work </a:t>
            </a:r>
            <a:r>
              <a:rPr lang="en-US" dirty="0" smtClean="0"/>
              <a:t>group. For </a:t>
            </a:r>
            <a:r>
              <a:rPr lang="en-US" dirty="0"/>
              <a:t>example, the leader of the quality engineering function is responsible for helping shape the policies for the quality technologies that will be deployed throughout the organization and for ensuring that department </a:t>
            </a:r>
            <a:r>
              <a:rPr lang="en-US" dirty="0" smtClean="0"/>
              <a:t>personnel </a:t>
            </a:r>
            <a:r>
              <a:rPr lang="en-US" dirty="0"/>
              <a:t>are sufficiently qualified to support the use of the technologies.</a:t>
            </a:r>
          </a:p>
        </p:txBody>
      </p:sp>
    </p:spTree>
    <p:extLst>
      <p:ext uri="{BB962C8B-B14F-4D97-AF65-F5344CB8AC3E}">
        <p14:creationId xmlns:p14="http://schemas.microsoft.com/office/powerpoint/2010/main" val="12445114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Leadership - Defined</a:t>
            </a:r>
            <a:endParaRPr lang="en-US" dirty="0"/>
          </a:p>
        </p:txBody>
      </p:sp>
      <p:sp>
        <p:nvSpPr>
          <p:cNvPr id="3" name="TextBox 2"/>
          <p:cNvSpPr txBox="1"/>
          <p:nvPr/>
        </p:nvSpPr>
        <p:spPr>
          <a:xfrm>
            <a:off x="609441" y="1600200"/>
            <a:ext cx="7161371" cy="1200329"/>
          </a:xfrm>
          <a:prstGeom prst="rect">
            <a:avLst/>
          </a:prstGeom>
          <a:noFill/>
        </p:spPr>
        <p:txBody>
          <a:bodyPr wrap="square" rtlCol="0">
            <a:spAutoFit/>
          </a:bodyPr>
          <a:lstStyle/>
          <a:p>
            <a:pPr algn="just"/>
            <a:r>
              <a:rPr lang="en-US" b="1" dirty="0"/>
              <a:t>Leadership</a:t>
            </a:r>
            <a:r>
              <a:rPr lang="en-US" dirty="0"/>
              <a:t> is </a:t>
            </a:r>
            <a:r>
              <a:rPr lang="en-US" dirty="0" smtClean="0"/>
              <a:t>the </a:t>
            </a:r>
            <a:r>
              <a:rPr lang="en-US" dirty="0"/>
              <a:t>ability to positively influence people and systems to have a meaningful impact and achieve results</a:t>
            </a:r>
            <a:r>
              <a:rPr lang="en-US" dirty="0" smtClean="0"/>
              <a:t>.</a:t>
            </a:r>
            <a:endParaRPr lang="en-US" dirty="0"/>
          </a:p>
        </p:txBody>
      </p:sp>
      <p:sp>
        <p:nvSpPr>
          <p:cNvPr id="4" name="TextBox 3"/>
          <p:cNvSpPr txBox="1"/>
          <p:nvPr/>
        </p:nvSpPr>
        <p:spPr>
          <a:xfrm>
            <a:off x="609441" y="2697540"/>
            <a:ext cx="7161371" cy="1569660"/>
          </a:xfrm>
          <a:prstGeom prst="rect">
            <a:avLst/>
          </a:prstGeom>
          <a:noFill/>
        </p:spPr>
        <p:txBody>
          <a:bodyPr wrap="square" rtlCol="0">
            <a:spAutoFit/>
          </a:bodyPr>
          <a:lstStyle/>
          <a:p>
            <a:pPr algn="just"/>
            <a:r>
              <a:rPr lang="en-US" b="1" dirty="0"/>
              <a:t>Leadership</a:t>
            </a:r>
            <a:r>
              <a:rPr lang="en-US" dirty="0"/>
              <a:t> is the art of motivating a group of people to act toward achieving a common goal. In a business setting, this can mean directing workers and colleagues with a strategy to meet the company's needs.</a:t>
            </a:r>
          </a:p>
        </p:txBody>
      </p:sp>
      <p:sp>
        <p:nvSpPr>
          <p:cNvPr id="5" name="TextBox 4"/>
          <p:cNvSpPr txBox="1"/>
          <p:nvPr/>
        </p:nvSpPr>
        <p:spPr>
          <a:xfrm>
            <a:off x="609441" y="4267200"/>
            <a:ext cx="7161371" cy="1200329"/>
          </a:xfrm>
          <a:prstGeom prst="rect">
            <a:avLst/>
          </a:prstGeom>
          <a:noFill/>
        </p:spPr>
        <p:txBody>
          <a:bodyPr wrap="square" rtlCol="0">
            <a:spAutoFit/>
          </a:bodyPr>
          <a:lstStyle/>
          <a:p>
            <a:pPr algn="just"/>
            <a:r>
              <a:rPr lang="en-US" b="1" dirty="0" smtClean="0"/>
              <a:t>Leadership</a:t>
            </a:r>
            <a:r>
              <a:rPr lang="en-US" dirty="0"/>
              <a:t> is about helping others realize their potential and inspiring them to work with you to achieve a shared vision for the future</a:t>
            </a:r>
            <a:r>
              <a:rPr lang="en-US" dirty="0" smtClean="0"/>
              <a:t>.</a:t>
            </a:r>
            <a:endParaRPr lang="en-US" dirty="0"/>
          </a:p>
        </p:txBody>
      </p:sp>
      <p:sp>
        <p:nvSpPr>
          <p:cNvPr id="6" name="TextBox 5"/>
          <p:cNvSpPr txBox="1"/>
          <p:nvPr/>
        </p:nvSpPr>
        <p:spPr>
          <a:xfrm>
            <a:off x="609441" y="5638800"/>
            <a:ext cx="7161371" cy="830997"/>
          </a:xfrm>
          <a:prstGeom prst="rect">
            <a:avLst/>
          </a:prstGeom>
          <a:noFill/>
        </p:spPr>
        <p:txBody>
          <a:bodyPr wrap="square" rtlCol="0">
            <a:spAutoFit/>
          </a:bodyPr>
          <a:lstStyle/>
          <a:p>
            <a:r>
              <a:rPr lang="en-US" b="1" dirty="0" smtClean="0"/>
              <a:t>Leadership</a:t>
            </a:r>
            <a:r>
              <a:rPr lang="en-US" dirty="0" smtClean="0"/>
              <a:t> is ensuring </a:t>
            </a:r>
            <a:r>
              <a:rPr lang="en-US" dirty="0"/>
              <a:t>that people have everything they need to achieve the missions of an organization.</a:t>
            </a:r>
          </a:p>
        </p:txBody>
      </p:sp>
      <p:sp>
        <p:nvSpPr>
          <p:cNvPr id="7" name="TextBox 6"/>
          <p:cNvSpPr txBox="1"/>
          <p:nvPr/>
        </p:nvSpPr>
        <p:spPr>
          <a:xfrm>
            <a:off x="8380412" y="2590800"/>
            <a:ext cx="3657600" cy="2899255"/>
          </a:xfrm>
          <a:prstGeom prst="rect">
            <a:avLst/>
          </a:prstGeom>
          <a:noFill/>
        </p:spPr>
        <p:txBody>
          <a:bodyPr wrap="square" rtlCol="0">
            <a:spAutoFit/>
          </a:bodyPr>
          <a:lstStyle/>
          <a:p>
            <a:pPr marL="342900" indent="-342900">
              <a:lnSpc>
                <a:spcPct val="150000"/>
              </a:lnSpc>
              <a:spcBef>
                <a:spcPct val="20000"/>
              </a:spcBef>
              <a:buFont typeface="Wingdings" pitchFamily="2" charset="2"/>
              <a:buChar char="v"/>
            </a:pPr>
            <a:r>
              <a:rPr lang="en-US" b="1" dirty="0">
                <a:solidFill>
                  <a:schemeClr val="accent2">
                    <a:lumMod val="50000"/>
                  </a:schemeClr>
                </a:solidFill>
              </a:rPr>
              <a:t>Leading</a:t>
            </a:r>
            <a:r>
              <a:rPr lang="en-US" dirty="0"/>
              <a:t> People</a:t>
            </a:r>
          </a:p>
          <a:p>
            <a:pPr marL="342900" indent="-342900">
              <a:lnSpc>
                <a:spcPct val="150000"/>
              </a:lnSpc>
              <a:spcBef>
                <a:spcPct val="20000"/>
              </a:spcBef>
              <a:buFont typeface="Wingdings" pitchFamily="2" charset="2"/>
              <a:buChar char="v"/>
            </a:pPr>
            <a:r>
              <a:rPr lang="en-US" b="1" dirty="0">
                <a:solidFill>
                  <a:schemeClr val="accent2">
                    <a:lumMod val="50000"/>
                  </a:schemeClr>
                </a:solidFill>
              </a:rPr>
              <a:t>Influencing</a:t>
            </a:r>
            <a:r>
              <a:rPr lang="en-US" dirty="0"/>
              <a:t> People</a:t>
            </a:r>
          </a:p>
          <a:p>
            <a:pPr marL="342900" indent="-342900">
              <a:lnSpc>
                <a:spcPct val="150000"/>
              </a:lnSpc>
              <a:spcBef>
                <a:spcPct val="20000"/>
              </a:spcBef>
              <a:buFont typeface="Wingdings" pitchFamily="2" charset="2"/>
              <a:buChar char="v"/>
            </a:pPr>
            <a:r>
              <a:rPr lang="en-US" b="1" dirty="0">
                <a:solidFill>
                  <a:schemeClr val="accent2">
                    <a:lumMod val="50000"/>
                  </a:schemeClr>
                </a:solidFill>
              </a:rPr>
              <a:t>Commanding</a:t>
            </a:r>
            <a:r>
              <a:rPr lang="en-US" dirty="0"/>
              <a:t> People</a:t>
            </a:r>
          </a:p>
          <a:p>
            <a:pPr marL="342900" indent="-342900">
              <a:lnSpc>
                <a:spcPct val="150000"/>
              </a:lnSpc>
              <a:spcBef>
                <a:spcPct val="20000"/>
              </a:spcBef>
              <a:buFont typeface="Wingdings" pitchFamily="2" charset="2"/>
              <a:buChar char="v"/>
            </a:pPr>
            <a:r>
              <a:rPr lang="en-US" b="1" dirty="0">
                <a:solidFill>
                  <a:schemeClr val="accent2">
                    <a:lumMod val="50000"/>
                  </a:schemeClr>
                </a:solidFill>
              </a:rPr>
              <a:t>Guiding</a:t>
            </a:r>
            <a:r>
              <a:rPr lang="en-US" dirty="0"/>
              <a:t>  People</a:t>
            </a:r>
          </a:p>
          <a:p>
            <a:endParaRPr lang="en-US" dirty="0"/>
          </a:p>
        </p:txBody>
      </p:sp>
      <p:cxnSp>
        <p:nvCxnSpPr>
          <p:cNvPr id="9" name="Straight Connector 8"/>
          <p:cNvCxnSpPr/>
          <p:nvPr/>
        </p:nvCxnSpPr>
        <p:spPr>
          <a:xfrm>
            <a:off x="7999412" y="1752600"/>
            <a:ext cx="76200" cy="4724400"/>
          </a:xfrm>
          <a:prstGeom prst="line">
            <a:avLst/>
          </a:prstGeom>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12720495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a Leader</a:t>
            </a:r>
            <a:endParaRPr lang="en-US" dirty="0"/>
          </a:p>
        </p:txBody>
      </p:sp>
      <p:sp>
        <p:nvSpPr>
          <p:cNvPr id="3" name="TextBox 2"/>
          <p:cNvSpPr txBox="1"/>
          <p:nvPr/>
        </p:nvSpPr>
        <p:spPr>
          <a:xfrm>
            <a:off x="609441" y="2404408"/>
            <a:ext cx="10969943" cy="1938992"/>
          </a:xfrm>
          <a:prstGeom prst="rect">
            <a:avLst/>
          </a:prstGeom>
          <a:noFill/>
        </p:spPr>
        <p:txBody>
          <a:bodyPr wrap="square" rtlCol="0">
            <a:spAutoFit/>
          </a:bodyPr>
          <a:lstStyle/>
          <a:p>
            <a:pPr algn="just"/>
            <a:r>
              <a:rPr lang="en-US" dirty="0"/>
              <a:t>A leader may or may not hold an officially designated position. Often someone in a work group will emerge as a leader because of their </a:t>
            </a:r>
            <a:r>
              <a:rPr lang="en-US" b="1" i="1" dirty="0"/>
              <a:t>knowledge, skills, </a:t>
            </a:r>
            <a:r>
              <a:rPr lang="en-US" b="1" i="1" dirty="0" smtClean="0"/>
              <a:t>experience</a:t>
            </a:r>
            <a:r>
              <a:rPr lang="en-US" b="1" i="1" dirty="0"/>
              <a:t>, and/or abilities</a:t>
            </a:r>
            <a:r>
              <a:rPr lang="en-US" dirty="0"/>
              <a:t>. Further, teams often include </a:t>
            </a:r>
            <a:r>
              <a:rPr lang="en-US" b="1" i="1" dirty="0"/>
              <a:t>facilitators</a:t>
            </a:r>
            <a:r>
              <a:rPr lang="en-US" dirty="0"/>
              <a:t>, another leadership role. The facilitator’s purpose is to provide support to the team’s effort, while at the same time allowing the team to maintain ownership of its decisions.</a:t>
            </a:r>
          </a:p>
        </p:txBody>
      </p:sp>
      <p:sp>
        <p:nvSpPr>
          <p:cNvPr id="4" name="TextBox 3"/>
          <p:cNvSpPr txBox="1"/>
          <p:nvPr/>
        </p:nvSpPr>
        <p:spPr>
          <a:xfrm>
            <a:off x="609441" y="4397276"/>
            <a:ext cx="11047571" cy="2308324"/>
          </a:xfrm>
          <a:prstGeom prst="rect">
            <a:avLst/>
          </a:prstGeom>
          <a:noFill/>
        </p:spPr>
        <p:txBody>
          <a:bodyPr wrap="square" rtlCol="0">
            <a:spAutoFit/>
          </a:bodyPr>
          <a:lstStyle/>
          <a:p>
            <a:pPr algn="just"/>
            <a:r>
              <a:rPr lang="en-US" dirty="0"/>
              <a:t>A good leader always tries to understand where the other person is coming from,  what  makes  them  act  the  way  they  do—in  other  words,  what  </a:t>
            </a:r>
            <a:r>
              <a:rPr lang="en-US" b="1" dirty="0"/>
              <a:t>motivates</a:t>
            </a:r>
            <a:r>
              <a:rPr lang="en-US" dirty="0"/>
              <a:t> them. Good leaders recognize and apply Maslow’s hierarchy of needs. This is the assertion  that  people  are  driven  by  their  needs  and  wants  and  that  all  human needs can be roughly placed in a hierarchy. Higher-level needs are not really </a:t>
            </a:r>
            <a:r>
              <a:rPr lang="en-US" dirty="0" smtClean="0"/>
              <a:t>relevant </a:t>
            </a:r>
            <a:r>
              <a:rPr lang="en-US" dirty="0"/>
              <a:t>until lower-level needs are satisfied, but once a need is met, it no longer </a:t>
            </a:r>
            <a:r>
              <a:rPr lang="en-US" dirty="0" smtClean="0"/>
              <a:t>motivates </a:t>
            </a:r>
            <a:r>
              <a:rPr lang="en-US" dirty="0"/>
              <a:t>behavior.</a:t>
            </a:r>
          </a:p>
        </p:txBody>
      </p:sp>
      <p:sp>
        <p:nvSpPr>
          <p:cNvPr id="6" name="TextBox 5"/>
          <p:cNvSpPr txBox="1"/>
          <p:nvPr/>
        </p:nvSpPr>
        <p:spPr>
          <a:xfrm>
            <a:off x="608012" y="1143000"/>
            <a:ext cx="10969943" cy="1200329"/>
          </a:xfrm>
          <a:prstGeom prst="rect">
            <a:avLst/>
          </a:prstGeom>
          <a:noFill/>
        </p:spPr>
        <p:txBody>
          <a:bodyPr wrap="square" rtlCol="0">
            <a:spAutoFit/>
          </a:bodyPr>
          <a:lstStyle/>
          <a:p>
            <a:pPr algn="just"/>
            <a:r>
              <a:rPr lang="en-US" dirty="0" smtClean="0"/>
              <a:t>It is difficult to agree on a list of common characteristics of good leaders, however, it is safe to say that they seem to have a greater need for </a:t>
            </a:r>
            <a:r>
              <a:rPr lang="en-US" i="1" dirty="0" smtClean="0"/>
              <a:t>power</a:t>
            </a:r>
            <a:r>
              <a:rPr lang="en-US" dirty="0" smtClean="0"/>
              <a:t> and </a:t>
            </a:r>
            <a:r>
              <a:rPr lang="en-US" i="1" dirty="0" smtClean="0"/>
              <a:t>achievement</a:t>
            </a:r>
            <a:r>
              <a:rPr lang="en-US" dirty="0" smtClean="0"/>
              <a:t> and have a more </a:t>
            </a:r>
            <a:r>
              <a:rPr lang="en-US" i="1" dirty="0" smtClean="0"/>
              <a:t>self control  </a:t>
            </a:r>
            <a:r>
              <a:rPr lang="en-US" dirty="0" smtClean="0"/>
              <a:t>and more </a:t>
            </a:r>
            <a:r>
              <a:rPr lang="en-US" i="1" dirty="0" smtClean="0"/>
              <a:t>self confidence </a:t>
            </a:r>
            <a:r>
              <a:rPr lang="en-US" dirty="0" smtClean="0"/>
              <a:t>then others.</a:t>
            </a:r>
            <a:endParaRPr lang="en-US" dirty="0"/>
          </a:p>
        </p:txBody>
      </p:sp>
    </p:spTree>
    <p:extLst>
      <p:ext uri="{BB962C8B-B14F-4D97-AF65-F5344CB8AC3E}">
        <p14:creationId xmlns:p14="http://schemas.microsoft.com/office/powerpoint/2010/main" val="33091706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Maslow’s hierarchy of needs</a:t>
            </a:r>
          </a:p>
        </p:txBody>
      </p:sp>
      <p:pic>
        <p:nvPicPr>
          <p:cNvPr id="4" name="Picture 3"/>
          <p:cNvPicPr>
            <a:picLocks noChangeAspect="1"/>
          </p:cNvPicPr>
          <p:nvPr/>
        </p:nvPicPr>
        <p:blipFill>
          <a:blip r:embed="rId3"/>
          <a:stretch>
            <a:fillRect/>
          </a:stretch>
        </p:blipFill>
        <p:spPr>
          <a:xfrm>
            <a:off x="1674812" y="860354"/>
            <a:ext cx="6991350" cy="5644868"/>
          </a:xfrm>
          <a:prstGeom prst="rect">
            <a:avLst/>
          </a:prstGeom>
        </p:spPr>
      </p:pic>
    </p:spTree>
    <p:extLst>
      <p:ext uri="{BB962C8B-B14F-4D97-AF65-F5344CB8AC3E}">
        <p14:creationId xmlns:p14="http://schemas.microsoft.com/office/powerpoint/2010/main" val="20821214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441" y="274639"/>
            <a:ext cx="5789771" cy="711081"/>
          </a:xfrm>
          <a:solidFill>
            <a:schemeClr val="accent2">
              <a:lumMod val="40000"/>
              <a:lumOff val="60000"/>
            </a:schemeClr>
          </a:solidFill>
        </p:spPr>
        <p:txBody>
          <a:bodyPr/>
          <a:lstStyle/>
          <a:p>
            <a:r>
              <a:rPr lang="en-US" b="1" dirty="0" smtClean="0"/>
              <a:t>Characteristics of a Leader</a:t>
            </a:r>
            <a:endParaRPr lang="en-US" b="1" dirty="0"/>
          </a:p>
        </p:txBody>
      </p:sp>
      <p:sp>
        <p:nvSpPr>
          <p:cNvPr id="3" name="Rectangle 2"/>
          <p:cNvSpPr/>
          <p:nvPr/>
        </p:nvSpPr>
        <p:spPr>
          <a:xfrm>
            <a:off x="455613" y="1195209"/>
            <a:ext cx="5943600" cy="5632311"/>
          </a:xfrm>
          <a:prstGeom prst="rect">
            <a:avLst/>
          </a:prstGeom>
          <a:solidFill>
            <a:schemeClr val="tx2">
              <a:lumMod val="20000"/>
              <a:lumOff val="80000"/>
            </a:schemeClr>
          </a:solidFill>
        </p:spPr>
        <p:txBody>
          <a:bodyPr wrap="square">
            <a:spAutoFit/>
          </a:bodyPr>
          <a:lstStyle/>
          <a:p>
            <a:pPr>
              <a:buFont typeface="+mj-lt"/>
              <a:buAutoNum type="arabicPeriod"/>
            </a:pPr>
            <a:r>
              <a:rPr lang="en-US" b="1" dirty="0">
                <a:solidFill>
                  <a:schemeClr val="accent1"/>
                </a:solidFill>
                <a:latin typeface="Verdana" panose="020B0604030504040204" pitchFamily="34" charset="0"/>
              </a:rPr>
              <a:t>Honesty and integrity</a:t>
            </a:r>
            <a:endParaRPr lang="en-US" dirty="0">
              <a:solidFill>
                <a:schemeClr val="accent1"/>
              </a:solidFill>
              <a:latin typeface="Verdana" panose="020B0604030504040204" pitchFamily="34" charset="0"/>
            </a:endParaRPr>
          </a:p>
          <a:p>
            <a:pPr>
              <a:buFont typeface="+mj-lt"/>
              <a:buAutoNum type="arabicPeriod"/>
            </a:pPr>
            <a:r>
              <a:rPr lang="en-US" b="1" dirty="0">
                <a:solidFill>
                  <a:schemeClr val="accent1"/>
                </a:solidFill>
                <a:latin typeface="Verdana" panose="020B0604030504040204" pitchFamily="34" charset="0"/>
              </a:rPr>
              <a:t>Confidence</a:t>
            </a:r>
            <a:endParaRPr lang="en-US" dirty="0">
              <a:solidFill>
                <a:schemeClr val="accent1"/>
              </a:solidFill>
              <a:latin typeface="Verdana" panose="020B0604030504040204" pitchFamily="34" charset="0"/>
            </a:endParaRPr>
          </a:p>
          <a:p>
            <a:pPr>
              <a:buFont typeface="+mj-lt"/>
              <a:buAutoNum type="arabicPeriod"/>
            </a:pPr>
            <a:r>
              <a:rPr lang="en-US" b="1" dirty="0">
                <a:solidFill>
                  <a:schemeClr val="accent1"/>
                </a:solidFill>
                <a:latin typeface="Verdana" panose="020B0604030504040204" pitchFamily="34" charset="0"/>
              </a:rPr>
              <a:t>Inspire Others</a:t>
            </a:r>
            <a:endParaRPr lang="en-US" dirty="0">
              <a:solidFill>
                <a:schemeClr val="accent1"/>
              </a:solidFill>
              <a:latin typeface="Verdana" panose="020B0604030504040204" pitchFamily="34" charset="0"/>
            </a:endParaRPr>
          </a:p>
          <a:p>
            <a:pPr>
              <a:buFont typeface="+mj-lt"/>
              <a:buAutoNum type="arabicPeriod"/>
            </a:pPr>
            <a:r>
              <a:rPr lang="en-US" b="1" dirty="0">
                <a:solidFill>
                  <a:schemeClr val="accent1"/>
                </a:solidFill>
                <a:latin typeface="Verdana" panose="020B0604030504040204" pitchFamily="34" charset="0"/>
              </a:rPr>
              <a:t>Commitment and Passion</a:t>
            </a:r>
            <a:endParaRPr lang="en-US" dirty="0">
              <a:solidFill>
                <a:schemeClr val="accent1"/>
              </a:solidFill>
              <a:latin typeface="Verdana" panose="020B0604030504040204" pitchFamily="34" charset="0"/>
            </a:endParaRPr>
          </a:p>
          <a:p>
            <a:pPr>
              <a:buFont typeface="+mj-lt"/>
              <a:buAutoNum type="arabicPeriod"/>
            </a:pPr>
            <a:r>
              <a:rPr lang="en-US" b="1" dirty="0">
                <a:solidFill>
                  <a:schemeClr val="accent1"/>
                </a:solidFill>
                <a:latin typeface="Verdana" panose="020B0604030504040204" pitchFamily="34" charset="0"/>
              </a:rPr>
              <a:t>Good Communicator</a:t>
            </a:r>
            <a:endParaRPr lang="en-US" dirty="0">
              <a:solidFill>
                <a:schemeClr val="accent1"/>
              </a:solidFill>
              <a:latin typeface="Verdana" panose="020B0604030504040204" pitchFamily="34" charset="0"/>
            </a:endParaRPr>
          </a:p>
          <a:p>
            <a:pPr>
              <a:buFont typeface="+mj-lt"/>
              <a:buAutoNum type="arabicPeriod"/>
            </a:pPr>
            <a:r>
              <a:rPr lang="en-US" b="1" dirty="0">
                <a:solidFill>
                  <a:schemeClr val="accent1"/>
                </a:solidFill>
                <a:latin typeface="Verdana" panose="020B0604030504040204" pitchFamily="34" charset="0"/>
              </a:rPr>
              <a:t>Decision Making Capabilities</a:t>
            </a:r>
            <a:endParaRPr lang="en-US" dirty="0">
              <a:solidFill>
                <a:schemeClr val="accent1"/>
              </a:solidFill>
              <a:latin typeface="Verdana" panose="020B0604030504040204" pitchFamily="34" charset="0"/>
            </a:endParaRPr>
          </a:p>
          <a:p>
            <a:pPr>
              <a:buFont typeface="+mj-lt"/>
              <a:buAutoNum type="arabicPeriod"/>
            </a:pPr>
            <a:r>
              <a:rPr lang="en-US" b="1" dirty="0">
                <a:solidFill>
                  <a:schemeClr val="accent1"/>
                </a:solidFill>
                <a:latin typeface="Verdana" panose="020B0604030504040204" pitchFamily="34" charset="0"/>
              </a:rPr>
              <a:t>Accountability</a:t>
            </a:r>
            <a:endParaRPr lang="en-US" dirty="0">
              <a:solidFill>
                <a:schemeClr val="accent1"/>
              </a:solidFill>
              <a:latin typeface="Verdana" panose="020B0604030504040204" pitchFamily="34" charset="0"/>
            </a:endParaRPr>
          </a:p>
          <a:p>
            <a:pPr>
              <a:buFont typeface="+mj-lt"/>
              <a:buAutoNum type="arabicPeriod"/>
            </a:pPr>
            <a:r>
              <a:rPr lang="en-US" b="1" dirty="0">
                <a:solidFill>
                  <a:schemeClr val="accent1"/>
                </a:solidFill>
                <a:latin typeface="Verdana" panose="020B0604030504040204" pitchFamily="34" charset="0"/>
              </a:rPr>
              <a:t>Delegation and Empowerment</a:t>
            </a:r>
            <a:endParaRPr lang="en-US" dirty="0">
              <a:solidFill>
                <a:schemeClr val="accent1"/>
              </a:solidFill>
              <a:latin typeface="Verdana" panose="020B0604030504040204" pitchFamily="34" charset="0"/>
            </a:endParaRPr>
          </a:p>
          <a:p>
            <a:pPr>
              <a:buFont typeface="+mj-lt"/>
              <a:buAutoNum type="arabicPeriod"/>
            </a:pPr>
            <a:r>
              <a:rPr lang="en-US" b="1" dirty="0">
                <a:solidFill>
                  <a:schemeClr val="accent1"/>
                </a:solidFill>
                <a:latin typeface="Verdana" panose="020B0604030504040204" pitchFamily="34" charset="0"/>
              </a:rPr>
              <a:t>Creativity and Innovation</a:t>
            </a:r>
            <a:endParaRPr lang="en-US" dirty="0">
              <a:solidFill>
                <a:schemeClr val="accent1"/>
              </a:solidFill>
              <a:latin typeface="Verdana" panose="020B0604030504040204" pitchFamily="34" charset="0"/>
            </a:endParaRPr>
          </a:p>
          <a:p>
            <a:pPr>
              <a:buFont typeface="+mj-lt"/>
              <a:buAutoNum type="arabicPeriod"/>
            </a:pPr>
            <a:r>
              <a:rPr lang="en-US" b="1" dirty="0">
                <a:solidFill>
                  <a:schemeClr val="accent1"/>
                </a:solidFill>
                <a:latin typeface="Verdana" panose="020B0604030504040204" pitchFamily="34" charset="0"/>
              </a:rPr>
              <a:t>Empathy</a:t>
            </a:r>
            <a:endParaRPr lang="en-US" dirty="0">
              <a:solidFill>
                <a:schemeClr val="accent1"/>
              </a:solidFill>
              <a:latin typeface="Verdana" panose="020B0604030504040204" pitchFamily="34" charset="0"/>
            </a:endParaRPr>
          </a:p>
          <a:p>
            <a:pPr>
              <a:buFont typeface="+mj-lt"/>
              <a:buAutoNum type="arabicPeriod"/>
            </a:pPr>
            <a:r>
              <a:rPr lang="en-US" b="1" dirty="0">
                <a:solidFill>
                  <a:schemeClr val="accent1"/>
                </a:solidFill>
                <a:latin typeface="Verdana" panose="020B0604030504040204" pitchFamily="34" charset="0"/>
              </a:rPr>
              <a:t>Resilience</a:t>
            </a:r>
            <a:endParaRPr lang="en-US" dirty="0">
              <a:solidFill>
                <a:schemeClr val="accent1"/>
              </a:solidFill>
              <a:latin typeface="Verdana" panose="020B0604030504040204" pitchFamily="34" charset="0"/>
            </a:endParaRPr>
          </a:p>
          <a:p>
            <a:pPr>
              <a:buFont typeface="+mj-lt"/>
              <a:buAutoNum type="arabicPeriod"/>
            </a:pPr>
            <a:r>
              <a:rPr lang="en-US" b="1" dirty="0">
                <a:solidFill>
                  <a:schemeClr val="accent1"/>
                </a:solidFill>
                <a:latin typeface="Verdana" panose="020B0604030504040204" pitchFamily="34" charset="0"/>
              </a:rPr>
              <a:t>Emotional Intelligence</a:t>
            </a:r>
            <a:endParaRPr lang="en-US" dirty="0">
              <a:solidFill>
                <a:schemeClr val="accent1"/>
              </a:solidFill>
              <a:latin typeface="Verdana" panose="020B0604030504040204" pitchFamily="34" charset="0"/>
            </a:endParaRPr>
          </a:p>
          <a:p>
            <a:pPr>
              <a:buFont typeface="+mj-lt"/>
              <a:buAutoNum type="arabicPeriod"/>
            </a:pPr>
            <a:r>
              <a:rPr lang="en-US" b="1" dirty="0">
                <a:solidFill>
                  <a:schemeClr val="accent1"/>
                </a:solidFill>
                <a:latin typeface="Verdana" panose="020B0604030504040204" pitchFamily="34" charset="0"/>
              </a:rPr>
              <a:t>Humility</a:t>
            </a:r>
            <a:endParaRPr lang="en-US" dirty="0">
              <a:solidFill>
                <a:schemeClr val="accent1"/>
              </a:solidFill>
              <a:latin typeface="Verdana" panose="020B0604030504040204" pitchFamily="34" charset="0"/>
            </a:endParaRPr>
          </a:p>
          <a:p>
            <a:pPr>
              <a:buFont typeface="+mj-lt"/>
              <a:buAutoNum type="arabicPeriod"/>
            </a:pPr>
            <a:r>
              <a:rPr lang="en-US" b="1" dirty="0">
                <a:solidFill>
                  <a:schemeClr val="accent1"/>
                </a:solidFill>
                <a:latin typeface="Verdana" panose="020B0604030504040204" pitchFamily="34" charset="0"/>
              </a:rPr>
              <a:t>Transparency</a:t>
            </a:r>
            <a:endParaRPr lang="en-US" dirty="0">
              <a:solidFill>
                <a:schemeClr val="accent1"/>
              </a:solidFill>
              <a:latin typeface="Verdana" panose="020B0604030504040204" pitchFamily="34" charset="0"/>
            </a:endParaRPr>
          </a:p>
          <a:p>
            <a:pPr>
              <a:buFont typeface="+mj-lt"/>
              <a:buAutoNum type="arabicPeriod"/>
            </a:pPr>
            <a:r>
              <a:rPr lang="en-US" b="1" dirty="0">
                <a:solidFill>
                  <a:schemeClr val="accent1"/>
                </a:solidFill>
                <a:latin typeface="Verdana" panose="020B0604030504040204" pitchFamily="34" charset="0"/>
              </a:rPr>
              <a:t>Vision and Purpose</a:t>
            </a:r>
            <a:endParaRPr lang="en-US" b="0" i="0" dirty="0">
              <a:solidFill>
                <a:schemeClr val="accent1"/>
              </a:solidFill>
              <a:effectLst/>
              <a:latin typeface="Verdana" panose="020B0604030504040204" pitchFamily="34"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48437" y="304800"/>
            <a:ext cx="5489575" cy="6513257"/>
          </a:xfrm>
          <a:prstGeom prst="rect">
            <a:avLst/>
          </a:prstGeom>
        </p:spPr>
      </p:pic>
    </p:spTree>
    <p:extLst>
      <p:ext uri="{BB962C8B-B14F-4D97-AF65-F5344CB8AC3E}">
        <p14:creationId xmlns:p14="http://schemas.microsoft.com/office/powerpoint/2010/main" val="19344766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Derived powers of a leader.</a:t>
            </a:r>
            <a:endParaRPr lang="en-US" i="1" dirty="0"/>
          </a:p>
        </p:txBody>
      </p:sp>
      <p:sp>
        <p:nvSpPr>
          <p:cNvPr id="5" name="TextBox 4"/>
          <p:cNvSpPr txBox="1"/>
          <p:nvPr/>
        </p:nvSpPr>
        <p:spPr>
          <a:xfrm>
            <a:off x="609441" y="1371600"/>
            <a:ext cx="5561171" cy="4955203"/>
          </a:xfrm>
          <a:prstGeom prst="rect">
            <a:avLst/>
          </a:prstGeom>
          <a:noFill/>
          <a:ln>
            <a:solidFill>
              <a:schemeClr val="accent1"/>
            </a:solidFill>
          </a:ln>
        </p:spPr>
        <p:txBody>
          <a:bodyPr wrap="square" rtlCol="0">
            <a:spAutoFit/>
          </a:bodyPr>
          <a:lstStyle/>
          <a:p>
            <a:pPr algn="just"/>
            <a:r>
              <a:rPr lang="en-US" b="1" dirty="0" smtClean="0"/>
              <a:t>Position Power: </a:t>
            </a:r>
            <a:r>
              <a:rPr lang="en-US" dirty="0" smtClean="0"/>
              <a:t>Power may come from person’s position i.e. authority that arise due to a position one holds. Position power can further be analyzed into:</a:t>
            </a:r>
          </a:p>
          <a:p>
            <a:pPr marL="342900" indent="-342900" algn="just">
              <a:buFont typeface="Arial" panose="020B0604020202020204" pitchFamily="34" charset="0"/>
              <a:buChar char="•"/>
            </a:pPr>
            <a:r>
              <a:rPr lang="en-US" sz="2200" b="1" dirty="0" smtClean="0"/>
              <a:t>Coercive power: </a:t>
            </a:r>
            <a:r>
              <a:rPr lang="en-US" sz="2200" dirty="0" smtClean="0"/>
              <a:t>The ability to force someone to do something by threatening and punishment.</a:t>
            </a:r>
          </a:p>
          <a:p>
            <a:pPr marL="342900" indent="-342900" algn="just">
              <a:buFont typeface="Arial" panose="020B0604020202020204" pitchFamily="34" charset="0"/>
              <a:buChar char="•"/>
            </a:pPr>
            <a:r>
              <a:rPr lang="en-US" sz="2200" b="1" dirty="0" smtClean="0"/>
              <a:t>Connection Power:</a:t>
            </a:r>
            <a:r>
              <a:rPr lang="en-US" sz="2200" dirty="0" smtClean="0"/>
              <a:t> It is based on having access to those who have power.</a:t>
            </a:r>
          </a:p>
          <a:p>
            <a:pPr marL="342900" indent="-342900" algn="just">
              <a:buFont typeface="Arial" panose="020B0604020202020204" pitchFamily="34" charset="0"/>
              <a:buChar char="•"/>
            </a:pPr>
            <a:r>
              <a:rPr lang="en-US" sz="2200" b="1" dirty="0" smtClean="0"/>
              <a:t>Legitimate power:</a:t>
            </a:r>
            <a:r>
              <a:rPr lang="en-US" sz="2200" dirty="0" smtClean="0"/>
              <a:t> It is based on a person’s title conferring a special status.</a:t>
            </a:r>
            <a:br>
              <a:rPr lang="en-US" sz="2200" dirty="0" smtClean="0"/>
            </a:br>
            <a:r>
              <a:rPr lang="en-US" sz="2200" b="1" dirty="0" smtClean="0"/>
              <a:t>Rewards Power:</a:t>
            </a:r>
            <a:r>
              <a:rPr lang="en-US" sz="2200" dirty="0" smtClean="0"/>
              <a:t> Where the holder can give rewards to those who carry out tasks to his/her satisfaction.</a:t>
            </a:r>
            <a:endParaRPr lang="en-US" sz="2200" dirty="0"/>
          </a:p>
        </p:txBody>
      </p:sp>
      <p:sp>
        <p:nvSpPr>
          <p:cNvPr id="6" name="TextBox 5"/>
          <p:cNvSpPr txBox="1"/>
          <p:nvPr/>
        </p:nvSpPr>
        <p:spPr>
          <a:xfrm>
            <a:off x="6400641" y="1371600"/>
            <a:ext cx="5561171" cy="3600986"/>
          </a:xfrm>
          <a:prstGeom prst="rect">
            <a:avLst/>
          </a:prstGeom>
          <a:noFill/>
          <a:ln>
            <a:solidFill>
              <a:srgbClr val="FF9900"/>
            </a:solidFill>
          </a:ln>
        </p:spPr>
        <p:txBody>
          <a:bodyPr wrap="square" rtlCol="0">
            <a:spAutoFit/>
          </a:bodyPr>
          <a:lstStyle/>
          <a:p>
            <a:pPr algn="just"/>
            <a:r>
              <a:rPr lang="en-US" b="1" dirty="0" smtClean="0"/>
              <a:t>Personal Power: </a:t>
            </a:r>
            <a:r>
              <a:rPr lang="en-US" dirty="0" smtClean="0"/>
              <a:t>Power that come from person’s individual qualities i.e. knowledge, skills, charisma etc. Personal power can further be analyzed into:</a:t>
            </a:r>
          </a:p>
          <a:p>
            <a:pPr marL="342900" indent="-342900" algn="just">
              <a:buFont typeface="Arial" panose="020B0604020202020204" pitchFamily="34" charset="0"/>
              <a:buChar char="•"/>
            </a:pPr>
            <a:r>
              <a:rPr lang="en-US" sz="2200" b="1" dirty="0" smtClean="0"/>
              <a:t>Expert power: </a:t>
            </a:r>
            <a:r>
              <a:rPr lang="en-US" sz="2200" dirty="0" smtClean="0"/>
              <a:t>which comes from being a person who is able to do specialized tasks.</a:t>
            </a:r>
          </a:p>
          <a:p>
            <a:pPr marL="342900" indent="-342900" algn="just">
              <a:buFont typeface="Arial" panose="020B0604020202020204" pitchFamily="34" charset="0"/>
              <a:buChar char="•"/>
            </a:pPr>
            <a:r>
              <a:rPr lang="en-US" sz="2200" b="1" dirty="0" smtClean="0"/>
              <a:t>Information Power: </a:t>
            </a:r>
            <a:r>
              <a:rPr lang="en-US" sz="2200" dirty="0" smtClean="0"/>
              <a:t>where the holder has exclusive access to information</a:t>
            </a:r>
            <a:r>
              <a:rPr lang="en-US" sz="2200" dirty="0" smtClean="0"/>
              <a:t>. Journalism</a:t>
            </a:r>
            <a:endParaRPr lang="en-US" sz="2200" dirty="0" smtClean="0"/>
          </a:p>
          <a:p>
            <a:pPr marL="342900" indent="-342900" algn="just">
              <a:buFont typeface="Arial" panose="020B0604020202020204" pitchFamily="34" charset="0"/>
              <a:buChar char="•"/>
            </a:pPr>
            <a:r>
              <a:rPr lang="en-US" sz="2200" b="1" dirty="0" smtClean="0"/>
              <a:t>Referent power: </a:t>
            </a:r>
            <a:r>
              <a:rPr lang="en-US" sz="2200" dirty="0" smtClean="0"/>
              <a:t>which based on the personal attractiveness of the leader.</a:t>
            </a:r>
            <a:endParaRPr lang="en-US" sz="2200" dirty="0"/>
          </a:p>
        </p:txBody>
      </p:sp>
    </p:spTree>
    <p:extLst>
      <p:ext uri="{BB962C8B-B14F-4D97-AF65-F5344CB8AC3E}">
        <p14:creationId xmlns:p14="http://schemas.microsoft.com/office/powerpoint/2010/main" val="28863882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Leadership styles</a:t>
            </a:r>
            <a:endParaRPr lang="en-US" dirty="0"/>
          </a:p>
        </p:txBody>
      </p:sp>
      <p:sp>
        <p:nvSpPr>
          <p:cNvPr id="3" name="TextBox 2"/>
          <p:cNvSpPr txBox="1"/>
          <p:nvPr/>
        </p:nvSpPr>
        <p:spPr>
          <a:xfrm>
            <a:off x="760412" y="1752600"/>
            <a:ext cx="3810000" cy="1569660"/>
          </a:xfrm>
          <a:prstGeom prst="rect">
            <a:avLst/>
          </a:prstGeom>
          <a:noFill/>
          <a:ln>
            <a:solidFill>
              <a:schemeClr val="tx2">
                <a:lumMod val="60000"/>
                <a:lumOff val="40000"/>
              </a:schemeClr>
            </a:solidFill>
          </a:ln>
        </p:spPr>
        <p:txBody>
          <a:bodyPr wrap="square" rtlCol="0">
            <a:spAutoFit/>
          </a:bodyPr>
          <a:lstStyle/>
          <a:p>
            <a:r>
              <a:rPr lang="en-US" b="1" dirty="0" smtClean="0"/>
              <a:t>Authoritarian:</a:t>
            </a:r>
          </a:p>
          <a:p>
            <a:pPr marL="342900" indent="-342900">
              <a:buFont typeface="Arial" panose="020B0604020202020204" pitchFamily="34" charset="0"/>
              <a:buChar char="•"/>
            </a:pPr>
            <a:r>
              <a:rPr lang="en-US" dirty="0" smtClean="0"/>
              <a:t>Directive behaviors</a:t>
            </a:r>
          </a:p>
          <a:p>
            <a:pPr marL="342900" indent="-342900">
              <a:buFont typeface="Arial" panose="020B0604020202020204" pitchFamily="34" charset="0"/>
              <a:buChar char="•"/>
            </a:pPr>
            <a:r>
              <a:rPr lang="en-US" dirty="0" smtClean="0"/>
              <a:t>Decides alone</a:t>
            </a:r>
          </a:p>
          <a:p>
            <a:pPr marL="342900" indent="-342900">
              <a:buFont typeface="Arial" panose="020B0604020202020204" pitchFamily="34" charset="0"/>
              <a:buChar char="•"/>
            </a:pPr>
            <a:r>
              <a:rPr lang="en-US" dirty="0" smtClean="0"/>
              <a:t>Focuses on tasks</a:t>
            </a:r>
            <a:endParaRPr lang="en-US" dirty="0"/>
          </a:p>
        </p:txBody>
      </p:sp>
      <p:sp>
        <p:nvSpPr>
          <p:cNvPr id="4" name="TextBox 3"/>
          <p:cNvSpPr txBox="1"/>
          <p:nvPr/>
        </p:nvSpPr>
        <p:spPr>
          <a:xfrm>
            <a:off x="6323012" y="1752600"/>
            <a:ext cx="5562600" cy="1569660"/>
          </a:xfrm>
          <a:prstGeom prst="rect">
            <a:avLst/>
          </a:prstGeom>
          <a:noFill/>
          <a:ln>
            <a:solidFill>
              <a:schemeClr val="tx2">
                <a:lumMod val="60000"/>
                <a:lumOff val="40000"/>
              </a:schemeClr>
            </a:solidFill>
          </a:ln>
        </p:spPr>
        <p:txBody>
          <a:bodyPr wrap="square" rtlCol="0">
            <a:spAutoFit/>
          </a:bodyPr>
          <a:lstStyle/>
          <a:p>
            <a:r>
              <a:rPr lang="en-US" b="1" dirty="0" smtClean="0"/>
              <a:t>Laissez-Faire:</a:t>
            </a:r>
          </a:p>
          <a:p>
            <a:pPr marL="342900" indent="-342900">
              <a:buFont typeface="Arial" panose="020B0604020202020204" pitchFamily="34" charset="0"/>
              <a:buChar char="•"/>
            </a:pPr>
            <a:r>
              <a:rPr lang="en-US" dirty="0" smtClean="0"/>
              <a:t>Permissive</a:t>
            </a:r>
          </a:p>
          <a:p>
            <a:pPr marL="342900" indent="-342900">
              <a:buFont typeface="Arial" panose="020B0604020202020204" pitchFamily="34" charset="0"/>
              <a:buChar char="•"/>
            </a:pPr>
            <a:r>
              <a:rPr lang="en-US" dirty="0" smtClean="0"/>
              <a:t>Abstain from </a:t>
            </a:r>
            <a:r>
              <a:rPr lang="en-US" dirty="0" smtClean="0"/>
              <a:t>leading</a:t>
            </a:r>
          </a:p>
          <a:p>
            <a:pPr marL="342900" indent="-342900">
              <a:buFont typeface="Arial" panose="020B0604020202020204" pitchFamily="34" charset="0"/>
              <a:buChar char="•"/>
            </a:pPr>
            <a:r>
              <a:rPr lang="en-US" dirty="0" smtClean="0"/>
              <a:t>Power </a:t>
            </a:r>
            <a:r>
              <a:rPr lang="en-US" dirty="0" smtClean="0"/>
              <a:t>with staff</a:t>
            </a:r>
            <a:endParaRPr lang="en-US" dirty="0"/>
          </a:p>
        </p:txBody>
      </p:sp>
      <p:sp>
        <p:nvSpPr>
          <p:cNvPr id="5" name="TextBox 4"/>
          <p:cNvSpPr txBox="1"/>
          <p:nvPr/>
        </p:nvSpPr>
        <p:spPr>
          <a:xfrm>
            <a:off x="6323012" y="4343400"/>
            <a:ext cx="3810000" cy="1569660"/>
          </a:xfrm>
          <a:prstGeom prst="rect">
            <a:avLst/>
          </a:prstGeom>
          <a:noFill/>
          <a:ln>
            <a:solidFill>
              <a:schemeClr val="tx2">
                <a:lumMod val="60000"/>
                <a:lumOff val="40000"/>
              </a:schemeClr>
            </a:solidFill>
          </a:ln>
        </p:spPr>
        <p:txBody>
          <a:bodyPr wrap="square" rtlCol="0">
            <a:spAutoFit/>
          </a:bodyPr>
          <a:lstStyle/>
          <a:p>
            <a:r>
              <a:rPr lang="en-US" b="1" dirty="0" smtClean="0"/>
              <a:t>Bureaucratic:</a:t>
            </a:r>
          </a:p>
          <a:p>
            <a:pPr marL="342900" indent="-342900">
              <a:buFont typeface="Arial" panose="020B0604020202020204" pitchFamily="34" charset="0"/>
              <a:buChar char="•"/>
            </a:pPr>
            <a:r>
              <a:rPr lang="en-US" dirty="0" smtClean="0"/>
              <a:t>Insecure</a:t>
            </a:r>
          </a:p>
          <a:p>
            <a:pPr marL="342900" indent="-342900">
              <a:buFont typeface="Arial" panose="020B0604020202020204" pitchFamily="34" charset="0"/>
              <a:buChar char="•"/>
            </a:pPr>
            <a:r>
              <a:rPr lang="en-US" dirty="0" smtClean="0"/>
              <a:t>Knows the rules</a:t>
            </a:r>
          </a:p>
          <a:p>
            <a:pPr marL="342900" indent="-342900">
              <a:buFont typeface="Arial" panose="020B0604020202020204" pitchFamily="34" charset="0"/>
              <a:buChar char="•"/>
            </a:pPr>
            <a:r>
              <a:rPr lang="en-US" dirty="0" smtClean="0"/>
              <a:t>Impersonal</a:t>
            </a:r>
            <a:endParaRPr lang="en-US" dirty="0" smtClean="0"/>
          </a:p>
        </p:txBody>
      </p:sp>
      <p:sp>
        <p:nvSpPr>
          <p:cNvPr id="6" name="TextBox 5"/>
          <p:cNvSpPr txBox="1"/>
          <p:nvPr/>
        </p:nvSpPr>
        <p:spPr>
          <a:xfrm>
            <a:off x="760412" y="4419600"/>
            <a:ext cx="3810000" cy="1569660"/>
          </a:xfrm>
          <a:prstGeom prst="rect">
            <a:avLst/>
          </a:prstGeom>
          <a:noFill/>
          <a:ln>
            <a:solidFill>
              <a:schemeClr val="tx2">
                <a:lumMod val="60000"/>
                <a:lumOff val="40000"/>
              </a:schemeClr>
            </a:solidFill>
          </a:ln>
        </p:spPr>
        <p:txBody>
          <a:bodyPr wrap="square" rtlCol="0">
            <a:spAutoFit/>
          </a:bodyPr>
          <a:lstStyle/>
          <a:p>
            <a:r>
              <a:rPr lang="en-US" b="1" dirty="0" smtClean="0"/>
              <a:t>Democratic:</a:t>
            </a:r>
          </a:p>
          <a:p>
            <a:pPr marL="342900" indent="-342900">
              <a:buFont typeface="Arial" panose="020B0604020202020204" pitchFamily="34" charset="0"/>
              <a:buChar char="•"/>
            </a:pPr>
            <a:r>
              <a:rPr lang="en-US" dirty="0" smtClean="0"/>
              <a:t>Open communication</a:t>
            </a:r>
          </a:p>
          <a:p>
            <a:pPr marL="342900" indent="-342900">
              <a:buFont typeface="Arial" panose="020B0604020202020204" pitchFamily="34" charset="0"/>
              <a:buChar char="•"/>
            </a:pPr>
            <a:r>
              <a:rPr lang="en-US" dirty="0" smtClean="0"/>
              <a:t>Team Leader</a:t>
            </a:r>
          </a:p>
          <a:p>
            <a:pPr marL="342900" indent="-342900">
              <a:buFont typeface="Arial" panose="020B0604020202020204" pitchFamily="34" charset="0"/>
              <a:buChar char="•"/>
            </a:pPr>
            <a:r>
              <a:rPr lang="en-US" dirty="0" smtClean="0"/>
              <a:t>Focusses on people</a:t>
            </a:r>
            <a:endParaRPr lang="en-US" dirty="0"/>
          </a:p>
        </p:txBody>
      </p:sp>
    </p:spTree>
    <p:extLst>
      <p:ext uri="{BB962C8B-B14F-4D97-AF65-F5344CB8AC3E}">
        <p14:creationId xmlns:p14="http://schemas.microsoft.com/office/powerpoint/2010/main" val="24421142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slidemodel.com">
      <a:dk1>
        <a:sysClr val="windowText" lastClr="000000"/>
      </a:dk1>
      <a:lt1>
        <a:sysClr val="window" lastClr="FFFFFF"/>
      </a:lt1>
      <a:dk2>
        <a:srgbClr val="1F497D"/>
      </a:dk2>
      <a:lt2>
        <a:srgbClr val="EEECE1"/>
      </a:lt2>
      <a:accent1>
        <a:srgbClr val="0779B7"/>
      </a:accent1>
      <a:accent2>
        <a:srgbClr val="019ADD"/>
      </a:accent2>
      <a:accent3>
        <a:srgbClr val="6BC2ED"/>
      </a:accent3>
      <a:accent4>
        <a:srgbClr val="A7CCDF"/>
      </a:accent4>
      <a:accent5>
        <a:srgbClr val="595959"/>
      </a:accent5>
      <a:accent6>
        <a:srgbClr val="3F3F3F"/>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2190</Words>
  <Application>Microsoft Office PowerPoint</Application>
  <PresentationFormat>Custom</PresentationFormat>
  <Paragraphs>189</Paragraphs>
  <Slides>17</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Tahoma</vt:lpstr>
      <vt:lpstr>Verdana</vt:lpstr>
      <vt:lpstr>Wingdings</vt:lpstr>
      <vt:lpstr>Office Theme</vt:lpstr>
      <vt:lpstr>PowerPoint Presentation</vt:lpstr>
      <vt:lpstr>Objectives</vt:lpstr>
      <vt:lpstr>Leadership</vt:lpstr>
      <vt:lpstr>Leadership - Defined</vt:lpstr>
      <vt:lpstr>Characteristics of a Leader</vt:lpstr>
      <vt:lpstr>Maslow’s hierarchy of needs</vt:lpstr>
      <vt:lpstr>Characteristics of a Leader</vt:lpstr>
      <vt:lpstr>Derived powers of a leader.</vt:lpstr>
      <vt:lpstr>Leadership styles</vt:lpstr>
      <vt:lpstr>Leadership Styles</vt:lpstr>
      <vt:lpstr>Facilitation Skills</vt:lpstr>
      <vt:lpstr>Skills required for a facilitator</vt:lpstr>
      <vt:lpstr>Communication</vt:lpstr>
      <vt:lpstr>Communication</vt:lpstr>
      <vt:lpstr>Modes of Communicating</vt:lpstr>
      <vt:lpstr>Importance! Of communication</vt:lpstr>
      <vt:lpstr>Communication : Feedback</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2014-03-04T20:12:24Z</dcterms:created>
  <dcterms:modified xsi:type="dcterms:W3CDTF">2020-11-12T08:47:57Z</dcterms:modified>
</cp:coreProperties>
</file>