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2"/>
  </p:notesMasterIdLst>
  <p:sldIdLst>
    <p:sldId id="312" r:id="rId2"/>
    <p:sldId id="313" r:id="rId3"/>
    <p:sldId id="310" r:id="rId4"/>
    <p:sldId id="311" r:id="rId5"/>
    <p:sldId id="314" r:id="rId6"/>
    <p:sldId id="315" r:id="rId7"/>
    <p:sldId id="309" r:id="rId8"/>
    <p:sldId id="316" r:id="rId9"/>
    <p:sldId id="317" r:id="rId10"/>
    <p:sldId id="31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p:cViewPr varScale="1">
        <p:scale>
          <a:sx n="69" d="100"/>
          <a:sy n="69" d="100"/>
        </p:scale>
        <p:origin x="-143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DA8702-47E1-47FA-AD80-4AB6CA64A3A9}" type="datetimeFigureOut">
              <a:rPr lang="en-US" smtClean="0"/>
              <a:t>5/8/2020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491435-6816-457D-A0C4-7B02A36276B5}" type="slidenum">
              <a:rPr lang="en-US" smtClean="0"/>
              <a:t>‹#›</a:t>
            </a:fld>
            <a:endParaRPr lang="en-US"/>
          </a:p>
        </p:txBody>
      </p:sp>
    </p:spTree>
    <p:extLst>
      <p:ext uri="{BB962C8B-B14F-4D97-AF65-F5344CB8AC3E}">
        <p14:creationId xmlns:p14="http://schemas.microsoft.com/office/powerpoint/2010/main" val="1147179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5/8/2020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5/8/2020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382000" cy="793750"/>
          </a:xfrm>
        </p:spPr>
        <p:txBody>
          <a:bodyPr>
            <a:normAutofit fontScale="90000"/>
          </a:bodyPr>
          <a:lstStyle/>
          <a:p>
            <a:pPr algn="ctr"/>
            <a:r>
              <a:rPr lang="en-US" sz="5400" b="1" dirty="0">
                <a:solidFill>
                  <a:schemeClr val="bg1"/>
                </a:solidFill>
                <a:effectLst/>
                <a:latin typeface="Times New Roman" pitchFamily="18" charset="0"/>
                <a:cs typeface="Times New Roman" pitchFamily="18" charset="0"/>
              </a:rPr>
              <a:t>Material</a:t>
            </a:r>
            <a:endParaRPr lang="en-US" sz="5400" dirty="0"/>
          </a:p>
        </p:txBody>
      </p:sp>
      <p:sp>
        <p:nvSpPr>
          <p:cNvPr id="3" name="Text Placeholder 2"/>
          <p:cNvSpPr>
            <a:spLocks noGrp="1"/>
          </p:cNvSpPr>
          <p:nvPr>
            <p:ph type="body" idx="2"/>
          </p:nvPr>
        </p:nvSpPr>
        <p:spPr>
          <a:xfrm>
            <a:off x="457200" y="1295400"/>
            <a:ext cx="3008313" cy="4830763"/>
          </a:xfrm>
        </p:spPr>
        <p:txBody>
          <a:bodyPr>
            <a:normAutofit lnSpcReduction="10000"/>
          </a:bodyPr>
          <a:lstStyle/>
          <a:p>
            <a:r>
              <a:rPr lang="en-US" sz="3600" b="1" dirty="0" smtClean="0">
                <a:solidFill>
                  <a:schemeClr val="bg1"/>
                </a:solidFill>
                <a:latin typeface="Times New Roman" pitchFamily="18" charset="0"/>
                <a:cs typeface="Times New Roman" pitchFamily="18" charset="0"/>
              </a:rPr>
              <a:t>Paper</a:t>
            </a:r>
          </a:p>
          <a:p>
            <a:r>
              <a:rPr lang="en-US" sz="1800" dirty="0">
                <a:solidFill>
                  <a:schemeClr val="bg1"/>
                </a:solidFill>
                <a:latin typeface="Times New Roman" pitchFamily="18" charset="0"/>
                <a:cs typeface="Times New Roman" pitchFamily="18" charset="0"/>
              </a:rPr>
              <a:t>U</a:t>
            </a:r>
            <a:r>
              <a:rPr lang="en-US" sz="1800" dirty="0" smtClean="0">
                <a:solidFill>
                  <a:schemeClr val="bg1"/>
                </a:solidFill>
                <a:latin typeface="Times New Roman" pitchFamily="18" charset="0"/>
                <a:cs typeface="Times New Roman" pitchFamily="18" charset="0"/>
              </a:rPr>
              <a:t>se </a:t>
            </a:r>
            <a:r>
              <a:rPr lang="en-US" sz="1800" dirty="0">
                <a:solidFill>
                  <a:schemeClr val="bg1"/>
                </a:solidFill>
                <a:latin typeface="Times New Roman" pitchFamily="18" charset="0"/>
                <a:cs typeface="Times New Roman" pitchFamily="18" charset="0"/>
              </a:rPr>
              <a:t>a heavy weight </a:t>
            </a:r>
            <a:r>
              <a:rPr lang="en-US" sz="1800" dirty="0" err="1">
                <a:solidFill>
                  <a:schemeClr val="bg1"/>
                </a:solidFill>
                <a:latin typeface="Times New Roman" pitchFamily="18" charset="0"/>
                <a:cs typeface="Times New Roman" pitchFamily="18" charset="0"/>
              </a:rPr>
              <a:t>watercolour</a:t>
            </a:r>
            <a:r>
              <a:rPr lang="en-US" sz="1800" dirty="0">
                <a:solidFill>
                  <a:schemeClr val="bg1"/>
                </a:solidFill>
                <a:latin typeface="Times New Roman" pitchFamily="18" charset="0"/>
                <a:cs typeface="Times New Roman" pitchFamily="18" charset="0"/>
              </a:rPr>
              <a:t> paper (hot press) that starts from 240 </a:t>
            </a:r>
            <a:r>
              <a:rPr lang="en-US" sz="1800" dirty="0" err="1">
                <a:solidFill>
                  <a:schemeClr val="bg1"/>
                </a:solidFill>
                <a:latin typeface="Times New Roman" pitchFamily="18" charset="0"/>
                <a:cs typeface="Times New Roman" pitchFamily="18" charset="0"/>
              </a:rPr>
              <a:t>gsm</a:t>
            </a:r>
            <a:r>
              <a:rPr lang="en-US" sz="1800" dirty="0">
                <a:solidFill>
                  <a:schemeClr val="bg1"/>
                </a:solidFill>
                <a:latin typeface="Times New Roman" pitchFamily="18" charset="0"/>
                <a:cs typeface="Times New Roman" pitchFamily="18" charset="0"/>
              </a:rPr>
              <a:t> and above. U</a:t>
            </a:r>
            <a:r>
              <a:rPr lang="en-US" sz="1800" dirty="0" smtClean="0">
                <a:solidFill>
                  <a:schemeClr val="bg1"/>
                </a:solidFill>
                <a:latin typeface="Times New Roman" pitchFamily="18" charset="0"/>
                <a:cs typeface="Times New Roman" pitchFamily="18" charset="0"/>
              </a:rPr>
              <a:t>se </a:t>
            </a:r>
            <a:r>
              <a:rPr lang="en-US" sz="1800" dirty="0">
                <a:solidFill>
                  <a:schemeClr val="bg1"/>
                </a:solidFill>
                <a:latin typeface="Times New Roman" pitchFamily="18" charset="0"/>
                <a:cs typeface="Times New Roman" pitchFamily="18" charset="0"/>
              </a:rPr>
              <a:t>this heavy weight because </a:t>
            </a:r>
            <a:r>
              <a:rPr lang="en-US" sz="1800" dirty="0" smtClean="0">
                <a:solidFill>
                  <a:schemeClr val="bg1"/>
                </a:solidFill>
                <a:latin typeface="Times New Roman" pitchFamily="18" charset="0"/>
                <a:cs typeface="Times New Roman" pitchFamily="18" charset="0"/>
              </a:rPr>
              <a:t>layer of paintings </a:t>
            </a:r>
            <a:r>
              <a:rPr lang="en-US" sz="1800" dirty="0">
                <a:solidFill>
                  <a:schemeClr val="bg1"/>
                </a:solidFill>
                <a:latin typeface="Times New Roman" pitchFamily="18" charset="0"/>
                <a:cs typeface="Times New Roman" pitchFamily="18" charset="0"/>
              </a:rPr>
              <a:t>with a lot of paint, so if you are not doing a lot of layers then you can use lighter weights. </a:t>
            </a:r>
          </a:p>
          <a:p>
            <a:r>
              <a:rPr lang="en-US" sz="1800" dirty="0">
                <a:solidFill>
                  <a:schemeClr val="bg1"/>
                </a:solidFill>
                <a:latin typeface="Times New Roman" pitchFamily="18" charset="0"/>
                <a:cs typeface="Times New Roman" pitchFamily="18" charset="0"/>
              </a:rPr>
              <a:t>A</a:t>
            </a:r>
            <a:r>
              <a:rPr lang="en-US" sz="1800" dirty="0" smtClean="0">
                <a:solidFill>
                  <a:schemeClr val="bg1"/>
                </a:solidFill>
                <a:latin typeface="Times New Roman" pitchFamily="18" charset="0"/>
                <a:cs typeface="Times New Roman" pitchFamily="18" charset="0"/>
              </a:rPr>
              <a:t>lso </a:t>
            </a:r>
            <a:r>
              <a:rPr lang="en-US" sz="1800" dirty="0">
                <a:solidFill>
                  <a:schemeClr val="bg1"/>
                </a:solidFill>
                <a:latin typeface="Times New Roman" pitchFamily="18" charset="0"/>
                <a:cs typeface="Times New Roman" pitchFamily="18" charset="0"/>
              </a:rPr>
              <a:t>avoid cold press/rough paper because it has a lot of texture that can impact the fine outlining that </a:t>
            </a:r>
            <a:r>
              <a:rPr lang="en-US" sz="1800" dirty="0" smtClean="0">
                <a:solidFill>
                  <a:schemeClr val="bg1"/>
                </a:solidFill>
                <a:latin typeface="Times New Roman" pitchFamily="18" charset="0"/>
                <a:cs typeface="Times New Roman" pitchFamily="18" charset="0"/>
              </a:rPr>
              <a:t>do </a:t>
            </a:r>
            <a:r>
              <a:rPr lang="en-US" sz="1800" dirty="0">
                <a:solidFill>
                  <a:schemeClr val="bg1"/>
                </a:solidFill>
                <a:latin typeface="Times New Roman" pitchFamily="18" charset="0"/>
                <a:cs typeface="Times New Roman" pitchFamily="18" charset="0"/>
              </a:rPr>
              <a:t>with ink</a:t>
            </a:r>
            <a:r>
              <a:rPr lang="en-US" sz="1800" dirty="0" smtClean="0">
                <a:solidFill>
                  <a:schemeClr val="bg1"/>
                </a:solidFill>
                <a:latin typeface="Times New Roman" pitchFamily="18" charset="0"/>
                <a:cs typeface="Times New Roman" pitchFamily="18" charset="0"/>
              </a:rPr>
              <a:t>.</a:t>
            </a:r>
            <a:r>
              <a:rPr lang="en-US" sz="1800" dirty="0"/>
              <a:t> </a:t>
            </a:r>
            <a:r>
              <a:rPr lang="en-US" sz="1800" dirty="0" smtClean="0">
                <a:solidFill>
                  <a:schemeClr val="bg1"/>
                </a:solidFill>
                <a:latin typeface="Times New Roman" pitchFamily="18" charset="0"/>
                <a:cs typeface="Times New Roman" pitchFamily="18" charset="0"/>
              </a:rPr>
              <a:t>The </a:t>
            </a:r>
            <a:r>
              <a:rPr lang="en-US" sz="1800" dirty="0">
                <a:solidFill>
                  <a:schemeClr val="bg1"/>
                </a:solidFill>
                <a:latin typeface="Times New Roman" pitchFamily="18" charset="0"/>
                <a:cs typeface="Times New Roman" pitchFamily="18" charset="0"/>
              </a:rPr>
              <a:t>Cass Art Hot Press 300 </a:t>
            </a:r>
            <a:r>
              <a:rPr lang="en-US" sz="1800" dirty="0" err="1">
                <a:solidFill>
                  <a:schemeClr val="bg1"/>
                </a:solidFill>
                <a:latin typeface="Times New Roman" pitchFamily="18" charset="0"/>
                <a:cs typeface="Times New Roman" pitchFamily="18" charset="0"/>
              </a:rPr>
              <a:t>gsm</a:t>
            </a:r>
            <a:r>
              <a:rPr lang="en-US" sz="1800" dirty="0">
                <a:solidFill>
                  <a:schemeClr val="bg1"/>
                </a:solidFill>
                <a:latin typeface="Times New Roman" pitchFamily="18" charset="0"/>
                <a:cs typeface="Times New Roman" pitchFamily="18" charset="0"/>
              </a:rPr>
              <a:t> </a:t>
            </a:r>
            <a:r>
              <a:rPr lang="en-US" sz="1800" dirty="0" smtClean="0">
                <a:solidFill>
                  <a:schemeClr val="bg1"/>
                </a:solidFill>
                <a:latin typeface="Times New Roman" pitchFamily="18" charset="0"/>
                <a:cs typeface="Times New Roman" pitchFamily="18" charset="0"/>
              </a:rPr>
              <a:t>paper</a:t>
            </a:r>
            <a:r>
              <a:rPr lang="en-US" sz="1800" dirty="0">
                <a:solidFill>
                  <a:schemeClr val="bg1"/>
                </a:solidFill>
                <a:latin typeface="Times New Roman" pitchFamily="18" charset="0"/>
                <a:cs typeface="Times New Roman" pitchFamily="18" charset="0"/>
              </a:rPr>
              <a:t>.</a:t>
            </a:r>
          </a:p>
          <a:p>
            <a:r>
              <a:rPr lang="en-US" sz="1800" b="1" dirty="0" smtClean="0">
                <a:solidFill>
                  <a:schemeClr val="bg1"/>
                </a:solidFill>
                <a:latin typeface="Times New Roman" pitchFamily="18" charset="0"/>
                <a:cs typeface="Times New Roman" pitchFamily="18" charset="0"/>
              </a:rPr>
              <a:t> </a:t>
            </a:r>
            <a:endParaRPr lang="en-US" sz="1800" dirty="0">
              <a:solidFill>
                <a:schemeClr val="bg1"/>
              </a:solidFill>
              <a:latin typeface="Times New Roman" pitchFamily="18" charset="0"/>
              <a:cs typeface="Times New Roman" pitchFamily="18" charset="0"/>
            </a:endParaRPr>
          </a:p>
          <a:p>
            <a:endParaRPr lang="en-US"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029200" y="1560730"/>
            <a:ext cx="3903845" cy="499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 y="914400"/>
            <a:ext cx="8534400" cy="369332"/>
          </a:xfrm>
          <a:prstGeom prst="rect">
            <a:avLst/>
          </a:prstGeom>
        </p:spPr>
        <p:txBody>
          <a:bodyPr wrap="square">
            <a:spAutoFit/>
          </a:bodyPr>
          <a:lstStyle/>
          <a:p>
            <a:pPr algn="ctr"/>
            <a:r>
              <a:rPr lang="en-US" b="1" dirty="0">
                <a:solidFill>
                  <a:schemeClr val="bg1"/>
                </a:solidFill>
                <a:latin typeface="Times New Roman" pitchFamily="18" charset="0"/>
                <a:cs typeface="Times New Roman" pitchFamily="18" charset="0"/>
              </a:rPr>
              <a:t>Paints, Papers &amp; Brushes for Islamic Illumination</a:t>
            </a:r>
          </a:p>
        </p:txBody>
      </p:sp>
    </p:spTree>
    <p:extLst>
      <p:ext uri="{BB962C8B-B14F-4D97-AF65-F5344CB8AC3E}">
        <p14:creationId xmlns:p14="http://schemas.microsoft.com/office/powerpoint/2010/main" val="3384051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28600"/>
            <a:ext cx="8610600" cy="1538883"/>
          </a:xfrm>
          <a:prstGeom prst="rect">
            <a:avLst/>
          </a:prstGeom>
        </p:spPr>
        <p:txBody>
          <a:bodyPr wrap="square">
            <a:spAutoFit/>
          </a:bodyPr>
          <a:lstStyle/>
          <a:p>
            <a:r>
              <a:rPr lang="en-US" sz="4000" b="1" dirty="0">
                <a:solidFill>
                  <a:schemeClr val="bg1"/>
                </a:solidFill>
                <a:latin typeface="Times New Roman" pitchFamily="18" charset="0"/>
                <a:cs typeface="Times New Roman" pitchFamily="18" charset="0"/>
              </a:rPr>
              <a:t>Gold</a:t>
            </a:r>
            <a:endParaRPr lang="en-US" sz="4000" dirty="0">
              <a:solidFill>
                <a:schemeClr val="bg1"/>
              </a:solidFill>
              <a:latin typeface="Times New Roman" pitchFamily="18" charset="0"/>
              <a:cs typeface="Times New Roman" pitchFamily="18" charset="0"/>
            </a:endParaRPr>
          </a:p>
          <a:p>
            <a:r>
              <a:rPr lang="en-US" dirty="0">
                <a:solidFill>
                  <a:schemeClr val="bg1"/>
                </a:solidFill>
                <a:latin typeface="Times New Roman" pitchFamily="18" charset="0"/>
                <a:cs typeface="Times New Roman" pitchFamily="18" charset="0"/>
              </a:rPr>
              <a:t>The only budget solution for gold is to use imitation gold such as the gouache paints and my </a:t>
            </a:r>
            <a:r>
              <a:rPr lang="en-US" dirty="0" err="1">
                <a:solidFill>
                  <a:schemeClr val="bg1"/>
                </a:solidFill>
                <a:latin typeface="Times New Roman" pitchFamily="18" charset="0"/>
                <a:cs typeface="Times New Roman" pitchFamily="18" charset="0"/>
              </a:rPr>
              <a:t>favourite</a:t>
            </a:r>
            <a:r>
              <a:rPr lang="en-US" dirty="0">
                <a:solidFill>
                  <a:schemeClr val="bg1"/>
                </a:solidFill>
                <a:latin typeface="Times New Roman" pitchFamily="18" charset="0"/>
                <a:cs typeface="Times New Roman" pitchFamily="18" charset="0"/>
              </a:rPr>
              <a:t> is the </a:t>
            </a:r>
            <a:r>
              <a:rPr lang="en-US" dirty="0">
                <a:latin typeface="Times New Roman" pitchFamily="18" charset="0"/>
                <a:cs typeface="Times New Roman" pitchFamily="18" charset="0"/>
              </a:rPr>
              <a:t>Winsor Newton Gouache </a:t>
            </a:r>
            <a:r>
              <a:rPr lang="en-US" dirty="0" smtClean="0">
                <a:latin typeface="Times New Roman" pitchFamily="18" charset="0"/>
                <a:cs typeface="Times New Roman" pitchFamily="18" charset="0"/>
              </a:rPr>
              <a:t>Gold.</a:t>
            </a:r>
            <a:r>
              <a:rPr lang="en-US" dirty="0">
                <a:solidFill>
                  <a:schemeClr val="bg1"/>
                </a:solidFill>
                <a:latin typeface="Times New Roman" pitchFamily="18" charset="0"/>
                <a:cs typeface="Times New Roman" pitchFamily="18" charset="0"/>
              </a:rPr>
              <a:t> Using real shell gold then you can </a:t>
            </a:r>
            <a:r>
              <a:rPr lang="en-US" dirty="0" smtClean="0">
                <a:solidFill>
                  <a:schemeClr val="bg1"/>
                </a:solidFill>
                <a:latin typeface="Times New Roman" pitchFamily="18" charset="0"/>
                <a:cs typeface="Times New Roman" pitchFamily="18" charset="0"/>
              </a:rPr>
              <a:t>buy</a:t>
            </a:r>
            <a:r>
              <a:rPr lang="en-US" dirty="0">
                <a:solidFill>
                  <a:schemeClr val="bg1"/>
                </a:solidFill>
                <a:latin typeface="Times New Roman" pitchFamily="18" charset="0"/>
                <a:cs typeface="Times New Roman" pitchFamily="18" charset="0"/>
              </a:rPr>
              <a:t> the shell gold leaves that come as a little booklet of 24 loose leave and there are a </a:t>
            </a:r>
            <a:r>
              <a:rPr lang="en-US" dirty="0" smtClean="0">
                <a:solidFill>
                  <a:schemeClr val="bg1"/>
                </a:solidFill>
                <a:latin typeface="Times New Roman" pitchFamily="18" charset="0"/>
                <a:cs typeface="Times New Roman" pitchFamily="18" charset="0"/>
              </a:rPr>
              <a:t>few</a:t>
            </a:r>
            <a:endParaRPr lang="en-US" dirty="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209800"/>
            <a:ext cx="3733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8600" y="1764974"/>
            <a:ext cx="4572000" cy="1200329"/>
          </a:xfrm>
          <a:prstGeom prst="rect">
            <a:avLst/>
          </a:prstGeom>
        </p:spPr>
        <p:txBody>
          <a:bodyPr>
            <a:spAutoFit/>
          </a:bodyPr>
          <a:lstStyle/>
          <a:p>
            <a:r>
              <a:rPr lang="en-US" dirty="0" smtClean="0">
                <a:solidFill>
                  <a:schemeClr val="bg1"/>
                </a:solidFill>
                <a:latin typeface="Times New Roman" pitchFamily="18" charset="0"/>
                <a:cs typeface="Times New Roman" pitchFamily="18" charset="0"/>
              </a:rPr>
              <a:t>people </a:t>
            </a:r>
            <a:r>
              <a:rPr lang="en-US" dirty="0">
                <a:solidFill>
                  <a:schemeClr val="bg1"/>
                </a:solidFill>
                <a:latin typeface="Times New Roman" pitchFamily="18" charset="0"/>
                <a:cs typeface="Times New Roman" pitchFamily="18" charset="0"/>
              </a:rPr>
              <a:t>who sell it such as </a:t>
            </a:r>
            <a:r>
              <a:rPr lang="en-US" dirty="0" err="1" smtClean="0">
                <a:latin typeface="Times New Roman" pitchFamily="18" charset="0"/>
                <a:cs typeface="Times New Roman" pitchFamily="18" charset="0"/>
              </a:rPr>
              <a:t>Cornelissen</a:t>
            </a:r>
            <a:r>
              <a:rPr lang="en-US" dirty="0">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or </a:t>
            </a:r>
            <a:r>
              <a:rPr lang="en-US" dirty="0">
                <a:latin typeface="Times New Roman" pitchFamily="18" charset="0"/>
                <a:cs typeface="Times New Roman" pitchFamily="18" charset="0"/>
              </a:rPr>
              <a:t>Wrights of </a:t>
            </a:r>
            <a:r>
              <a:rPr lang="en-US" dirty="0" err="1">
                <a:latin typeface="Times New Roman" pitchFamily="18" charset="0"/>
                <a:cs typeface="Times New Roman" pitchFamily="18" charset="0"/>
              </a:rPr>
              <a:t>Lymm</a:t>
            </a:r>
            <a:r>
              <a:rPr lang="en-US" dirty="0">
                <a:latin typeface="Times New Roman" pitchFamily="18" charset="0"/>
                <a:cs typeface="Times New Roman" pitchFamily="18" charset="0"/>
              </a:rPr>
              <a:t>. </a:t>
            </a:r>
            <a:r>
              <a:rPr lang="en-US" dirty="0">
                <a:solidFill>
                  <a:schemeClr val="bg1"/>
                </a:solidFill>
                <a:latin typeface="Times New Roman" pitchFamily="18" charset="0"/>
                <a:cs typeface="Times New Roman" pitchFamily="18" charset="0"/>
              </a:rPr>
              <a:t>The prices range from £20-40 depending on the quality of gold and the trading </a:t>
            </a:r>
            <a:r>
              <a:rPr lang="en-US" dirty="0" smtClean="0">
                <a:solidFill>
                  <a:schemeClr val="bg1"/>
                </a:solidFill>
                <a:latin typeface="Times New Roman" pitchFamily="18" charset="0"/>
                <a:cs typeface="Times New Roman" pitchFamily="18" charset="0"/>
              </a:rPr>
              <a:t>price.</a:t>
            </a:r>
            <a:endParaRPr lang="en-US" dirty="0">
              <a:solidFill>
                <a:schemeClr val="bg1"/>
              </a:solidFill>
              <a:latin typeface="Times New Roman" pitchFamily="18" charset="0"/>
              <a:cs typeface="Times New Roman" pitchFamily="18" charset="0"/>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505200"/>
            <a:ext cx="4572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4808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28600"/>
            <a:ext cx="8610599" cy="3970318"/>
          </a:xfrm>
          <a:prstGeom prst="rect">
            <a:avLst/>
          </a:prstGeom>
        </p:spPr>
        <p:txBody>
          <a:bodyPr wrap="square">
            <a:spAutoFit/>
          </a:bodyPr>
          <a:lstStyle/>
          <a:p>
            <a:r>
              <a:rPr lang="en-US" b="1" dirty="0">
                <a:solidFill>
                  <a:schemeClr val="bg1"/>
                </a:solidFill>
                <a:latin typeface="Times New Roman" pitchFamily="18" charset="0"/>
                <a:cs typeface="Times New Roman" pitchFamily="18" charset="0"/>
              </a:rPr>
              <a:t>Budget Hot Press Paper </a:t>
            </a:r>
            <a:endParaRPr lang="en-US" b="1" dirty="0" smtClean="0">
              <a:solidFill>
                <a:schemeClr val="bg1"/>
              </a:solidFill>
              <a:latin typeface="Times New Roman" pitchFamily="18" charset="0"/>
              <a:cs typeface="Times New Roman" pitchFamily="18" charset="0"/>
            </a:endParaRPr>
          </a:p>
          <a:p>
            <a:pPr marL="285750" indent="-285750">
              <a:buFont typeface="Arial" pitchFamily="34" charset="0"/>
              <a:buChar char="•"/>
            </a:pPr>
            <a:r>
              <a:rPr lang="en-US" dirty="0" smtClean="0">
                <a:solidFill>
                  <a:schemeClr val="bg1"/>
                </a:solidFill>
                <a:latin typeface="Times New Roman" pitchFamily="18" charset="0"/>
                <a:cs typeface="Times New Roman" pitchFamily="18" charset="0"/>
              </a:rPr>
              <a:t>BOCKINGFORD </a:t>
            </a:r>
            <a:r>
              <a:rPr lang="en-US" dirty="0">
                <a:solidFill>
                  <a:schemeClr val="bg1"/>
                </a:solidFill>
                <a:latin typeface="Times New Roman" pitchFamily="18" charset="0"/>
                <a:cs typeface="Times New Roman" pitchFamily="18" charset="0"/>
              </a:rPr>
              <a:t>: GLUED PAD : 9X12IN : 300GSM : 12 SHEETS : </a:t>
            </a:r>
            <a:r>
              <a:rPr lang="en-US" dirty="0" smtClean="0">
                <a:solidFill>
                  <a:schemeClr val="bg1"/>
                </a:solidFill>
                <a:latin typeface="Times New Roman" pitchFamily="18" charset="0"/>
                <a:cs typeface="Times New Roman" pitchFamily="18" charset="0"/>
              </a:rPr>
              <a:t>HOT  PRESSED</a:t>
            </a:r>
            <a:endParaRPr lang="en-US" dirty="0">
              <a:solidFill>
                <a:schemeClr val="bg1"/>
              </a:solidFill>
              <a:latin typeface="Times New Roman" pitchFamily="18" charset="0"/>
              <a:cs typeface="Times New Roman" pitchFamily="18" charset="0"/>
            </a:endParaRPr>
          </a:p>
          <a:p>
            <a:pPr marL="285750" indent="-285750">
              <a:buFont typeface="Arial" pitchFamily="34" charset="0"/>
              <a:buChar char="•"/>
            </a:pPr>
            <a:r>
              <a:rPr lang="en-US" dirty="0">
                <a:solidFill>
                  <a:schemeClr val="bg1"/>
                </a:solidFill>
                <a:latin typeface="Times New Roman" pitchFamily="18" charset="0"/>
                <a:cs typeface="Times New Roman" pitchFamily="18" charset="0"/>
              </a:rPr>
              <a:t>DALER ROWNEY : AQUAFINE WATERCOLOUR PAD : LANDSCAPE : 300G : A4 : </a:t>
            </a:r>
            <a:r>
              <a:rPr lang="en-US" dirty="0" smtClean="0">
                <a:solidFill>
                  <a:schemeClr val="bg1"/>
                </a:solidFill>
                <a:latin typeface="Times New Roman" pitchFamily="18" charset="0"/>
                <a:cs typeface="Times New Roman" pitchFamily="18" charset="0"/>
              </a:rPr>
              <a:t>SMOOTH</a:t>
            </a:r>
          </a:p>
          <a:p>
            <a:r>
              <a:rPr lang="en-US" b="1" dirty="0">
                <a:solidFill>
                  <a:schemeClr val="bg1"/>
                </a:solidFill>
                <a:latin typeface="Times New Roman" pitchFamily="18" charset="0"/>
                <a:cs typeface="Times New Roman" pitchFamily="18" charset="0"/>
              </a:rPr>
              <a:t>Mid Range Hot Press Paper </a:t>
            </a:r>
            <a:endParaRPr lang="en-US" dirty="0">
              <a:solidFill>
                <a:schemeClr val="bg1"/>
              </a:solidFill>
              <a:latin typeface="Times New Roman" pitchFamily="18" charset="0"/>
              <a:cs typeface="Times New Roman" pitchFamily="18" charset="0"/>
            </a:endParaRPr>
          </a:p>
          <a:p>
            <a:pPr marL="285750" indent="-285750">
              <a:buFont typeface="Arial" pitchFamily="34" charset="0"/>
              <a:buChar char="•"/>
            </a:pPr>
            <a:r>
              <a:rPr lang="en-US" dirty="0">
                <a:solidFill>
                  <a:schemeClr val="bg1"/>
                </a:solidFill>
                <a:latin typeface="Times New Roman" pitchFamily="18" charset="0"/>
                <a:cs typeface="Times New Roman" pitchFamily="18" charset="0"/>
              </a:rPr>
              <a:t>ARCHES : AQUARELLE : GUMMED WATERCOLOUR PAD : HOT </a:t>
            </a:r>
            <a:r>
              <a:rPr lang="en-US" dirty="0" smtClean="0">
                <a:solidFill>
                  <a:schemeClr val="bg1"/>
                </a:solidFill>
                <a:latin typeface="Times New Roman" pitchFamily="18" charset="0"/>
                <a:cs typeface="Times New Roman" pitchFamily="18" charset="0"/>
              </a:rPr>
              <a:t>PRESSED</a:t>
            </a:r>
            <a:endParaRPr lang="en-US" dirty="0">
              <a:solidFill>
                <a:schemeClr val="bg1"/>
              </a:solidFill>
              <a:latin typeface="Times New Roman" pitchFamily="18" charset="0"/>
              <a:cs typeface="Times New Roman" pitchFamily="18" charset="0"/>
            </a:endParaRPr>
          </a:p>
          <a:p>
            <a:pPr marL="285750" indent="-285750">
              <a:buFont typeface="Arial" pitchFamily="34" charset="0"/>
              <a:buChar char="•"/>
            </a:pPr>
            <a:r>
              <a:rPr lang="en-US" dirty="0">
                <a:solidFill>
                  <a:schemeClr val="bg1"/>
                </a:solidFill>
                <a:latin typeface="Times New Roman" pitchFamily="18" charset="0"/>
                <a:cs typeface="Times New Roman" pitchFamily="18" charset="0"/>
              </a:rPr>
              <a:t>SAUNDERS WATERFORD : WATERCOLOUR PAPER SPIRAL FAT </a:t>
            </a:r>
            <a:r>
              <a:rPr lang="en-US" dirty="0" smtClean="0">
                <a:solidFill>
                  <a:schemeClr val="bg1"/>
                </a:solidFill>
                <a:latin typeface="Times New Roman" pitchFamily="18" charset="0"/>
                <a:cs typeface="Times New Roman" pitchFamily="18" charset="0"/>
              </a:rPr>
              <a:t>PADS</a:t>
            </a:r>
          </a:p>
          <a:p>
            <a:r>
              <a:rPr lang="en-US" b="1" dirty="0">
                <a:solidFill>
                  <a:schemeClr val="bg1"/>
                </a:solidFill>
              </a:rPr>
              <a:t>High Budget Press Paper </a:t>
            </a:r>
            <a:endParaRPr lang="en-US" dirty="0">
              <a:solidFill>
                <a:schemeClr val="bg1"/>
              </a:solidFill>
            </a:endParaRPr>
          </a:p>
          <a:p>
            <a:pPr marL="285750" indent="-285750">
              <a:buFont typeface="Arial" pitchFamily="34" charset="0"/>
              <a:buChar char="•"/>
            </a:pPr>
            <a:r>
              <a:rPr lang="en-US" dirty="0">
                <a:solidFill>
                  <a:schemeClr val="bg1"/>
                </a:solidFill>
              </a:rPr>
              <a:t>FABRIANO, Hot press, 300 </a:t>
            </a:r>
            <a:r>
              <a:rPr lang="en-US" dirty="0" err="1">
                <a:solidFill>
                  <a:schemeClr val="bg1"/>
                </a:solidFill>
              </a:rPr>
              <a:t>gsm</a:t>
            </a:r>
            <a:r>
              <a:rPr lang="en-US" dirty="0">
                <a:solidFill>
                  <a:schemeClr val="bg1"/>
                </a:solidFill>
              </a:rPr>
              <a:t> </a:t>
            </a:r>
          </a:p>
          <a:p>
            <a:pPr marL="285750" indent="-285750">
              <a:buFont typeface="Arial" pitchFamily="34" charset="0"/>
              <a:buChar char="•"/>
            </a:pPr>
            <a:r>
              <a:rPr lang="en-US" dirty="0">
                <a:solidFill>
                  <a:schemeClr val="bg1"/>
                </a:solidFill>
              </a:rPr>
              <a:t>SAUNDERS WATERFORD, Hot press, 425 </a:t>
            </a:r>
            <a:r>
              <a:rPr lang="en-US" dirty="0" err="1">
                <a:solidFill>
                  <a:schemeClr val="bg1"/>
                </a:solidFill>
              </a:rPr>
              <a:t>gsm</a:t>
            </a:r>
            <a:r>
              <a:rPr lang="en-US" dirty="0">
                <a:solidFill>
                  <a:schemeClr val="bg1"/>
                </a:solidFill>
              </a:rPr>
              <a:t> </a:t>
            </a:r>
            <a:endParaRPr lang="en-US" dirty="0" smtClean="0">
              <a:solidFill>
                <a:schemeClr val="bg1"/>
              </a:solidFill>
            </a:endParaRPr>
          </a:p>
          <a:p>
            <a:r>
              <a:rPr lang="en-US" dirty="0">
                <a:solidFill>
                  <a:schemeClr val="bg1"/>
                </a:solidFill>
                <a:latin typeface="Times New Roman" pitchFamily="18" charset="0"/>
                <a:cs typeface="Times New Roman" pitchFamily="18" charset="0"/>
              </a:rPr>
              <a:t>C</a:t>
            </a:r>
            <a:r>
              <a:rPr lang="en-US" b="1" dirty="0" smtClean="0">
                <a:solidFill>
                  <a:schemeClr val="bg1"/>
                </a:solidFill>
                <a:latin typeface="Times New Roman" pitchFamily="18" charset="0"/>
                <a:cs typeface="Times New Roman" pitchFamily="18" charset="0"/>
              </a:rPr>
              <a:t>otton </a:t>
            </a:r>
            <a:r>
              <a:rPr lang="en-US" b="1" dirty="0">
                <a:solidFill>
                  <a:schemeClr val="bg1"/>
                </a:solidFill>
                <a:latin typeface="Times New Roman" pitchFamily="18" charset="0"/>
                <a:cs typeface="Times New Roman" pitchFamily="18" charset="0"/>
              </a:rPr>
              <a:t>paper from the </a:t>
            </a:r>
            <a:r>
              <a:rPr lang="en-US" b="1" dirty="0" err="1">
                <a:solidFill>
                  <a:schemeClr val="bg1"/>
                </a:solidFill>
                <a:latin typeface="Times New Roman" pitchFamily="18" charset="0"/>
                <a:cs typeface="Times New Roman" pitchFamily="18" charset="0"/>
              </a:rPr>
              <a:t>Khadi</a:t>
            </a:r>
            <a:r>
              <a:rPr lang="en-US" b="1" dirty="0">
                <a:solidFill>
                  <a:schemeClr val="bg1"/>
                </a:solidFill>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brand</a:t>
            </a:r>
          </a:p>
          <a:p>
            <a:endParaRPr lang="en-US" dirty="0">
              <a:solidFill>
                <a:schemeClr val="bg1"/>
              </a:solidFill>
              <a:latin typeface="Times New Roman" pitchFamily="18" charset="0"/>
              <a:cs typeface="Times New Roman" pitchFamily="18" charset="0"/>
            </a:endParaRPr>
          </a:p>
          <a:p>
            <a:endParaRPr lang="en-US" dirty="0">
              <a:solidFill>
                <a:schemeClr val="bg1"/>
              </a:solidFill>
              <a:latin typeface="Times New Roman" pitchFamily="18" charset="0"/>
              <a:cs typeface="Times New Roman" pitchFamily="18" charset="0"/>
            </a:endParaRPr>
          </a:p>
          <a:p>
            <a:endParaRPr lang="en-US" dirty="0">
              <a:solidFill>
                <a:schemeClr val="bg1"/>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81400"/>
            <a:ext cx="4305299" cy="3040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3581400"/>
            <a:ext cx="430530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888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38200"/>
            <a:ext cx="4495800" cy="707886"/>
          </a:xfrm>
          <a:prstGeom prst="rect">
            <a:avLst/>
          </a:prstGeom>
        </p:spPr>
        <p:txBody>
          <a:bodyPr wrap="square">
            <a:spAutoFit/>
          </a:bodyPr>
          <a:lstStyle/>
          <a:p>
            <a:pPr algn="ctr"/>
            <a:r>
              <a:rPr lang="en-US" sz="2000" b="1" dirty="0">
                <a:solidFill>
                  <a:schemeClr val="bg1"/>
                </a:solidFill>
                <a:latin typeface="Times New Roman" pitchFamily="18" charset="0"/>
                <a:cs typeface="Times New Roman" pitchFamily="18" charset="0"/>
              </a:rPr>
              <a:t>Does your brush size matter? Best Illumination Brushes</a:t>
            </a:r>
          </a:p>
        </p:txBody>
      </p:sp>
      <p:sp>
        <p:nvSpPr>
          <p:cNvPr id="6" name="Rectangle 5"/>
          <p:cNvSpPr/>
          <p:nvPr/>
        </p:nvSpPr>
        <p:spPr>
          <a:xfrm>
            <a:off x="138545" y="1422975"/>
            <a:ext cx="4204855" cy="5478423"/>
          </a:xfrm>
          <a:prstGeom prst="rect">
            <a:avLst/>
          </a:prstGeom>
        </p:spPr>
        <p:txBody>
          <a:bodyPr wrap="square">
            <a:spAutoFit/>
          </a:bodyPr>
          <a:lstStyle/>
          <a:p>
            <a:pPr marL="342900" indent="-342900">
              <a:buFont typeface="+mj-lt"/>
              <a:buAutoNum type="arabicPeriod"/>
            </a:pPr>
            <a:r>
              <a:rPr lang="en-US" sz="1600" dirty="0">
                <a:solidFill>
                  <a:schemeClr val="bg1"/>
                </a:solidFill>
                <a:latin typeface="Times New Roman" pitchFamily="18" charset="0"/>
                <a:cs typeface="Times New Roman" pitchFamily="18" charset="0"/>
              </a:rPr>
              <a:t>No.2 Round for base coating and layering, </a:t>
            </a:r>
            <a:r>
              <a:rPr lang="en-US" sz="1600" dirty="0" smtClean="0">
                <a:solidFill>
                  <a:schemeClr val="bg1"/>
                </a:solidFill>
                <a:latin typeface="Times New Roman" pitchFamily="18" charset="0"/>
                <a:cs typeface="Times New Roman" pitchFamily="18" charset="0"/>
              </a:rPr>
              <a:t>can </a:t>
            </a:r>
            <a:r>
              <a:rPr lang="en-US" sz="1600" dirty="0">
                <a:solidFill>
                  <a:schemeClr val="bg1"/>
                </a:solidFill>
                <a:latin typeface="Times New Roman" pitchFamily="18" charset="0"/>
                <a:cs typeface="Times New Roman" pitchFamily="18" charset="0"/>
              </a:rPr>
              <a:t>also use this on for shading/washing.</a:t>
            </a:r>
          </a:p>
          <a:p>
            <a:pPr marL="342900" indent="-342900">
              <a:buFont typeface="+mj-lt"/>
              <a:buAutoNum type="arabicPeriod"/>
            </a:pPr>
            <a:r>
              <a:rPr lang="en-US" sz="1600" dirty="0">
                <a:solidFill>
                  <a:schemeClr val="bg1"/>
                </a:solidFill>
                <a:latin typeface="Times New Roman" pitchFamily="18" charset="0"/>
                <a:cs typeface="Times New Roman" pitchFamily="18" charset="0"/>
              </a:rPr>
              <a:t>00 Fine Detail for those tight places.</a:t>
            </a:r>
          </a:p>
          <a:p>
            <a:pPr marL="342900" indent="-342900">
              <a:buFont typeface="+mj-lt"/>
              <a:buAutoNum type="arabicPeriod"/>
            </a:pPr>
            <a:r>
              <a:rPr lang="en-US" sz="1600" dirty="0">
                <a:solidFill>
                  <a:schemeClr val="bg1"/>
                </a:solidFill>
                <a:latin typeface="Times New Roman" pitchFamily="18" charset="0"/>
                <a:cs typeface="Times New Roman" pitchFamily="18" charset="0"/>
              </a:rPr>
              <a:t>Small ELF Blush brush for dry brushing. </a:t>
            </a:r>
          </a:p>
          <a:p>
            <a:pPr marL="342900" indent="-342900">
              <a:buFont typeface="+mj-lt"/>
              <a:buAutoNum type="arabicPeriod"/>
            </a:pPr>
            <a:r>
              <a:rPr lang="en-US" sz="1600" dirty="0" smtClean="0">
                <a:solidFill>
                  <a:schemeClr val="bg1"/>
                </a:solidFill>
                <a:latin typeface="Times New Roman" pitchFamily="18" charset="0"/>
                <a:cs typeface="Times New Roman" pitchFamily="18" charset="0"/>
              </a:rPr>
              <a:t> </a:t>
            </a:r>
            <a:r>
              <a:rPr lang="en-US" sz="1600" dirty="0">
                <a:solidFill>
                  <a:schemeClr val="bg1"/>
                </a:solidFill>
                <a:latin typeface="Times New Roman" pitchFamily="18" charset="0"/>
                <a:cs typeface="Times New Roman" pitchFamily="18" charset="0"/>
              </a:rPr>
              <a:t>Junk Brushes, one for texture paints because that stuff never comes out of a brush, and the other for transferring paints from a pot to a </a:t>
            </a:r>
            <a:r>
              <a:rPr lang="en-US" sz="1600" dirty="0" smtClean="0">
                <a:solidFill>
                  <a:schemeClr val="bg1"/>
                </a:solidFill>
                <a:latin typeface="Times New Roman" pitchFamily="18" charset="0"/>
                <a:cs typeface="Times New Roman" pitchFamily="18" charset="0"/>
              </a:rPr>
              <a:t>palate.</a:t>
            </a:r>
            <a:endParaRPr lang="en-US" sz="1600" b="1" dirty="0" smtClean="0">
              <a:solidFill>
                <a:schemeClr val="bg1"/>
              </a:solidFill>
              <a:latin typeface="Times New Roman" pitchFamily="18" charset="0"/>
              <a:cs typeface="Times New Roman" pitchFamily="18" charset="0"/>
            </a:endParaRPr>
          </a:p>
          <a:p>
            <a:r>
              <a:rPr lang="en-US" sz="1600" b="1" dirty="0" smtClean="0">
                <a:solidFill>
                  <a:schemeClr val="bg1"/>
                </a:solidFill>
                <a:latin typeface="Times New Roman" pitchFamily="18" charset="0"/>
                <a:cs typeface="Times New Roman" pitchFamily="18" charset="0"/>
              </a:rPr>
              <a:t>Brushes </a:t>
            </a:r>
            <a:r>
              <a:rPr lang="en-US" sz="1600" b="1" dirty="0">
                <a:solidFill>
                  <a:schemeClr val="bg1"/>
                </a:solidFill>
                <a:latin typeface="Times New Roman" pitchFamily="18" charset="0"/>
                <a:cs typeface="Times New Roman" pitchFamily="18" charset="0"/>
              </a:rPr>
              <a:t>suitable for the art of Islamic illumination</a:t>
            </a:r>
          </a:p>
          <a:p>
            <a:pPr marL="342900" indent="-342900">
              <a:buFont typeface="+mj-lt"/>
              <a:buAutoNum type="arabicPeriod"/>
            </a:pPr>
            <a:r>
              <a:rPr lang="en-US" sz="1600" dirty="0">
                <a:solidFill>
                  <a:schemeClr val="bg1"/>
                </a:solidFill>
                <a:latin typeface="Times New Roman" pitchFamily="18" charset="0"/>
                <a:cs typeface="Times New Roman" pitchFamily="18" charset="0"/>
              </a:rPr>
              <a:t>Rosemary and Co is absolute </a:t>
            </a:r>
            <a:r>
              <a:rPr lang="en-US" sz="1600" dirty="0" err="1">
                <a:solidFill>
                  <a:schemeClr val="bg1"/>
                </a:solidFill>
                <a:latin typeface="Times New Roman" pitchFamily="18" charset="0"/>
                <a:cs typeface="Times New Roman" pitchFamily="18" charset="0"/>
              </a:rPr>
              <a:t>favourite</a:t>
            </a:r>
            <a:r>
              <a:rPr lang="en-US" sz="1600" dirty="0">
                <a:solidFill>
                  <a:schemeClr val="bg1"/>
                </a:solidFill>
                <a:latin typeface="Times New Roman" pitchFamily="18" charset="0"/>
                <a:cs typeface="Times New Roman" pitchFamily="18" charset="0"/>
              </a:rPr>
              <a:t> and that is local in the UK. They have SO many types and use their Series 33, pure Kolinsky Sable brushes.</a:t>
            </a:r>
          </a:p>
          <a:p>
            <a:pPr marL="342900" indent="-342900">
              <a:buFont typeface="+mj-lt"/>
              <a:buAutoNum type="arabicPeriod"/>
            </a:pPr>
            <a:r>
              <a:rPr lang="en-US" sz="1600" dirty="0">
                <a:solidFill>
                  <a:schemeClr val="bg1"/>
                </a:solidFill>
                <a:latin typeface="Times New Roman" pitchFamily="18" charset="0"/>
                <a:cs typeface="Times New Roman" pitchFamily="18" charset="0"/>
              </a:rPr>
              <a:t>Windsor &amp; Newton is another reliable brand for brushes and can be found in most places. They have a few sizes and types as well. I use their standard series 7. </a:t>
            </a:r>
          </a:p>
          <a:p>
            <a:pPr marL="342900" indent="-342900">
              <a:buFont typeface="+mj-lt"/>
              <a:buAutoNum type="arabicPeriod"/>
            </a:pPr>
            <a:r>
              <a:rPr lang="en-US" sz="1600" dirty="0">
                <a:solidFill>
                  <a:schemeClr val="bg1"/>
                </a:solidFill>
                <a:latin typeface="Times New Roman" pitchFamily="18" charset="0"/>
                <a:cs typeface="Times New Roman" pitchFamily="18" charset="0"/>
              </a:rPr>
              <a:t>Da Vinci brush is popular amongst illumination artists. I have a few and they are okay, but I prefer the other two brands. </a:t>
            </a:r>
          </a:p>
          <a:p>
            <a:pPr marL="285750" indent="-285750">
              <a:buFont typeface="Arial" pitchFamily="34" charset="0"/>
              <a:buChar char="•"/>
            </a:pPr>
            <a:endParaRPr lang="en-US" sz="1400" dirty="0">
              <a:solidFill>
                <a:schemeClr val="bg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990600"/>
            <a:ext cx="42672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38545" y="424934"/>
            <a:ext cx="2680855" cy="584775"/>
          </a:xfrm>
          <a:prstGeom prst="rect">
            <a:avLst/>
          </a:prstGeom>
        </p:spPr>
        <p:txBody>
          <a:bodyPr wrap="square">
            <a:spAutoFit/>
          </a:bodyPr>
          <a:lstStyle/>
          <a:p>
            <a:r>
              <a:rPr lang="en-US" sz="3200" b="1" dirty="0">
                <a:solidFill>
                  <a:schemeClr val="bg1"/>
                </a:solidFill>
                <a:latin typeface="Times New Roman" pitchFamily="18" charset="0"/>
                <a:cs typeface="Times New Roman" pitchFamily="18" charset="0"/>
              </a:rPr>
              <a:t>Brushes</a:t>
            </a:r>
          </a:p>
        </p:txBody>
      </p:sp>
    </p:spTree>
    <p:extLst>
      <p:ext uri="{BB962C8B-B14F-4D97-AF65-F5344CB8AC3E}">
        <p14:creationId xmlns:p14="http://schemas.microsoft.com/office/powerpoint/2010/main" val="333170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4038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6309" y="2819400"/>
            <a:ext cx="3868367" cy="1169551"/>
          </a:xfrm>
          <a:prstGeom prst="rect">
            <a:avLst/>
          </a:prstGeom>
        </p:spPr>
        <p:txBody>
          <a:bodyPr wrap="square">
            <a:spAutoFit/>
          </a:bodyPr>
          <a:lstStyle/>
          <a:p>
            <a:r>
              <a:rPr lang="en-US" sz="1400" b="1" i="1" dirty="0">
                <a:latin typeface="Times New Roman" pitchFamily="18" charset="0"/>
                <a:cs typeface="Times New Roman" pitchFamily="18" charset="0"/>
              </a:rPr>
              <a:t>Citadel Layer Medium</a:t>
            </a:r>
            <a:r>
              <a:rPr lang="en-US" sz="1400" b="1" dirty="0">
                <a:latin typeface="Times New Roman" pitchFamily="18" charset="0"/>
                <a:cs typeface="Times New Roman" pitchFamily="18" charset="0"/>
              </a:rPr>
              <a:t> </a:t>
            </a:r>
            <a:r>
              <a:rPr lang="en-US" sz="1400" b="1" dirty="0" smtClean="0">
                <a:latin typeface="Times New Roman" pitchFamily="18" charset="0"/>
                <a:cs typeface="Times New Roman" pitchFamily="18" charset="0"/>
              </a:rPr>
              <a:t>, </a:t>
            </a:r>
            <a:r>
              <a:rPr lang="en-US" sz="1400" b="1" i="1" dirty="0" smtClean="0">
                <a:latin typeface="Times New Roman" pitchFamily="18" charset="0"/>
                <a:cs typeface="Times New Roman" pitchFamily="18" charset="0"/>
              </a:rPr>
              <a:t>Citadel</a:t>
            </a:r>
            <a:r>
              <a:rPr lang="en-US" sz="1400" b="1" i="1" dirty="0">
                <a:latin typeface="Times New Roman" pitchFamily="18" charset="0"/>
                <a:cs typeface="Times New Roman" pitchFamily="18" charset="0"/>
              </a:rPr>
              <a:t> Fine </a:t>
            </a:r>
            <a:r>
              <a:rPr lang="en-US" sz="1400" b="1" i="1" dirty="0" smtClean="0">
                <a:latin typeface="Times New Roman" pitchFamily="18" charset="0"/>
                <a:cs typeface="Times New Roman" pitchFamily="18" charset="0"/>
              </a:rPr>
              <a:t>Detail</a:t>
            </a:r>
          </a:p>
          <a:p>
            <a:r>
              <a:rPr lang="en-US" sz="1400" dirty="0" smtClean="0">
                <a:latin typeface="Times New Roman" pitchFamily="18" charset="0"/>
                <a:cs typeface="Times New Roman" pitchFamily="18" charset="0"/>
              </a:rPr>
              <a:t>This </a:t>
            </a:r>
            <a:r>
              <a:rPr lang="en-US" sz="1400" dirty="0">
                <a:latin typeface="Times New Roman" pitchFamily="18" charset="0"/>
                <a:cs typeface="Times New Roman" pitchFamily="18" charset="0"/>
              </a:rPr>
              <a:t>brush has become a staple for me when it comes to fine details like eyes or wiring on a backpack.</a:t>
            </a:r>
            <a:br>
              <a:rPr lang="en-US" sz="1400" dirty="0">
                <a:latin typeface="Times New Roman" pitchFamily="18" charset="0"/>
                <a:cs typeface="Times New Roman" pitchFamily="18" charset="0"/>
              </a:rPr>
            </a:br>
            <a:endParaRPr lang="en-US" sz="1400" b="1"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310" y="3886200"/>
            <a:ext cx="386836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56309" y="5486400"/>
            <a:ext cx="4191000" cy="1169551"/>
          </a:xfrm>
          <a:prstGeom prst="rect">
            <a:avLst/>
          </a:prstGeom>
        </p:spPr>
        <p:txBody>
          <a:bodyPr wrap="square">
            <a:spAutoFit/>
          </a:bodyPr>
          <a:lstStyle/>
          <a:p>
            <a:r>
              <a:rPr lang="en-US" sz="1400" b="1" dirty="0">
                <a:latin typeface="Times New Roman" pitchFamily="18" charset="0"/>
                <a:cs typeface="Times New Roman" pitchFamily="18" charset="0"/>
              </a:rPr>
              <a:t>E.L.F </a:t>
            </a:r>
            <a:r>
              <a:rPr lang="en-US" sz="1400" b="1" dirty="0" err="1">
                <a:latin typeface="Times New Roman" pitchFamily="18" charset="0"/>
                <a:cs typeface="Times New Roman" pitchFamily="18" charset="0"/>
              </a:rPr>
              <a:t>Consealer</a:t>
            </a:r>
            <a:r>
              <a:rPr lang="en-US" sz="1400" b="1" dirty="0">
                <a:latin typeface="Times New Roman" pitchFamily="18" charset="0"/>
                <a:cs typeface="Times New Roman" pitchFamily="18" charset="0"/>
              </a:rPr>
              <a:t> Brush</a:t>
            </a:r>
            <a:r>
              <a:rPr lang="en-US" sz="1400" b="1" i="1" dirty="0">
                <a:latin typeface="Times New Roman" pitchFamily="18" charset="0"/>
                <a:cs typeface="Times New Roman" pitchFamily="18" charset="0"/>
              </a:rPr>
              <a:t> &amp; </a:t>
            </a:r>
            <a:r>
              <a:rPr lang="en-US" sz="1400" b="1" dirty="0">
                <a:latin typeface="Times New Roman" pitchFamily="18" charset="0"/>
                <a:cs typeface="Times New Roman" pitchFamily="18" charset="0"/>
              </a:rPr>
              <a:t>E.L.F Foundation </a:t>
            </a:r>
            <a:r>
              <a:rPr lang="en-US" sz="1400" b="1" dirty="0" smtClean="0">
                <a:latin typeface="Times New Roman" pitchFamily="18" charset="0"/>
                <a:cs typeface="Times New Roman" pitchFamily="18" charset="0"/>
              </a:rPr>
              <a:t>Brush</a:t>
            </a:r>
          </a:p>
          <a:p>
            <a:r>
              <a:rPr lang="en-US" sz="1400" dirty="0" smtClean="0">
                <a:latin typeface="Times New Roman" pitchFamily="18" charset="0"/>
                <a:cs typeface="Times New Roman" pitchFamily="18" charset="0"/>
              </a:rPr>
              <a:t>Yes</a:t>
            </a:r>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consider </a:t>
            </a:r>
            <a:r>
              <a:rPr lang="en-US" sz="1400" dirty="0">
                <a:latin typeface="Times New Roman" pitchFamily="18" charset="0"/>
                <a:cs typeface="Times New Roman" pitchFamily="18" charset="0"/>
              </a:rPr>
              <a:t>these makeup brushes a must have in </a:t>
            </a:r>
            <a:r>
              <a:rPr lang="en-US" sz="1400" dirty="0" smtClean="0">
                <a:latin typeface="Times New Roman" pitchFamily="18" charset="0"/>
                <a:cs typeface="Times New Roman" pitchFamily="18" charset="0"/>
              </a:rPr>
              <a:t>brush </a:t>
            </a:r>
            <a:r>
              <a:rPr lang="en-US" sz="1400" dirty="0">
                <a:latin typeface="Times New Roman" pitchFamily="18" charset="0"/>
                <a:cs typeface="Times New Roman" pitchFamily="18" charset="0"/>
              </a:rPr>
              <a:t>rack, with a very high bristle count made from a soft material, and their rounded tips, they make amazing dry brushes</a:t>
            </a:r>
            <a:r>
              <a:rPr lang="en-US" sz="1400" b="1" dirty="0">
                <a:latin typeface="Times New Roman" pitchFamily="18" charset="0"/>
                <a:cs typeface="Times New Roman" pitchFamily="18" charset="0"/>
              </a:rPr>
              <a:t>.</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04799"/>
            <a:ext cx="4267200" cy="228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648200" y="2819400"/>
            <a:ext cx="4572000" cy="523220"/>
          </a:xfrm>
          <a:prstGeom prst="rect">
            <a:avLst/>
          </a:prstGeom>
        </p:spPr>
        <p:txBody>
          <a:bodyPr>
            <a:spAutoFit/>
          </a:bodyPr>
          <a:lstStyle/>
          <a:p>
            <a:r>
              <a:rPr lang="en-US" sz="1400" b="1" i="1" dirty="0">
                <a:latin typeface="Times New Roman" pitchFamily="18" charset="0"/>
                <a:cs typeface="Times New Roman" pitchFamily="18" charset="0"/>
              </a:rPr>
              <a:t>The "Junk Brush" - </a:t>
            </a:r>
            <a:r>
              <a:rPr lang="en-US" sz="1400" dirty="0">
                <a:latin typeface="Times New Roman" pitchFamily="18" charset="0"/>
                <a:cs typeface="Times New Roman" pitchFamily="18" charset="0"/>
              </a:rPr>
              <a:t>A long dead brush that still comes in handy for transferring to a palate or </a:t>
            </a:r>
            <a:r>
              <a:rPr lang="en-US" sz="1400" dirty="0" smtClean="0">
                <a:latin typeface="Times New Roman" pitchFamily="18" charset="0"/>
                <a:cs typeface="Times New Roman" pitchFamily="18" charset="0"/>
              </a:rPr>
              <a:t>mixing.</a:t>
            </a:r>
            <a:endParaRPr lang="en-US" sz="1400" dirty="0">
              <a:latin typeface="Times New Roman" pitchFamily="18" charset="0"/>
              <a:cs typeface="Times New Roman" pitchFamily="18" charset="0"/>
            </a:endParaRP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8982" y="3440649"/>
            <a:ext cx="4114800" cy="1361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641272" y="5055513"/>
            <a:ext cx="4371109" cy="1600438"/>
          </a:xfrm>
          <a:prstGeom prst="rect">
            <a:avLst/>
          </a:prstGeom>
        </p:spPr>
        <p:txBody>
          <a:bodyPr wrap="square">
            <a:spAutoFit/>
          </a:bodyPr>
          <a:lstStyle/>
          <a:p>
            <a:r>
              <a:rPr lang="en-US" sz="1400" b="1" dirty="0">
                <a:latin typeface="Times New Roman" pitchFamily="18" charset="0"/>
                <a:cs typeface="Times New Roman" pitchFamily="18" charset="0"/>
              </a:rPr>
              <a:t>The Army Painter - War Painter- </a:t>
            </a:r>
            <a:r>
              <a:rPr lang="en-US" sz="1400" b="1" dirty="0" smtClean="0">
                <a:latin typeface="Times New Roman" pitchFamily="18" charset="0"/>
                <a:cs typeface="Times New Roman" pitchFamily="18" charset="0"/>
              </a:rPr>
              <a:t>Regiment</a:t>
            </a:r>
            <a:r>
              <a:rPr lang="en-US" sz="1400" b="1" i="1" dirty="0" smtClean="0">
                <a:latin typeface="Times New Roman" pitchFamily="18" charset="0"/>
                <a:cs typeface="Times New Roman" pitchFamily="18" charset="0"/>
              </a:rPr>
              <a:t>-</a:t>
            </a:r>
            <a:r>
              <a:rPr lang="en-US" sz="1400" b="1" i="1" dirty="0">
                <a:latin typeface="Times New Roman" pitchFamily="18" charset="0"/>
                <a:cs typeface="Times New Roman" pitchFamily="18" charset="0"/>
              </a:rPr>
              <a:t> </a:t>
            </a:r>
            <a:r>
              <a:rPr lang="en-US" sz="1400" dirty="0">
                <a:latin typeface="Times New Roman" pitchFamily="18" charset="0"/>
                <a:cs typeface="Times New Roman" pitchFamily="18" charset="0"/>
              </a:rPr>
              <a:t>This is the new brush </a:t>
            </a:r>
            <a:r>
              <a:rPr lang="en-US" sz="1400" dirty="0" smtClean="0">
                <a:latin typeface="Times New Roman" pitchFamily="18" charset="0"/>
                <a:cs typeface="Times New Roman" pitchFamily="18" charset="0"/>
              </a:rPr>
              <a:t>.</a:t>
            </a:r>
            <a:r>
              <a:rPr lang="en-US" sz="1400" dirty="0" smtClean="0"/>
              <a:t>Made </a:t>
            </a:r>
            <a:r>
              <a:rPr lang="en-US" sz="1400" dirty="0"/>
              <a:t>from Natural </a:t>
            </a:r>
            <a:r>
              <a:rPr lang="en-US" sz="1400" dirty="0" smtClean="0"/>
              <a:t>Sable  </a:t>
            </a:r>
            <a:r>
              <a:rPr lang="en-US" sz="1400" dirty="0"/>
              <a:t>it is a No. 2 size, the brush has a fairly large belly considering how sharp the tip is and the triangular shape is comfy to hold and doesn't slip. I look forward to painting with this and you can expect a review baked into a future post.</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136565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381000"/>
            <a:ext cx="2438400" cy="2308324"/>
          </a:xfrm>
          <a:prstGeom prst="rect">
            <a:avLst/>
          </a:prstGeom>
        </p:spPr>
        <p:txBody>
          <a:bodyPr wrap="square">
            <a:spAutoFit/>
          </a:bodyPr>
          <a:lstStyle/>
          <a:p>
            <a:r>
              <a:rPr lang="en-US" b="1" dirty="0" smtClean="0">
                <a:solidFill>
                  <a:schemeClr val="bg1"/>
                </a:solidFill>
                <a:latin typeface="Times New Roman" pitchFamily="18" charset="0"/>
                <a:cs typeface="Times New Roman" pitchFamily="18" charset="0"/>
              </a:rPr>
              <a:t>Brushes</a:t>
            </a:r>
          </a:p>
          <a:p>
            <a:r>
              <a:rPr lang="en-US" dirty="0">
                <a:solidFill>
                  <a:schemeClr val="bg1"/>
                </a:solidFill>
                <a:latin typeface="Times New Roman" pitchFamily="18" charset="0"/>
                <a:cs typeface="Times New Roman" pitchFamily="18" charset="0"/>
              </a:rPr>
              <a:t>G</a:t>
            </a:r>
            <a:r>
              <a:rPr lang="en-US" dirty="0" smtClean="0">
                <a:solidFill>
                  <a:schemeClr val="bg1"/>
                </a:solidFill>
                <a:latin typeface="Times New Roman" pitchFamily="18" charset="0"/>
                <a:cs typeface="Times New Roman" pitchFamily="18" charset="0"/>
              </a:rPr>
              <a:t>enerally </a:t>
            </a:r>
            <a:r>
              <a:rPr lang="en-US" dirty="0">
                <a:solidFill>
                  <a:schemeClr val="bg1"/>
                </a:solidFill>
                <a:latin typeface="Times New Roman" pitchFamily="18" charset="0"/>
                <a:cs typeface="Times New Roman" pitchFamily="18" charset="0"/>
              </a:rPr>
              <a:t>use a range of brushes that start with size 1 as the largest and it gets smaller up to 0/10, but that depends on the scale of you work. </a:t>
            </a:r>
            <a:r>
              <a:rPr lang="en-US" b="1" dirty="0" smtClean="0">
                <a:solidFill>
                  <a:schemeClr val="bg1"/>
                </a:solidFill>
                <a:latin typeface="Times New Roman" pitchFamily="18" charset="0"/>
                <a:cs typeface="Times New Roman" pitchFamily="18" charset="0"/>
              </a:rPr>
              <a:t> </a:t>
            </a:r>
            <a:endParaRPr lang="en-US" dirty="0">
              <a:solidFill>
                <a:schemeClr val="bg1"/>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099" y="381000"/>
            <a:ext cx="5683828"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87927" y="3380509"/>
            <a:ext cx="4572000" cy="923330"/>
          </a:xfrm>
          <a:prstGeom prst="rect">
            <a:avLst/>
          </a:prstGeom>
        </p:spPr>
        <p:txBody>
          <a:bodyPr>
            <a:spAutoFit/>
          </a:bodyPr>
          <a:lstStyle/>
          <a:p>
            <a:r>
              <a:rPr lang="en-US" b="1" dirty="0">
                <a:solidFill>
                  <a:schemeClr val="bg1"/>
                </a:solidFill>
                <a:latin typeface="Times New Roman" pitchFamily="18" charset="0"/>
                <a:cs typeface="Times New Roman" pitchFamily="18" charset="0"/>
              </a:rPr>
              <a:t>Budget Brushes </a:t>
            </a:r>
            <a:endParaRPr lang="en-US" dirty="0">
              <a:solidFill>
                <a:schemeClr val="bg1"/>
              </a:solidFill>
              <a:latin typeface="Times New Roman" pitchFamily="18" charset="0"/>
              <a:cs typeface="Times New Roman" pitchFamily="18" charset="0"/>
            </a:endParaRPr>
          </a:p>
          <a:p>
            <a:pPr marL="285750" indent="-285750">
              <a:buFont typeface="Arial" pitchFamily="34" charset="0"/>
              <a:buChar char="•"/>
            </a:pPr>
            <a:r>
              <a:rPr lang="en-US" dirty="0">
                <a:solidFill>
                  <a:schemeClr val="bg1"/>
                </a:solidFill>
                <a:latin typeface="Times New Roman" pitchFamily="18" charset="0"/>
                <a:cs typeface="Times New Roman" pitchFamily="18" charset="0"/>
              </a:rPr>
              <a:t>Pro Arte Series 101: KOLINSKY SABLE</a:t>
            </a:r>
          </a:p>
          <a:p>
            <a:pPr marL="285750" indent="-285750">
              <a:buFont typeface="Arial" pitchFamily="34" charset="0"/>
              <a:buChar char="•"/>
            </a:pPr>
            <a:r>
              <a:rPr lang="en-US" dirty="0">
                <a:solidFill>
                  <a:schemeClr val="bg1"/>
                </a:solidFill>
                <a:latin typeface="Times New Roman" pitchFamily="18" charset="0"/>
                <a:cs typeface="Times New Roman" pitchFamily="18" charset="0"/>
              </a:rPr>
              <a:t>Pro Arte Series 202: SYNTHETIC</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4495800"/>
            <a:ext cx="5257801" cy="2260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3505200"/>
            <a:ext cx="2743201" cy="3244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567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304800"/>
            <a:ext cx="6553200" cy="2585323"/>
          </a:xfrm>
          <a:prstGeom prst="rect">
            <a:avLst/>
          </a:prstGeom>
        </p:spPr>
        <p:txBody>
          <a:bodyPr wrap="square">
            <a:spAutoFit/>
          </a:bodyPr>
          <a:lstStyle/>
          <a:p>
            <a:r>
              <a:rPr lang="en-US" b="1" dirty="0">
                <a:solidFill>
                  <a:schemeClr val="bg1"/>
                </a:solidFill>
                <a:latin typeface="Times New Roman" pitchFamily="18" charset="0"/>
                <a:cs typeface="Times New Roman" pitchFamily="18" charset="0"/>
              </a:rPr>
              <a:t>Mid Range Brushes </a:t>
            </a:r>
            <a:endParaRPr lang="en-US" dirty="0">
              <a:solidFill>
                <a:schemeClr val="bg1"/>
              </a:solidFill>
              <a:latin typeface="Times New Roman" pitchFamily="18" charset="0"/>
              <a:cs typeface="Times New Roman" pitchFamily="18" charset="0"/>
            </a:endParaRPr>
          </a:p>
          <a:p>
            <a:pPr marL="285750" indent="-285750">
              <a:buFont typeface="Arial" pitchFamily="34" charset="0"/>
              <a:buChar char="•"/>
            </a:pPr>
            <a:r>
              <a:rPr lang="en-US" dirty="0">
                <a:solidFill>
                  <a:schemeClr val="bg1"/>
                </a:solidFill>
                <a:latin typeface="Times New Roman" pitchFamily="18" charset="0"/>
                <a:cs typeface="Times New Roman" pitchFamily="18" charset="0"/>
              </a:rPr>
              <a:t>Winsor and Newton Series 7: KOLINSKY SABLE</a:t>
            </a:r>
          </a:p>
          <a:p>
            <a:r>
              <a:rPr lang="en-US" b="1" dirty="0">
                <a:solidFill>
                  <a:schemeClr val="bg1"/>
                </a:solidFill>
                <a:latin typeface="Times New Roman" pitchFamily="18" charset="0"/>
                <a:cs typeface="Times New Roman" pitchFamily="18" charset="0"/>
              </a:rPr>
              <a:t>Higher Range Brushes </a:t>
            </a:r>
            <a:endParaRPr lang="en-US" dirty="0">
              <a:solidFill>
                <a:schemeClr val="bg1"/>
              </a:solidFill>
              <a:latin typeface="Times New Roman" pitchFamily="18" charset="0"/>
              <a:cs typeface="Times New Roman" pitchFamily="18" charset="0"/>
            </a:endParaRPr>
          </a:p>
          <a:p>
            <a:pPr marL="285750" indent="-285750">
              <a:buFont typeface="Arial" pitchFamily="34" charset="0"/>
              <a:buChar char="•"/>
            </a:pPr>
            <a:r>
              <a:rPr lang="en-US" dirty="0">
                <a:solidFill>
                  <a:schemeClr val="bg1"/>
                </a:solidFill>
                <a:latin typeface="Times New Roman" pitchFamily="18" charset="0"/>
                <a:cs typeface="Times New Roman" pitchFamily="18" charset="0"/>
              </a:rPr>
              <a:t>Rosemary and Co Brushes series 33: PURE KOLINSKY POINTED</a:t>
            </a:r>
          </a:p>
          <a:p>
            <a:pPr marL="285750" indent="-285750">
              <a:buFont typeface="Arial" pitchFamily="34" charset="0"/>
              <a:buChar char="•"/>
            </a:pPr>
            <a:r>
              <a:rPr lang="en-US" dirty="0">
                <a:solidFill>
                  <a:schemeClr val="bg1"/>
                </a:solidFill>
                <a:latin typeface="Times New Roman" pitchFamily="18" charset="0"/>
                <a:cs typeface="Times New Roman" pitchFamily="18" charset="0"/>
              </a:rPr>
              <a:t>Rosemary and Co Brushes series 99: POINTED PURE SABLE</a:t>
            </a:r>
          </a:p>
          <a:p>
            <a:pPr marL="285750" indent="-285750">
              <a:buFont typeface="Arial" pitchFamily="34" charset="0"/>
              <a:buChar char="•"/>
            </a:pPr>
            <a:r>
              <a:rPr lang="en-US" dirty="0">
                <a:solidFill>
                  <a:schemeClr val="bg1"/>
                </a:solidFill>
                <a:latin typeface="Times New Roman" pitchFamily="18" charset="0"/>
                <a:cs typeface="Times New Roman" pitchFamily="18" charset="0"/>
              </a:rPr>
              <a:t>Cloud and Rock Brushes from artist </a:t>
            </a:r>
            <a:r>
              <a:rPr lang="en-US" dirty="0" err="1">
                <a:solidFill>
                  <a:schemeClr val="bg1"/>
                </a:solidFill>
                <a:latin typeface="Times New Roman" pitchFamily="18" charset="0"/>
                <a:cs typeface="Times New Roman" pitchFamily="18" charset="0"/>
              </a:rPr>
              <a:t>Vaishali</a:t>
            </a:r>
            <a:r>
              <a:rPr lang="en-US" dirty="0">
                <a:solidFill>
                  <a:schemeClr val="bg1"/>
                </a:solidFill>
                <a:latin typeface="Times New Roman" pitchFamily="18" charset="0"/>
                <a:cs typeface="Times New Roman" pitchFamily="18" charset="0"/>
              </a:rPr>
              <a:t> </a:t>
            </a:r>
            <a:endParaRPr lang="en-US" dirty="0" smtClean="0">
              <a:solidFill>
                <a:schemeClr val="bg1"/>
              </a:solidFill>
              <a:latin typeface="Times New Roman" pitchFamily="18" charset="0"/>
              <a:cs typeface="Times New Roman" pitchFamily="18" charset="0"/>
            </a:endParaRPr>
          </a:p>
          <a:p>
            <a:pPr marL="285750" indent="-285750">
              <a:buFont typeface="Arial" pitchFamily="34" charset="0"/>
              <a:buChar char="•"/>
            </a:pPr>
            <a:endParaRPr lang="en-US" dirty="0">
              <a:solidFill>
                <a:schemeClr val="bg1"/>
              </a:solidFill>
              <a:latin typeface="Times New Roman" pitchFamily="18" charset="0"/>
              <a:cs typeface="Times New Roman" pitchFamily="18" charset="0"/>
            </a:endParaRPr>
          </a:p>
          <a:p>
            <a:endParaRPr lang="en-US" dirty="0">
              <a:solidFill>
                <a:schemeClr val="bg1"/>
              </a:solidFill>
              <a:latin typeface="Times New Roman" pitchFamily="18" charset="0"/>
              <a:cs typeface="Times New Roman" pitchFamily="18" charset="0"/>
            </a:endParaRPr>
          </a:p>
        </p:txBody>
      </p:sp>
      <p:sp>
        <p:nvSpPr>
          <p:cNvPr id="6" name="Rectangle 5"/>
          <p:cNvSpPr/>
          <p:nvPr/>
        </p:nvSpPr>
        <p:spPr>
          <a:xfrm>
            <a:off x="277091" y="2362200"/>
            <a:ext cx="8458200" cy="646331"/>
          </a:xfrm>
          <a:prstGeom prst="rect">
            <a:avLst/>
          </a:prstGeom>
        </p:spPr>
        <p:txBody>
          <a:bodyPr wrap="square">
            <a:spAutoFit/>
          </a:bodyPr>
          <a:lstStyle/>
          <a:p>
            <a:r>
              <a:rPr lang="en-US" dirty="0">
                <a:solidFill>
                  <a:schemeClr val="bg1"/>
                </a:solidFill>
                <a:latin typeface="Times New Roman" pitchFamily="18" charset="0"/>
                <a:cs typeface="Times New Roman" pitchFamily="18" charset="0"/>
              </a:rPr>
              <a:t>S</a:t>
            </a:r>
            <a:r>
              <a:rPr lang="en-US" dirty="0" smtClean="0">
                <a:solidFill>
                  <a:schemeClr val="bg1"/>
                </a:solidFill>
                <a:latin typeface="Times New Roman" pitchFamily="18" charset="0"/>
                <a:cs typeface="Times New Roman" pitchFamily="18" charset="0"/>
              </a:rPr>
              <a:t>ome </a:t>
            </a:r>
            <a:r>
              <a:rPr lang="en-US" dirty="0">
                <a:solidFill>
                  <a:schemeClr val="bg1"/>
                </a:solidFill>
                <a:latin typeface="Times New Roman" pitchFamily="18" charset="0"/>
                <a:cs typeface="Times New Roman" pitchFamily="18" charset="0"/>
              </a:rPr>
              <a:t>other tools related to brush like the </a:t>
            </a:r>
            <a:r>
              <a:rPr lang="en-US" dirty="0">
                <a:latin typeface="Times New Roman" pitchFamily="18" charset="0"/>
                <a:cs typeface="Times New Roman" pitchFamily="18" charset="0"/>
              </a:rPr>
              <a:t>paint </a:t>
            </a:r>
            <a:r>
              <a:rPr lang="en-US" dirty="0" smtClean="0">
                <a:latin typeface="Times New Roman" pitchFamily="18" charset="0"/>
                <a:cs typeface="Times New Roman" pitchFamily="18" charset="0"/>
              </a:rPr>
              <a:t>palette</a:t>
            </a:r>
            <a:r>
              <a:rPr lang="en-US" dirty="0">
                <a:latin typeface="Times New Roman" pitchFamily="18" charset="0"/>
                <a:cs typeface="Times New Roman" pitchFamily="18" charset="0"/>
              </a:rPr>
              <a:t>,</a:t>
            </a:r>
            <a:r>
              <a:rPr lang="en-US" dirty="0" smtClean="0">
                <a:solidFill>
                  <a:schemeClr val="bg1"/>
                </a:solidFill>
                <a:latin typeface="Times New Roman" pitchFamily="18" charset="0"/>
                <a:cs typeface="Times New Roman" pitchFamily="18" charset="0"/>
              </a:rPr>
              <a:t> </a:t>
            </a:r>
            <a:r>
              <a:rPr lang="en-US" dirty="0">
                <a:solidFill>
                  <a:schemeClr val="bg1"/>
                </a:solidFill>
                <a:latin typeface="Times New Roman" pitchFamily="18" charset="0"/>
                <a:cs typeface="Times New Roman" pitchFamily="18" charset="0"/>
              </a:rPr>
              <a:t>brush holder, </a:t>
            </a:r>
            <a:r>
              <a:rPr lang="en-US" dirty="0">
                <a:latin typeface="Times New Roman" pitchFamily="18" charset="0"/>
                <a:cs typeface="Times New Roman" pitchFamily="18" charset="0"/>
              </a:rPr>
              <a:t>brush </a:t>
            </a:r>
            <a:r>
              <a:rPr lang="en-US" dirty="0" smtClean="0">
                <a:latin typeface="Times New Roman" pitchFamily="18" charset="0"/>
                <a:cs typeface="Times New Roman" pitchFamily="18" charset="0"/>
              </a:rPr>
              <a:t>rest</a:t>
            </a:r>
            <a:r>
              <a:rPr lang="en-US" dirty="0">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and </a:t>
            </a:r>
            <a:r>
              <a:rPr lang="en-US" dirty="0">
                <a:solidFill>
                  <a:schemeClr val="bg1"/>
                </a:solidFill>
                <a:latin typeface="Times New Roman" pitchFamily="18" charset="0"/>
                <a:cs typeface="Times New Roman" pitchFamily="18" charset="0"/>
              </a:rPr>
              <a:t>of course a brush box or a </a:t>
            </a:r>
            <a:r>
              <a:rPr lang="en-US" dirty="0">
                <a:latin typeface="Times New Roman" pitchFamily="18" charset="0"/>
                <a:cs typeface="Times New Roman" pitchFamily="18" charset="0"/>
              </a:rPr>
              <a:t>brush fabric </a:t>
            </a:r>
            <a:r>
              <a:rPr lang="en-US" dirty="0" smtClean="0">
                <a:latin typeface="Times New Roman" pitchFamily="18" charset="0"/>
                <a:cs typeface="Times New Roman" pitchFamily="18" charset="0"/>
              </a:rPr>
              <a:t>case</a:t>
            </a:r>
            <a:r>
              <a:rPr lang="en-US" dirty="0">
                <a:latin typeface="Times New Roman" pitchFamily="18" charset="0"/>
                <a:cs typeface="Times New Roman" pitchFamily="18" charset="0"/>
              </a:rPr>
              <a: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008531"/>
            <a:ext cx="2971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008531"/>
            <a:ext cx="2762250" cy="3620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727" y="3008531"/>
            <a:ext cx="2888673" cy="3620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5334000"/>
            <a:ext cx="2971800" cy="1295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2243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381000"/>
            <a:ext cx="3886200" cy="2031325"/>
          </a:xfrm>
          <a:prstGeom prst="rect">
            <a:avLst/>
          </a:prstGeom>
        </p:spPr>
        <p:txBody>
          <a:bodyPr wrap="square">
            <a:spAutoFit/>
          </a:bodyPr>
          <a:lstStyle/>
          <a:p>
            <a:r>
              <a:rPr lang="en-US" sz="3600" b="1" dirty="0" err="1">
                <a:solidFill>
                  <a:schemeClr val="bg1"/>
                </a:solidFill>
              </a:rPr>
              <a:t>Colours</a:t>
            </a:r>
            <a:endParaRPr lang="en-US" sz="3600" dirty="0">
              <a:solidFill>
                <a:schemeClr val="bg1"/>
              </a:solidFill>
            </a:endParaRPr>
          </a:p>
          <a:p>
            <a:r>
              <a:rPr lang="en-US" dirty="0">
                <a:solidFill>
                  <a:schemeClr val="bg1"/>
                </a:solidFill>
              </a:rPr>
              <a:t>The main type of </a:t>
            </a:r>
            <a:r>
              <a:rPr lang="en-US" dirty="0" err="1" smtClean="0">
                <a:solidFill>
                  <a:schemeClr val="bg1"/>
                </a:solidFill>
              </a:rPr>
              <a:t>colours</a:t>
            </a:r>
            <a:r>
              <a:rPr lang="en-US" dirty="0" smtClean="0">
                <a:solidFill>
                  <a:schemeClr val="bg1"/>
                </a:solidFill>
              </a:rPr>
              <a:t>  use </a:t>
            </a:r>
            <a:r>
              <a:rPr lang="en-US" dirty="0">
                <a:solidFill>
                  <a:schemeClr val="bg1"/>
                </a:solidFill>
              </a:rPr>
              <a:t>is gouache with genuine pigments. If you are not familiar with gouache then this post will help you: </a:t>
            </a:r>
            <a:r>
              <a:rPr lang="en-US" dirty="0"/>
              <a:t>Gouache Paint Explained</a:t>
            </a:r>
            <a:r>
              <a:rPr lang="en-US" dirty="0" smtClean="0"/>
              <a:t>.</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967264"/>
            <a:ext cx="416629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7851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52400"/>
            <a:ext cx="8305800" cy="1754326"/>
          </a:xfrm>
          <a:prstGeom prst="rect">
            <a:avLst/>
          </a:prstGeom>
        </p:spPr>
        <p:txBody>
          <a:bodyPr wrap="square">
            <a:spAutoFit/>
          </a:bodyPr>
          <a:lstStyle/>
          <a:p>
            <a:r>
              <a:rPr lang="en-US" b="1" dirty="0">
                <a:solidFill>
                  <a:schemeClr val="bg1"/>
                </a:solidFill>
                <a:latin typeface="Times New Roman" pitchFamily="18" charset="0"/>
                <a:cs typeface="Times New Roman" pitchFamily="18" charset="0"/>
              </a:rPr>
              <a:t>Budget Gouache </a:t>
            </a:r>
            <a:endParaRPr lang="en-US" dirty="0">
              <a:solidFill>
                <a:schemeClr val="bg1"/>
              </a:solidFill>
              <a:latin typeface="Times New Roman" pitchFamily="18" charset="0"/>
              <a:cs typeface="Times New Roman" pitchFamily="18" charset="0"/>
            </a:endParaRPr>
          </a:p>
          <a:p>
            <a:pPr marL="285750" indent="-285750">
              <a:buFont typeface="Arial" pitchFamily="34" charset="0"/>
              <a:buChar char="•"/>
            </a:pPr>
            <a:r>
              <a:rPr lang="en-US" dirty="0">
                <a:solidFill>
                  <a:schemeClr val="bg1"/>
                </a:solidFill>
                <a:latin typeface="Times New Roman" pitchFamily="18" charset="0"/>
                <a:cs typeface="Times New Roman" pitchFamily="18" charset="0"/>
              </a:rPr>
              <a:t>Reeves Gouache Paint (UK link)</a:t>
            </a:r>
            <a:endParaRPr lang="en-US" dirty="0"/>
          </a:p>
          <a:p>
            <a:pPr marL="285750" indent="-285750">
              <a:buFont typeface="Arial" pitchFamily="34" charset="0"/>
              <a:buChar char="•"/>
            </a:pPr>
            <a:r>
              <a:rPr lang="en-US" dirty="0">
                <a:solidFill>
                  <a:schemeClr val="bg1"/>
                </a:solidFill>
                <a:latin typeface="Times New Roman" pitchFamily="18" charset="0"/>
                <a:cs typeface="Times New Roman" pitchFamily="18" charset="0"/>
              </a:rPr>
              <a:t>Amazon US link for Reeves Gouache Paint</a:t>
            </a:r>
            <a:endParaRPr lang="en-US" dirty="0"/>
          </a:p>
          <a:p>
            <a:pPr marL="285750" indent="-285750">
              <a:buFont typeface="Arial" pitchFamily="34" charset="0"/>
              <a:buChar char="•"/>
            </a:pPr>
            <a:r>
              <a:rPr lang="en-US" dirty="0" err="1">
                <a:solidFill>
                  <a:schemeClr val="bg1"/>
                </a:solidFill>
                <a:latin typeface="Times New Roman" pitchFamily="18" charset="0"/>
                <a:cs typeface="Times New Roman" pitchFamily="18" charset="0"/>
              </a:rPr>
              <a:t>Daler</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Rowney</a:t>
            </a:r>
            <a:r>
              <a:rPr lang="en-US" dirty="0">
                <a:solidFill>
                  <a:schemeClr val="bg1"/>
                </a:solidFill>
                <a:latin typeface="Times New Roman" pitchFamily="18" charset="0"/>
                <a:cs typeface="Times New Roman" pitchFamily="18" charset="0"/>
              </a:rPr>
              <a:t> 12ml Simply Gouache Set UK Link </a:t>
            </a:r>
            <a:r>
              <a:rPr lang="en-US" dirty="0">
                <a:solidFill>
                  <a:schemeClr val="bg1"/>
                </a:solidFill>
              </a:rPr>
              <a:t>|</a:t>
            </a:r>
            <a:r>
              <a:rPr lang="en-US" dirty="0">
                <a:solidFill>
                  <a:schemeClr val="bg1"/>
                </a:solidFill>
                <a:latin typeface="Times New Roman" pitchFamily="18" charset="0"/>
                <a:cs typeface="Times New Roman" pitchFamily="18" charset="0"/>
              </a:rPr>
              <a:t>US Link</a:t>
            </a:r>
          </a:p>
          <a:p>
            <a:pPr marL="285750" indent="-285750">
              <a:buFont typeface="Arial" pitchFamily="34" charset="0"/>
              <a:buChar char="•"/>
            </a:pPr>
            <a:r>
              <a:rPr lang="en-US" dirty="0" err="1">
                <a:solidFill>
                  <a:schemeClr val="bg1"/>
                </a:solidFill>
                <a:latin typeface="Times New Roman" pitchFamily="18" charset="0"/>
                <a:cs typeface="Times New Roman" pitchFamily="18" charset="0"/>
              </a:rPr>
              <a:t>Talens</a:t>
            </a:r>
            <a:r>
              <a:rPr lang="en-US" dirty="0">
                <a:solidFill>
                  <a:schemeClr val="bg1"/>
                </a:solidFill>
                <a:latin typeface="Times New Roman" pitchFamily="18" charset="0"/>
                <a:cs typeface="Times New Roman" pitchFamily="18" charset="0"/>
              </a:rPr>
              <a:t> - Extra Fine Gouache Paint - 6x16ml Jars of Assorted Primary </a:t>
            </a:r>
            <a:r>
              <a:rPr lang="en-US" dirty="0" err="1">
                <a:solidFill>
                  <a:schemeClr val="bg1"/>
                </a:solidFill>
                <a:latin typeface="Times New Roman" pitchFamily="18" charset="0"/>
                <a:cs typeface="Times New Roman" pitchFamily="18" charset="0"/>
              </a:rPr>
              <a:t>Colours</a:t>
            </a:r>
            <a:r>
              <a:rPr lang="en-US" dirty="0">
                <a:solidFill>
                  <a:schemeClr val="bg1"/>
                </a:solidFill>
                <a:latin typeface="Times New Roman" pitchFamily="18" charset="0"/>
                <a:cs typeface="Times New Roman" pitchFamily="18" charset="0"/>
              </a:rPr>
              <a:t> UK Link</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55" y="2133600"/>
            <a:ext cx="493395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914" y="2362200"/>
            <a:ext cx="3314700" cy="408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953000"/>
            <a:ext cx="49339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0915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51179"/>
            <a:ext cx="8458200" cy="2031325"/>
          </a:xfrm>
          <a:prstGeom prst="rect">
            <a:avLst/>
          </a:prstGeom>
        </p:spPr>
        <p:txBody>
          <a:bodyPr wrap="square">
            <a:spAutoFit/>
          </a:bodyPr>
          <a:lstStyle/>
          <a:p>
            <a:r>
              <a:rPr lang="en-US" b="1" dirty="0">
                <a:solidFill>
                  <a:schemeClr val="bg1"/>
                </a:solidFill>
                <a:latin typeface="Times New Roman" pitchFamily="18" charset="0"/>
                <a:cs typeface="Times New Roman" pitchFamily="18" charset="0"/>
              </a:rPr>
              <a:t>Mid-High Range Gouache </a:t>
            </a:r>
            <a:endParaRPr lang="en-US" dirty="0">
              <a:solidFill>
                <a:schemeClr val="bg1"/>
              </a:solidFill>
              <a:latin typeface="Times New Roman" pitchFamily="18" charset="0"/>
              <a:cs typeface="Times New Roman" pitchFamily="18" charset="0"/>
            </a:endParaRPr>
          </a:p>
          <a:p>
            <a:r>
              <a:rPr lang="en-US" dirty="0">
                <a:latin typeface="Times New Roman" pitchFamily="18" charset="0"/>
                <a:cs typeface="Times New Roman" pitchFamily="18" charset="0"/>
              </a:rPr>
              <a:t>Winsor Newton gouache </a:t>
            </a:r>
            <a:r>
              <a:rPr lang="en-US" dirty="0">
                <a:solidFill>
                  <a:schemeClr val="bg1"/>
                </a:solidFill>
                <a:latin typeface="Times New Roman" pitchFamily="18" charset="0"/>
                <a:cs typeface="Times New Roman" pitchFamily="18" charset="0"/>
              </a:rPr>
              <a:t>(</a:t>
            </a:r>
            <a:r>
              <a:rPr lang="en-US" dirty="0" err="1">
                <a:solidFill>
                  <a:schemeClr val="bg1"/>
                </a:solidFill>
                <a:latin typeface="Times New Roman" pitchFamily="18" charset="0"/>
                <a:cs typeface="Times New Roman" pitchFamily="18" charset="0"/>
              </a:rPr>
              <a:t>Uk</a:t>
            </a:r>
            <a:r>
              <a:rPr lang="en-US" dirty="0">
                <a:solidFill>
                  <a:schemeClr val="bg1"/>
                </a:solidFill>
                <a:latin typeface="Times New Roman" pitchFamily="18" charset="0"/>
                <a:cs typeface="Times New Roman" pitchFamily="18" charset="0"/>
              </a:rPr>
              <a:t> Link) are my absolute </a:t>
            </a:r>
            <a:r>
              <a:rPr lang="en-US" dirty="0" err="1">
                <a:solidFill>
                  <a:schemeClr val="bg1"/>
                </a:solidFill>
                <a:latin typeface="Times New Roman" pitchFamily="18" charset="0"/>
                <a:cs typeface="Times New Roman" pitchFamily="18" charset="0"/>
              </a:rPr>
              <a:t>favourite</a:t>
            </a:r>
            <a:r>
              <a:rPr lang="en-US" dirty="0">
                <a:solidFill>
                  <a:schemeClr val="bg1"/>
                </a:solidFill>
                <a:latin typeface="Times New Roman" pitchFamily="18" charset="0"/>
                <a:cs typeface="Times New Roman" pitchFamily="18" charset="0"/>
              </a:rPr>
              <a:t> brand and they are my go-to brand for professional work. They are not cheap, but they will last you for YEARS if you close them properly and store them correctly so they don’t dry up. You can start with primary </a:t>
            </a:r>
            <a:r>
              <a:rPr lang="en-US" dirty="0" err="1">
                <a:solidFill>
                  <a:schemeClr val="bg1"/>
                </a:solidFill>
                <a:latin typeface="Times New Roman" pitchFamily="18" charset="0"/>
                <a:cs typeface="Times New Roman" pitchFamily="18" charset="0"/>
              </a:rPr>
              <a:t>colours</a:t>
            </a:r>
            <a:r>
              <a:rPr lang="en-US" dirty="0">
                <a:solidFill>
                  <a:schemeClr val="bg1"/>
                </a:solidFill>
                <a:latin typeface="Times New Roman" pitchFamily="18" charset="0"/>
                <a:cs typeface="Times New Roman" pitchFamily="18" charset="0"/>
              </a:rPr>
              <a:t> and mix up the hues or just buy the </a:t>
            </a:r>
            <a:r>
              <a:rPr lang="en-US" dirty="0" err="1">
                <a:solidFill>
                  <a:schemeClr val="bg1"/>
                </a:solidFill>
                <a:latin typeface="Times New Roman" pitchFamily="18" charset="0"/>
                <a:cs typeface="Times New Roman" pitchFamily="18" charset="0"/>
              </a:rPr>
              <a:t>colours</a:t>
            </a:r>
            <a:r>
              <a:rPr lang="en-US" dirty="0">
                <a:solidFill>
                  <a:schemeClr val="bg1"/>
                </a:solidFill>
                <a:latin typeface="Times New Roman" pitchFamily="18" charset="0"/>
                <a:cs typeface="Times New Roman" pitchFamily="18" charset="0"/>
              </a:rPr>
              <a:t> secretly every few months. </a:t>
            </a:r>
            <a:r>
              <a:rPr lang="en-US" dirty="0">
                <a:latin typeface="Times New Roman" pitchFamily="18" charset="0"/>
                <a:cs typeface="Times New Roman" pitchFamily="18" charset="0"/>
              </a:rPr>
              <a:t>| Amazon US link for Winsor Newton gouache</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182504"/>
            <a:ext cx="3733800" cy="421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82504"/>
            <a:ext cx="4762500" cy="421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61411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1182</TotalTime>
  <Words>716</Words>
  <Application>Microsoft Office PowerPoint</Application>
  <PresentationFormat>On-screen Show (4:3)</PresentationFormat>
  <Paragraphs>57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Apex</vt:lpstr>
      <vt:lpstr>Material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Conceptual art</dc:title>
  <dc:creator>madam frostier</dc:creator>
  <cp:lastModifiedBy>Windows User</cp:lastModifiedBy>
  <cp:revision>182</cp:revision>
  <dcterms:created xsi:type="dcterms:W3CDTF">2006-08-16T00:00:00Z</dcterms:created>
  <dcterms:modified xsi:type="dcterms:W3CDTF">2020-05-08T08:21:47Z</dcterms:modified>
</cp:coreProperties>
</file>