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8" r:id="rId2"/>
    <p:sldId id="262" r:id="rId3"/>
    <p:sldId id="308" r:id="rId4"/>
  </p:sldIdLst>
  <p:sldSz cx="9144000" cy="6858000" type="screen4x3"/>
  <p:notesSz cx="6858000" cy="9144000"/>
  <p:defaultTextStyle>
    <a:defPPr>
      <a:defRPr lang="fr-FR"/>
    </a:defPPr>
    <a:lvl1pPr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D5AB"/>
    <a:srgbClr val="FFCC99"/>
    <a:srgbClr val="000000"/>
    <a:srgbClr val="FFFFFF"/>
    <a:srgbClr val="BDD2F2"/>
    <a:srgbClr val="D4E3F7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1830" autoAdjust="0"/>
  </p:normalViewPr>
  <p:slideViewPr>
    <p:cSldViewPr snapToGrid="0">
      <p:cViewPr varScale="1">
        <p:scale>
          <a:sx n="113" d="100"/>
          <a:sy n="113" d="100"/>
        </p:scale>
        <p:origin x="1098" y="84"/>
      </p:cViewPr>
      <p:guideLst>
        <p:guide orient="horz" pos="168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0924F4B-2AFC-40C7-87B5-AEA5FC22ED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9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4CA18361-3DF1-4426-B208-C869DCE1BDCC}" type="slidenum">
              <a:rPr lang="en-GB" sz="1200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en-GB" sz="1200" b="0" smtClean="0">
              <a:solidFill>
                <a:schemeClr val="tx1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2449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0564B118-883A-4363-A877-229090138D42}" type="slidenum">
              <a:rPr lang="en-GB" sz="1200" b="0" smtClean="0">
                <a:solidFill>
                  <a:schemeClr val="tx1"/>
                </a:solidFill>
              </a:rPr>
              <a:pPr eaLnBrk="1" hangingPunct="1"/>
              <a:t>2</a:t>
            </a:fld>
            <a:endParaRPr lang="en-GB" sz="1200" b="0" smtClean="0">
              <a:solidFill>
                <a:schemeClr val="tx1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4820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stuf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www.company.com</a:t>
            </a:r>
            <a:endParaRPr lang="fr-FR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50292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0" y="3581400"/>
            <a:ext cx="5715000" cy="14700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40" anchor="t"/>
          <a:lstStyle>
            <a:lvl1pPr algn="ctr">
              <a:spcBef>
                <a:spcPct val="20000"/>
              </a:spcBef>
              <a:defRPr sz="4000" b="1">
                <a:solidFill>
                  <a:srgbClr val="FCAB1A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25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1400175"/>
            <a:ext cx="1828800" cy="4772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400175"/>
            <a:ext cx="5334000" cy="4772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5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828800" y="2133600"/>
            <a:ext cx="7162800" cy="4038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45372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00175"/>
            <a:ext cx="7315200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00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2133600"/>
            <a:ext cx="3505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2133600"/>
            <a:ext cx="3505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9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7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43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52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31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tuff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3"/>
          <p:cNvSpPr>
            <a:spLocks noChangeArrowheads="1"/>
          </p:cNvSpPr>
          <p:nvPr userDrawn="1"/>
        </p:nvSpPr>
        <p:spPr bwMode="auto">
          <a:xfrm>
            <a:off x="1295400" y="1752600"/>
            <a:ext cx="7848600" cy="3505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400175"/>
            <a:ext cx="7315200" cy="58102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0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2133600"/>
            <a:ext cx="7162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1030" name="Rectangle 19"/>
          <p:cNvSpPr>
            <a:spLocks noChangeArrowheads="1"/>
          </p:cNvSpPr>
          <p:nvPr userDrawn="1"/>
        </p:nvSpPr>
        <p:spPr bwMode="auto">
          <a:xfrm>
            <a:off x="0" y="6613525"/>
            <a:ext cx="9144000" cy="24447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www.company.com</a:t>
            </a:r>
            <a:endParaRPr lang="fr-FR"/>
          </a:p>
        </p:txBody>
      </p:sp>
      <p:sp>
        <p:nvSpPr>
          <p:cNvPr id="1031" name="Oval 23"/>
          <p:cNvSpPr>
            <a:spLocks noChangeArrowheads="1"/>
          </p:cNvSpPr>
          <p:nvPr userDrawn="1"/>
        </p:nvSpPr>
        <p:spPr bwMode="auto">
          <a:xfrm>
            <a:off x="143351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Oval 24"/>
          <p:cNvSpPr>
            <a:spLocks noChangeArrowheads="1"/>
          </p:cNvSpPr>
          <p:nvPr userDrawn="1"/>
        </p:nvSpPr>
        <p:spPr bwMode="auto">
          <a:xfrm>
            <a:off x="219392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Oval 25"/>
          <p:cNvSpPr>
            <a:spLocks noChangeArrowheads="1"/>
          </p:cNvSpPr>
          <p:nvPr userDrawn="1"/>
        </p:nvSpPr>
        <p:spPr bwMode="auto">
          <a:xfrm>
            <a:off x="295433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Oval 26"/>
          <p:cNvSpPr>
            <a:spLocks noChangeArrowheads="1"/>
          </p:cNvSpPr>
          <p:nvPr userDrawn="1"/>
        </p:nvSpPr>
        <p:spPr bwMode="auto">
          <a:xfrm>
            <a:off x="371475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Oval 27"/>
          <p:cNvSpPr>
            <a:spLocks noChangeArrowheads="1"/>
          </p:cNvSpPr>
          <p:nvPr userDrawn="1"/>
        </p:nvSpPr>
        <p:spPr bwMode="auto">
          <a:xfrm>
            <a:off x="4475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Oval 28"/>
          <p:cNvSpPr>
            <a:spLocks noChangeArrowheads="1"/>
          </p:cNvSpPr>
          <p:nvPr userDrawn="1"/>
        </p:nvSpPr>
        <p:spPr bwMode="auto">
          <a:xfrm>
            <a:off x="5237163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Oval 29"/>
          <p:cNvSpPr>
            <a:spLocks noChangeArrowheads="1"/>
          </p:cNvSpPr>
          <p:nvPr userDrawn="1"/>
        </p:nvSpPr>
        <p:spPr bwMode="auto">
          <a:xfrm>
            <a:off x="5997575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Oval 30"/>
          <p:cNvSpPr>
            <a:spLocks noChangeArrowheads="1"/>
          </p:cNvSpPr>
          <p:nvPr userDrawn="1"/>
        </p:nvSpPr>
        <p:spPr bwMode="auto">
          <a:xfrm>
            <a:off x="6757988" y="6159500"/>
            <a:ext cx="65087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Oval 31"/>
          <p:cNvSpPr>
            <a:spLocks noChangeArrowheads="1"/>
          </p:cNvSpPr>
          <p:nvPr userDrawn="1"/>
        </p:nvSpPr>
        <p:spPr bwMode="auto">
          <a:xfrm>
            <a:off x="7518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0" name="Oval 32"/>
          <p:cNvSpPr>
            <a:spLocks noChangeArrowheads="1"/>
          </p:cNvSpPr>
          <p:nvPr userDrawn="1"/>
        </p:nvSpPr>
        <p:spPr bwMode="auto">
          <a:xfrm>
            <a:off x="8280400" y="6159500"/>
            <a:ext cx="65088" cy="65088"/>
          </a:xfrm>
          <a:prstGeom prst="ellipse">
            <a:avLst/>
          </a:prstGeom>
          <a:solidFill>
            <a:srgbClr val="BDD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4CCE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955" y="2107467"/>
            <a:ext cx="8264962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GB" sz="3600" dirty="0" smtClean="0"/>
              <a:t>CHOLINOMIMETICS/</a:t>
            </a:r>
            <a:br>
              <a:rPr lang="en-GB" sz="3600" dirty="0" smtClean="0"/>
            </a:br>
            <a:r>
              <a:rPr lang="en-GB" sz="3600" dirty="0" smtClean="0"/>
              <a:t>Cholinergic Agonist/</a:t>
            </a:r>
            <a:r>
              <a:rPr lang="en-GB" sz="3600" dirty="0" err="1" smtClean="0"/>
              <a:t>Parasympathomimetic</a:t>
            </a:r>
            <a:endParaRPr lang="en-US" sz="3600" dirty="0" smtClean="0"/>
          </a:p>
        </p:txBody>
      </p:sp>
      <p:sp>
        <p:nvSpPr>
          <p:cNvPr id="3075" name="Rectangle 2"/>
          <p:cNvSpPr txBox="1">
            <a:spLocks noChangeArrowheads="1"/>
          </p:cNvSpPr>
          <p:nvPr/>
        </p:nvSpPr>
        <p:spPr bwMode="auto">
          <a:xfrm>
            <a:off x="653955" y="5050630"/>
            <a:ext cx="6781800" cy="12168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GB" sz="2000" dirty="0" smtClean="0">
                <a:solidFill>
                  <a:schemeClr val="tx1"/>
                </a:solidFill>
                <a:latin typeface="Verdana" pitchFamily="34" charset="0"/>
              </a:rPr>
              <a:t>Taseer Ahmad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sz="2000" dirty="0" smtClean="0">
                <a:solidFill>
                  <a:schemeClr val="tx1"/>
                </a:solidFill>
                <a:latin typeface="Verdana" pitchFamily="34" charset="0"/>
              </a:rPr>
              <a:t>Lecturer, College of Pharmacy, University of Sargodha</a:t>
            </a:r>
          </a:p>
          <a:p>
            <a:pPr algn="ctr" eaLnBrk="1" hangingPunct="1">
              <a:spcBef>
                <a:spcPct val="20000"/>
              </a:spcBef>
            </a:pPr>
            <a:r>
              <a:rPr lang="en-GB" sz="2000" dirty="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839075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0225" y="1419225"/>
            <a:ext cx="71628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n-GB" sz="1800" dirty="0" err="1" smtClean="0"/>
              <a:t>Parasympathomimetics</a:t>
            </a:r>
            <a:r>
              <a:rPr lang="en-GB" sz="1800" dirty="0" smtClean="0"/>
              <a:t>		 </a:t>
            </a:r>
            <a:r>
              <a:rPr lang="en-GB" sz="1800" dirty="0" err="1" smtClean="0"/>
              <a:t>Sympathomimetics</a:t>
            </a:r>
            <a:endParaRPr lang="en-GB" sz="1800" dirty="0" smtClean="0"/>
          </a:p>
          <a:p>
            <a:pPr marL="0" indent="0" eaLnBrk="1" hangingPunct="1">
              <a:buFontTx/>
              <a:buNone/>
              <a:defRPr/>
            </a:pPr>
            <a:r>
              <a:rPr lang="en-GB" sz="1800" dirty="0"/>
              <a:t> </a:t>
            </a:r>
            <a:r>
              <a:rPr lang="en-GB" sz="1800" dirty="0" smtClean="0"/>
              <a:t>        (</a:t>
            </a:r>
            <a:r>
              <a:rPr lang="en-GB" sz="1800" dirty="0" err="1" smtClean="0"/>
              <a:t>cholinomimetics</a:t>
            </a:r>
            <a:r>
              <a:rPr lang="en-GB" sz="1800" dirty="0" smtClean="0"/>
              <a:t>) 		  (</a:t>
            </a:r>
            <a:r>
              <a:rPr lang="en-GB" sz="1800" dirty="0" err="1" smtClean="0"/>
              <a:t>adrenomimetics</a:t>
            </a:r>
            <a:r>
              <a:rPr lang="en-GB" sz="1800" dirty="0" smtClean="0"/>
              <a:t>)</a:t>
            </a:r>
          </a:p>
          <a:p>
            <a:pPr eaLnBrk="1" hangingPunct="1">
              <a:defRPr/>
            </a:pPr>
            <a:endParaRPr lang="en-GB" sz="1800" dirty="0" smtClean="0"/>
          </a:p>
          <a:p>
            <a:pPr eaLnBrk="1" hangingPunct="1">
              <a:defRPr/>
            </a:pPr>
            <a:endParaRPr lang="en-GB" sz="1800" dirty="0" smtClean="0"/>
          </a:p>
          <a:p>
            <a:pPr eaLnBrk="1" hangingPunct="1">
              <a:defRPr/>
            </a:pPr>
            <a:endParaRPr lang="en-GB" sz="1800" dirty="0"/>
          </a:p>
          <a:p>
            <a:pPr eaLnBrk="1" hangingPunct="1">
              <a:defRPr/>
            </a:pPr>
            <a:endParaRPr lang="en-GB" sz="1800" dirty="0" smtClean="0"/>
          </a:p>
          <a:p>
            <a:pPr eaLnBrk="1" hangingPunct="1">
              <a:defRPr/>
            </a:pPr>
            <a:endParaRPr lang="en-GB" sz="1800" dirty="0"/>
          </a:p>
          <a:p>
            <a:pPr eaLnBrk="1" hangingPunct="1">
              <a:defRPr/>
            </a:pPr>
            <a:endParaRPr lang="en-GB" sz="1800" dirty="0" smtClean="0"/>
          </a:p>
          <a:p>
            <a:pPr eaLnBrk="1" hangingPunct="1">
              <a:defRPr/>
            </a:pPr>
            <a:r>
              <a:rPr lang="en-GB" sz="1800" dirty="0" err="1" smtClean="0"/>
              <a:t>Parasyimpatholythics</a:t>
            </a:r>
            <a:r>
              <a:rPr lang="en-GB" sz="1800" dirty="0" smtClean="0"/>
              <a:t> 		   Sympatholythics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sz="1800" dirty="0"/>
              <a:t> </a:t>
            </a:r>
            <a:r>
              <a:rPr lang="en-GB" sz="1800" dirty="0" smtClean="0"/>
              <a:t>        (</a:t>
            </a:r>
            <a:r>
              <a:rPr lang="en-GB" sz="1800" dirty="0" err="1" smtClean="0"/>
              <a:t>cholinoblockers</a:t>
            </a:r>
            <a:r>
              <a:rPr lang="en-GB" sz="1800" dirty="0" smtClean="0"/>
              <a:t>)		   (</a:t>
            </a:r>
            <a:r>
              <a:rPr lang="en-GB" sz="1800" dirty="0" err="1" smtClean="0"/>
              <a:t>adrenoblockers</a:t>
            </a:r>
            <a:r>
              <a:rPr lang="en-GB" sz="1800" dirty="0" smtClean="0"/>
              <a:t>)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 bwMode="auto">
          <a:xfrm>
            <a:off x="7839075" y="6657975"/>
            <a:ext cx="1228725" cy="171450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00" name="Title 1"/>
          <p:cNvSpPr>
            <a:spLocks noGrp="1"/>
          </p:cNvSpPr>
          <p:nvPr>
            <p:ph type="title"/>
          </p:nvPr>
        </p:nvSpPr>
        <p:spPr>
          <a:xfrm>
            <a:off x="1724025" y="695325"/>
            <a:ext cx="7315200" cy="581025"/>
          </a:xfrm>
        </p:spPr>
        <p:txBody>
          <a:bodyPr/>
          <a:lstStyle/>
          <a:p>
            <a:pPr eaLnBrk="1" hangingPunct="1"/>
            <a:r>
              <a:rPr lang="en-US" dirty="0" err="1" smtClean="0"/>
              <a:t>Druds</a:t>
            </a:r>
            <a:r>
              <a:rPr lang="en-US" dirty="0" smtClean="0"/>
              <a:t> acting on ANS</a:t>
            </a:r>
          </a:p>
        </p:txBody>
      </p:sp>
      <p:pic>
        <p:nvPicPr>
          <p:cNvPr id="410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6" y="2088166"/>
            <a:ext cx="1809750" cy="194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2088167"/>
            <a:ext cx="1822168" cy="193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4710888"/>
            <a:ext cx="1790700" cy="192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7" y="4711659"/>
            <a:ext cx="1749425" cy="185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&quot;No&quot; Symbol 1"/>
          <p:cNvSpPr/>
          <p:nvPr/>
        </p:nvSpPr>
        <p:spPr bwMode="auto">
          <a:xfrm>
            <a:off x="6040437" y="5105400"/>
            <a:ext cx="1303338" cy="1314450"/>
          </a:xfrm>
          <a:prstGeom prst="noSmoking">
            <a:avLst/>
          </a:prstGeom>
          <a:solidFill>
            <a:srgbClr val="C00000">
              <a:alpha val="51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&quot;No&quot; Symbol 12"/>
          <p:cNvSpPr/>
          <p:nvPr/>
        </p:nvSpPr>
        <p:spPr bwMode="auto">
          <a:xfrm>
            <a:off x="2576512" y="4981575"/>
            <a:ext cx="1301750" cy="1314450"/>
          </a:xfrm>
          <a:prstGeom prst="noSmoking">
            <a:avLst/>
          </a:prstGeom>
          <a:solidFill>
            <a:srgbClr val="C00000">
              <a:alpha val="52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926" y="-1"/>
            <a:ext cx="5783292" cy="67722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5666" y="299720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83883"/>
      </a:dk1>
      <a:lt1>
        <a:srgbClr val="FFFFFF"/>
      </a:lt1>
      <a:dk2>
        <a:srgbClr val="183883"/>
      </a:dk2>
      <a:lt2>
        <a:srgbClr val="808080"/>
      </a:lt2>
      <a:accent1>
        <a:srgbClr val="D4E3F7"/>
      </a:accent1>
      <a:accent2>
        <a:srgbClr val="0067AF"/>
      </a:accent2>
      <a:accent3>
        <a:srgbClr val="FFFFFF"/>
      </a:accent3>
      <a:accent4>
        <a:srgbClr val="132E6F"/>
      </a:accent4>
      <a:accent5>
        <a:srgbClr val="E6EFFA"/>
      </a:accent5>
      <a:accent6>
        <a:srgbClr val="005D9E"/>
      </a:accent6>
      <a:hlink>
        <a:srgbClr val="365B91"/>
      </a:hlink>
      <a:folHlink>
        <a:srgbClr val="0099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183883"/>
        </a:dk1>
        <a:lt1>
          <a:srgbClr val="FFFFFF"/>
        </a:lt1>
        <a:dk2>
          <a:srgbClr val="000000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333399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183883"/>
        </a:dk1>
        <a:lt1>
          <a:srgbClr val="FFFFFF"/>
        </a:lt1>
        <a:dk2>
          <a:srgbClr val="183883"/>
        </a:dk2>
        <a:lt2>
          <a:srgbClr val="808080"/>
        </a:lt2>
        <a:accent1>
          <a:srgbClr val="D4E3F7"/>
        </a:accent1>
        <a:accent2>
          <a:srgbClr val="0067AF"/>
        </a:accent2>
        <a:accent3>
          <a:srgbClr val="FFFFFF"/>
        </a:accent3>
        <a:accent4>
          <a:srgbClr val="132E6F"/>
        </a:accent4>
        <a:accent5>
          <a:srgbClr val="E6EFFA"/>
        </a:accent5>
        <a:accent6>
          <a:srgbClr val="005D9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5329</TotalTime>
  <Words>21</Words>
  <Application>Microsoft Office PowerPoint</Application>
  <PresentationFormat>On-screen Show (4:3)</PresentationFormat>
  <Paragraphs>17</Paragraphs>
  <Slides>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Verdana</vt:lpstr>
      <vt:lpstr>Default Design</vt:lpstr>
      <vt:lpstr>CHOLINOMIMETICS/ Cholinergic Agonist/Parasympathomimetic</vt:lpstr>
      <vt:lpstr>Druds acting on ANS</vt:lpstr>
      <vt:lpstr>PowerPoint Presentation</vt:lpstr>
    </vt:vector>
  </TitlesOfParts>
  <Company>Presentation Magazine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2 Template</dc:title>
  <dc:creator>Presentation Magazine</dc:creator>
  <cp:lastModifiedBy>Administrator</cp:lastModifiedBy>
  <cp:revision>190</cp:revision>
  <dcterms:created xsi:type="dcterms:W3CDTF">2005-02-28T14:06:28Z</dcterms:created>
  <dcterms:modified xsi:type="dcterms:W3CDTF">2021-03-30T08:33:08Z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Presentation Helper</vt:lpwstr>
  </property>
</Properties>
</file>