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29"/>
  </p:notesMasterIdLst>
  <p:handoutMasterIdLst>
    <p:handoutMasterId r:id="rId30"/>
  </p:handoutMasterIdLst>
  <p:sldIdLst>
    <p:sldId id="309" r:id="rId2"/>
    <p:sldId id="340" r:id="rId3"/>
    <p:sldId id="313" r:id="rId4"/>
    <p:sldId id="312" r:id="rId5"/>
    <p:sldId id="314" r:id="rId6"/>
    <p:sldId id="315" r:id="rId7"/>
    <p:sldId id="316" r:id="rId8"/>
    <p:sldId id="318" r:id="rId9"/>
    <p:sldId id="319" r:id="rId10"/>
    <p:sldId id="320" r:id="rId11"/>
    <p:sldId id="321" r:id="rId12"/>
    <p:sldId id="322" r:id="rId13"/>
    <p:sldId id="324"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1B6FEAF-82BA-48A2-870B-725CFC165420}">
          <p14:sldIdLst>
            <p14:sldId id="309"/>
            <p14:sldId id="340"/>
            <p14:sldId id="313"/>
            <p14:sldId id="312"/>
            <p14:sldId id="314"/>
            <p14:sldId id="315"/>
            <p14:sldId id="316"/>
            <p14:sldId id="318"/>
            <p14:sldId id="319"/>
            <p14:sldId id="320"/>
            <p14:sldId id="321"/>
            <p14:sldId id="322"/>
            <p14:sldId id="324"/>
            <p14:sldId id="326"/>
            <p14:sldId id="327"/>
            <p14:sldId id="328"/>
            <p14:sldId id="329"/>
            <p14:sldId id="330"/>
            <p14:sldId id="331"/>
            <p14:sldId id="332"/>
            <p14:sldId id="333"/>
            <p14:sldId id="334"/>
            <p14:sldId id="335"/>
            <p14:sldId id="336"/>
            <p14:sldId id="337"/>
            <p14:sldId id="338"/>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F47024"/>
    <a:srgbClr val="897DBB"/>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7324" autoAdjust="0"/>
  </p:normalViewPr>
  <p:slideViewPr>
    <p:cSldViewPr>
      <p:cViewPr>
        <p:scale>
          <a:sx n="70" d="100"/>
          <a:sy n="70" d="100"/>
        </p:scale>
        <p:origin x="13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66A86E-5E6C-4301-9392-38D8449F6C20}" type="datetimeFigureOut">
              <a:rPr lang="en-US" smtClean="0"/>
              <a:pPr/>
              <a:t>3/24/2020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3C2692-D876-482B-9DDD-ADF8955EC435}" type="slidenum">
              <a:rPr lang="en-US" smtClean="0"/>
              <a:pPr/>
              <a:t>‹#›</a:t>
            </a:fld>
            <a:endParaRPr lang="en-US"/>
          </a:p>
        </p:txBody>
      </p:sp>
    </p:spTree>
    <p:extLst>
      <p:ext uri="{BB962C8B-B14F-4D97-AF65-F5344CB8AC3E}">
        <p14:creationId xmlns:p14="http://schemas.microsoft.com/office/powerpoint/2010/main" val="315341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3/24/2020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58503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In this module, we’ll look at four major approaches to management theory: classical, behavioral, quantitative, and contemporary. (See Exhibit MH-1 above.)</a:t>
            </a:r>
          </a:p>
        </p:txBody>
      </p:sp>
      <p:sp>
        <p:nvSpPr>
          <p:cNvPr id="4" name="Slide Number Placeholder 3"/>
          <p:cNvSpPr>
            <a:spLocks noGrp="1"/>
          </p:cNvSpPr>
          <p:nvPr>
            <p:ph type="sldNum" sz="quarter" idx="5"/>
          </p:nvPr>
        </p:nvSpPr>
        <p:spPr/>
        <p:txBody>
          <a:bodyPr/>
          <a:lstStyle/>
          <a:p>
            <a:pPr>
              <a:defRPr/>
            </a:pPr>
            <a:fld id="{AEE164F7-D542-44D5-B09A-825606F8AD52}" type="slidenum">
              <a:rPr lang="en-US" smtClean="0"/>
              <a:pPr>
                <a:defRPr/>
              </a:pPr>
              <a:t>3</a:t>
            </a:fld>
            <a:endParaRPr lang="en-US" dirty="0"/>
          </a:p>
        </p:txBody>
      </p:sp>
    </p:spTree>
    <p:extLst>
      <p:ext uri="{BB962C8B-B14F-4D97-AF65-F5344CB8AC3E}">
        <p14:creationId xmlns:p14="http://schemas.microsoft.com/office/powerpoint/2010/main" val="420954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Max Weber (pronounced VAY-</a:t>
            </a:r>
            <a:r>
              <a:rPr lang="en-US" dirty="0" err="1" smtClean="0">
                <a:cs typeface="Arial" charset="0"/>
              </a:rPr>
              <a:t>ber</a:t>
            </a:r>
            <a:r>
              <a:rPr lang="en-US" dirty="0" smtClean="0">
                <a:cs typeface="Arial" charset="0"/>
              </a:rPr>
              <a:t>) was a German sociologist who studied organizations.  Writing in the early 1900s, he developed a theory of authority structures and relations based on an ideal type of organization he called a </a:t>
            </a:r>
            <a:r>
              <a:rPr lang="en-US" b="1" dirty="0" smtClean="0">
                <a:cs typeface="Arial" charset="0"/>
              </a:rPr>
              <a:t>bureaucracy</a:t>
            </a:r>
            <a:r>
              <a:rPr lang="en-US" dirty="0" smtClean="0">
                <a:cs typeface="Arial" charset="0"/>
              </a:rPr>
              <a:t>—a form of organization characterized by division of labor, a clearly defined hierarchy, detailed rules and regulations, and impersonal relationships. (See Exhibit MH-4.)</a:t>
            </a:r>
          </a:p>
        </p:txBody>
      </p:sp>
      <p:sp>
        <p:nvSpPr>
          <p:cNvPr id="4" name="Slide Number Placeholder 3"/>
          <p:cNvSpPr>
            <a:spLocks noGrp="1"/>
          </p:cNvSpPr>
          <p:nvPr>
            <p:ph type="sldNum" sz="quarter" idx="5"/>
          </p:nvPr>
        </p:nvSpPr>
        <p:spPr/>
        <p:txBody>
          <a:bodyPr/>
          <a:lstStyle/>
          <a:p>
            <a:pPr>
              <a:defRPr/>
            </a:pPr>
            <a:fld id="{1EA3AA7F-7240-4A61-BE41-60D652E7E119}" type="slidenum">
              <a:rPr lang="en-US" smtClean="0"/>
              <a:pPr>
                <a:defRPr/>
              </a:pPr>
              <a:t>12</a:t>
            </a:fld>
            <a:endParaRPr lang="en-US" dirty="0"/>
          </a:p>
        </p:txBody>
      </p:sp>
    </p:spTree>
    <p:extLst>
      <p:ext uri="{BB962C8B-B14F-4D97-AF65-F5344CB8AC3E}">
        <p14:creationId xmlns:p14="http://schemas.microsoft.com/office/powerpoint/2010/main" val="52322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The field of study that researches the actions (behavior) of people at work is called </a:t>
            </a:r>
            <a:r>
              <a:rPr lang="en-US" b="1" dirty="0" smtClean="0">
                <a:cs typeface="Arial" charset="0"/>
              </a:rPr>
              <a:t>organizational behavior (OB)</a:t>
            </a:r>
            <a:r>
              <a:rPr lang="en-US" dirty="0" smtClean="0">
                <a:cs typeface="Arial" charset="0"/>
              </a:rPr>
              <a:t>. Much of what managers do today when managing people—motivating, leading, building trust, working with a team, managing conflict, and so forth—has come out of OB research.</a:t>
            </a:r>
          </a:p>
          <a:p>
            <a:pPr eaLnBrk="1" hangingPunct="1"/>
            <a:endParaRPr lang="en-US" dirty="0" smtClean="0">
              <a:cs typeface="Arial" charset="0"/>
            </a:endParaRPr>
          </a:p>
          <a:p>
            <a:pPr eaLnBrk="1" hangingPunct="1"/>
            <a:r>
              <a:rPr lang="en-US" dirty="0" smtClean="0">
                <a:cs typeface="Arial" charset="0"/>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2A72646-1095-49C0-B54C-3B834A1F475C}" type="slidenum">
              <a:rPr lang="en-US" smtClean="0"/>
              <a:pPr>
                <a:defRPr/>
              </a:pPr>
              <a:t>13</a:t>
            </a:fld>
            <a:endParaRPr lang="en-US" dirty="0"/>
          </a:p>
        </p:txBody>
      </p:sp>
    </p:spTree>
    <p:extLst>
      <p:ext uri="{BB962C8B-B14F-4D97-AF65-F5344CB8AC3E}">
        <p14:creationId xmlns:p14="http://schemas.microsoft.com/office/powerpoint/2010/main" val="302668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Scholars generally agree that the Hawthorne Studies had a game-changing impact on management beliefs about the role of people in organizations. Elton Mayo conducted</a:t>
            </a:r>
            <a:r>
              <a:rPr lang="en-US" baseline="0" dirty="0" smtClean="0">
                <a:cs typeface="Arial" charset="0"/>
              </a:rPr>
              <a:t> the</a:t>
            </a:r>
            <a:r>
              <a:rPr lang="en-US" dirty="0" smtClean="0">
                <a:cs typeface="Arial" charset="0"/>
              </a:rPr>
              <a:t> </a:t>
            </a:r>
            <a:r>
              <a:rPr lang="en-US" b="1" dirty="0" smtClean="0">
                <a:cs typeface="Arial" charset="0"/>
              </a:rPr>
              <a:t>Hawthorne Studies</a:t>
            </a:r>
            <a:r>
              <a:rPr lang="en-US" b="0" dirty="0" smtClean="0">
                <a:cs typeface="Arial" charset="0"/>
              </a:rPr>
              <a:t>,</a:t>
            </a:r>
            <a:r>
              <a:rPr lang="en-US" b="1" dirty="0" smtClean="0">
                <a:cs typeface="Arial" charset="0"/>
              </a:rPr>
              <a:t> </a:t>
            </a:r>
            <a:r>
              <a:rPr lang="en-US" b="0" dirty="0" smtClean="0">
                <a:cs typeface="Arial" charset="0"/>
              </a:rPr>
              <a:t>a</a:t>
            </a:r>
            <a:r>
              <a:rPr lang="en-US" dirty="0" smtClean="0">
                <a:cs typeface="Arial" charset="0"/>
              </a:rPr>
              <a:t> series of studies during the 1920s and 1930s that provided new insights into individual and group behavior.  The studies concluded that people’s behavior and attitudes are closely related, that group factors significantly</a:t>
            </a:r>
            <a:r>
              <a:rPr lang="en-US" baseline="0" dirty="0" smtClean="0">
                <a:cs typeface="Arial" charset="0"/>
              </a:rPr>
              <a:t> </a:t>
            </a:r>
            <a:r>
              <a:rPr lang="en-US" dirty="0" smtClean="0">
                <a:cs typeface="Arial" charset="0"/>
              </a:rPr>
              <a:t>affect individual behavior, that group standards establish individual worker output, and that money is less a factor in determining output than group standards, group attitudes, and security. These conclusions led to a new emphasis on the human behavior factor in the management of organizations.</a:t>
            </a:r>
            <a:endParaRPr lang="en-US" b="1" dirty="0" smtClean="0">
              <a:cs typeface="Arial" charset="0"/>
            </a:endParaRPr>
          </a:p>
        </p:txBody>
      </p:sp>
      <p:sp>
        <p:nvSpPr>
          <p:cNvPr id="4" name="Slide Number Placeholder 3"/>
          <p:cNvSpPr>
            <a:spLocks noGrp="1"/>
          </p:cNvSpPr>
          <p:nvPr>
            <p:ph type="sldNum" sz="quarter" idx="5"/>
          </p:nvPr>
        </p:nvSpPr>
        <p:spPr/>
        <p:txBody>
          <a:bodyPr/>
          <a:lstStyle/>
          <a:p>
            <a:pPr>
              <a:defRPr/>
            </a:pPr>
            <a:fld id="{F2E959FC-CA8F-4E86-BCC9-5898E0C50486}" type="slidenum">
              <a:rPr lang="en-US" smtClean="0"/>
              <a:pPr>
                <a:defRPr/>
              </a:pPr>
              <a:t>14</a:t>
            </a:fld>
            <a:endParaRPr lang="en-US" dirty="0"/>
          </a:p>
        </p:txBody>
      </p:sp>
    </p:spTree>
    <p:extLst>
      <p:ext uri="{BB962C8B-B14F-4D97-AF65-F5344CB8AC3E}">
        <p14:creationId xmlns:p14="http://schemas.microsoft.com/office/powerpoint/2010/main" val="176213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smtClean="0">
                <a:cs typeface="Arial" charset="0"/>
              </a:rPr>
              <a:t>The </a:t>
            </a:r>
            <a:r>
              <a:rPr lang="en-US" b="1" smtClean="0">
                <a:cs typeface="Arial" charset="0"/>
              </a:rPr>
              <a:t>quantitative approach </a:t>
            </a:r>
            <a:r>
              <a:rPr lang="en-US" smtClean="0">
                <a:cs typeface="Arial" charset="0"/>
              </a:rPr>
              <a:t>is the use of quantitative techniques to improve decision making. This approach also is known as </a:t>
            </a:r>
            <a:r>
              <a:rPr lang="en-US" i="1" smtClean="0">
                <a:cs typeface="Arial" charset="0"/>
              </a:rPr>
              <a:t>management science. </a:t>
            </a:r>
            <a:r>
              <a:rPr lang="en-US" smtClean="0">
                <a:cs typeface="Arial" charset="0"/>
              </a:rPr>
              <a:t>The quantitative approach evolved from mathematical and statistical solutions developed for military problems during World War II. After the war was over, many of these techniques used for military problems were applied to businesses.</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B5589FF-68AB-4AA7-B8CC-EED11730DC95}" type="slidenum">
              <a:rPr lang="en-US" smtClean="0"/>
              <a:pPr>
                <a:defRPr/>
              </a:pPr>
              <a:t>15</a:t>
            </a:fld>
            <a:endParaRPr lang="en-US" dirty="0"/>
          </a:p>
        </p:txBody>
      </p:sp>
    </p:spTree>
    <p:extLst>
      <p:ext uri="{BB962C8B-B14F-4D97-AF65-F5344CB8AC3E}">
        <p14:creationId xmlns:p14="http://schemas.microsoft.com/office/powerpoint/2010/main" val="70850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Another area where quantitative techniques are used frequently is in </a:t>
            </a:r>
            <a:r>
              <a:rPr lang="en-US" b="1" dirty="0" smtClean="0">
                <a:cs typeface="Arial" charset="0"/>
              </a:rPr>
              <a:t>total quality management</a:t>
            </a:r>
            <a:r>
              <a:rPr lang="en-US" dirty="0" smtClean="0">
                <a:cs typeface="Arial" charset="0"/>
              </a:rPr>
              <a:t>. A quality revolution swept through both the business and public sectors in the 1980s and 1990s. It was inspired by a small group of quality experts; the most famous was W. Edwards Deming (pictured above) and Joseph M. </a:t>
            </a:r>
            <a:r>
              <a:rPr lang="en-US" dirty="0" err="1" smtClean="0">
                <a:cs typeface="Arial" charset="0"/>
              </a:rPr>
              <a:t>Juran</a:t>
            </a:r>
            <a:r>
              <a:rPr lang="en-US" dirty="0" smtClean="0">
                <a:cs typeface="Arial" charset="0"/>
              </a:rPr>
              <a:t>. The ideas and techniques they advocated in the 1950s had few supporters in the United States but were enthusiastically embraced by Japanese organizations. As Japanese manufacturers began beating U.S. competitors in quality comparisons, however, Western managers soon took a more serious look at Deming’s and </a:t>
            </a:r>
            <a:r>
              <a:rPr lang="en-US" dirty="0" err="1" smtClean="0">
                <a:cs typeface="Arial" charset="0"/>
              </a:rPr>
              <a:t>Juran’s</a:t>
            </a:r>
            <a:r>
              <a:rPr lang="en-US" dirty="0" smtClean="0">
                <a:cs typeface="Arial" charset="0"/>
              </a:rPr>
              <a:t> ideas, which became the basis for today’s quality management programs.</a:t>
            </a:r>
          </a:p>
          <a:p>
            <a:pPr eaLnBrk="1" hangingPunct="1"/>
            <a:endParaRPr lang="en-US" dirty="0" smtClean="0">
              <a:cs typeface="Arial" charset="0"/>
            </a:endParaRPr>
          </a:p>
          <a:p>
            <a:pPr eaLnBrk="1" hangingPunct="1"/>
            <a:r>
              <a:rPr lang="en-US" b="1" dirty="0" smtClean="0">
                <a:cs typeface="Arial" charset="0"/>
              </a:rPr>
              <a:t>Total quality management</a:t>
            </a:r>
            <a:r>
              <a:rPr lang="en-US" dirty="0" smtClean="0">
                <a:cs typeface="Arial" charset="0"/>
              </a:rPr>
              <a:t>, or TQM, is a management philosophy devoted to continual improvement and responding to customer needs and expectations. (See Exhibit MH-6.) The term </a:t>
            </a:r>
            <a:r>
              <a:rPr lang="en-US" i="1" dirty="0" smtClean="0">
                <a:cs typeface="Arial" charset="0"/>
              </a:rPr>
              <a:t>customer </a:t>
            </a:r>
            <a:r>
              <a:rPr lang="en-US" dirty="0" smtClean="0">
                <a:cs typeface="Arial" charset="0"/>
              </a:rPr>
              <a:t>includes anyone who interacts with the organization’s product</a:t>
            </a:r>
            <a:r>
              <a:rPr lang="en-US" baseline="0" dirty="0" smtClean="0">
                <a:cs typeface="Arial" charset="0"/>
              </a:rPr>
              <a:t> </a:t>
            </a:r>
            <a:r>
              <a:rPr lang="en-US" dirty="0" smtClean="0">
                <a:cs typeface="Arial" charset="0"/>
              </a:rPr>
              <a:t>or services, internally or externally. It encompasses employees and suppliers as well as the people who purchase the organization’s goods or services.</a:t>
            </a:r>
          </a:p>
        </p:txBody>
      </p:sp>
      <p:sp>
        <p:nvSpPr>
          <p:cNvPr id="4" name="Slide Number Placeholder 3"/>
          <p:cNvSpPr>
            <a:spLocks noGrp="1"/>
          </p:cNvSpPr>
          <p:nvPr>
            <p:ph type="sldNum" sz="quarter" idx="5"/>
          </p:nvPr>
        </p:nvSpPr>
        <p:spPr/>
        <p:txBody>
          <a:bodyPr/>
          <a:lstStyle/>
          <a:p>
            <a:pPr>
              <a:defRPr/>
            </a:pPr>
            <a:fld id="{FC5E6EDD-66D1-4C06-B319-180EF70FC0BE}" type="slidenum">
              <a:rPr lang="en-US" smtClean="0"/>
              <a:pPr>
                <a:defRPr/>
              </a:pPr>
              <a:t>16</a:t>
            </a:fld>
            <a:endParaRPr lang="en-US" dirty="0"/>
          </a:p>
        </p:txBody>
      </p:sp>
    </p:spTree>
    <p:extLst>
      <p:ext uri="{BB962C8B-B14F-4D97-AF65-F5344CB8AC3E}">
        <p14:creationId xmlns:p14="http://schemas.microsoft.com/office/powerpoint/2010/main" val="328532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4872816-555E-4842-A53C-2740ECA41C03}" type="slidenum">
              <a:rPr lang="en-US" smtClean="0"/>
              <a:pPr>
                <a:defRPr/>
              </a:pPr>
              <a:t>17</a:t>
            </a:fld>
            <a:endParaRPr lang="en-US" dirty="0"/>
          </a:p>
        </p:txBody>
      </p:sp>
    </p:spTree>
    <p:extLst>
      <p:ext uri="{BB962C8B-B14F-4D97-AF65-F5344CB8AC3E}">
        <p14:creationId xmlns:p14="http://schemas.microsoft.com/office/powerpoint/2010/main" val="165239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Most of these earlier approaches focused on managers’ concerns </a:t>
            </a:r>
            <a:r>
              <a:rPr lang="en-US" i="1" dirty="0" smtClean="0">
                <a:cs typeface="Arial" charset="0"/>
              </a:rPr>
              <a:t>inside </a:t>
            </a:r>
            <a:r>
              <a:rPr lang="en-US" dirty="0" smtClean="0">
                <a:cs typeface="Arial" charset="0"/>
              </a:rPr>
              <a:t>the organization.  Starting in the 1960s, management researchers began to look at what was happening in the external environment </a:t>
            </a:r>
            <a:r>
              <a:rPr lang="en-US" i="1" dirty="0" smtClean="0">
                <a:cs typeface="Arial" charset="0"/>
              </a:rPr>
              <a:t>outside </a:t>
            </a:r>
            <a:r>
              <a:rPr lang="en-US" dirty="0" smtClean="0">
                <a:cs typeface="Arial" charset="0"/>
              </a:rPr>
              <a:t>the boundaries of the organization. Two contemporary management perspectives— systems and contingency—are part of this approach. Systems theory is a basic theory in the physical sciences, but had never been applied to organized human efforts.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system </a:t>
            </a:r>
            <a:r>
              <a:rPr lang="en-US" dirty="0" smtClean="0">
                <a:cs typeface="Arial" charset="0"/>
              </a:rPr>
              <a:t>is a set of interrelated and interdependent parts arranged in a manner that produces a unified whole. The two basic types of systems are closed and open. </a:t>
            </a:r>
            <a:r>
              <a:rPr lang="en-US" b="1" dirty="0" smtClean="0">
                <a:cs typeface="Arial" charset="0"/>
              </a:rPr>
              <a:t>Closed systems </a:t>
            </a:r>
            <a:r>
              <a:rPr lang="en-US" dirty="0" smtClean="0">
                <a:cs typeface="Arial" charset="0"/>
              </a:rPr>
              <a:t>are not influenced by and do not interact with their environment. In contrast, </a:t>
            </a:r>
            <a:r>
              <a:rPr lang="en-US" b="1" dirty="0" smtClean="0">
                <a:cs typeface="Arial" charset="0"/>
              </a:rPr>
              <a:t>open systems </a:t>
            </a:r>
            <a:r>
              <a:rPr lang="en-US" dirty="0" smtClean="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5"/>
          </p:nvPr>
        </p:nvSpPr>
        <p:spPr/>
        <p:txBody>
          <a:bodyPr/>
          <a:lstStyle/>
          <a:p>
            <a:pPr>
              <a:defRPr/>
            </a:pPr>
            <a:fld id="{918AED6B-EE22-4436-9617-AF34CC7B8EB1}" type="slidenum">
              <a:rPr lang="en-US" smtClean="0"/>
              <a:pPr>
                <a:defRPr/>
              </a:pPr>
              <a:t>18</a:t>
            </a:fld>
            <a:endParaRPr lang="en-US" dirty="0"/>
          </a:p>
        </p:txBody>
      </p:sp>
    </p:spTree>
    <p:extLst>
      <p:ext uri="{BB962C8B-B14F-4D97-AF65-F5344CB8AC3E}">
        <p14:creationId xmlns:p14="http://schemas.microsoft.com/office/powerpoint/2010/main" val="147196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 Exhibit MH-7 shows a diagram of an organization from an open systems’ perspective.</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619D26A-07B9-4D48-98BC-B21C5C905E2B}" type="slidenum">
              <a:rPr lang="en-US" smtClean="0"/>
              <a:pPr>
                <a:defRPr/>
              </a:pPr>
              <a:t>19</a:t>
            </a:fld>
            <a:endParaRPr lang="en-US" dirty="0"/>
          </a:p>
        </p:txBody>
      </p:sp>
    </p:spTree>
    <p:extLst>
      <p:ext uri="{BB962C8B-B14F-4D97-AF65-F5344CB8AC3E}">
        <p14:creationId xmlns:p14="http://schemas.microsoft.com/office/powerpoint/2010/main" val="192416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Different and changing situations require managers to use different approaches and techniques. The </a:t>
            </a:r>
            <a:r>
              <a:rPr lang="en-US" b="1" smtClean="0">
                <a:cs typeface="Arial" charset="0"/>
              </a:rPr>
              <a:t>contingency approach </a:t>
            </a:r>
            <a:r>
              <a:rPr lang="en-US" smtClean="0">
                <a:cs typeface="Arial" charset="0"/>
              </a:rPr>
              <a:t>(sometimes called the </a:t>
            </a:r>
            <a:r>
              <a:rPr lang="en-US" i="1" smtClean="0">
                <a:cs typeface="Arial" charset="0"/>
              </a:rPr>
              <a:t>situational approach</a:t>
            </a:r>
            <a:r>
              <a:rPr lang="en-US" smtClean="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5"/>
          </p:nvPr>
        </p:nvSpPr>
        <p:spPr/>
        <p:txBody>
          <a:bodyPr/>
          <a:lstStyle/>
          <a:p>
            <a:pPr>
              <a:defRPr/>
            </a:pPr>
            <a:fld id="{02868132-DE4E-474E-97DB-A2CA9567EBEA}" type="slidenum">
              <a:rPr lang="en-US" smtClean="0"/>
              <a:pPr>
                <a:defRPr/>
              </a:pPr>
              <a:t>20</a:t>
            </a:fld>
            <a:endParaRPr lang="en-US" dirty="0"/>
          </a:p>
        </p:txBody>
      </p:sp>
    </p:spTree>
    <p:extLst>
      <p:ext uri="{BB962C8B-B14F-4D97-AF65-F5344CB8AC3E}">
        <p14:creationId xmlns:p14="http://schemas.microsoft.com/office/powerpoint/2010/main" val="347754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Exhibit MH-8 describes four popular contingency variables. Although the list is by no means comprehensive—more than 100 different variables have been identified— it represents those most widely used and gives you an idea of what we mean by the term </a:t>
            </a:r>
            <a:r>
              <a:rPr lang="en-US" i="1" smtClean="0">
                <a:cs typeface="Arial" charset="0"/>
              </a:rPr>
              <a:t>contingency variable. </a:t>
            </a:r>
            <a:r>
              <a:rPr lang="en-US" smtClean="0">
                <a:cs typeface="Arial" charset="0"/>
              </a:rPr>
              <a:t>The primary value of the contingency approach is that it stresses there are no simplistic or universal rules for managers to follow.</a:t>
            </a:r>
          </a:p>
        </p:txBody>
      </p:sp>
      <p:sp>
        <p:nvSpPr>
          <p:cNvPr id="4" name="Slide Number Placeholder 3"/>
          <p:cNvSpPr>
            <a:spLocks noGrp="1"/>
          </p:cNvSpPr>
          <p:nvPr>
            <p:ph type="sldNum" sz="quarter" idx="5"/>
          </p:nvPr>
        </p:nvSpPr>
        <p:spPr/>
        <p:txBody>
          <a:bodyPr/>
          <a:lstStyle/>
          <a:p>
            <a:pPr>
              <a:defRPr/>
            </a:pPr>
            <a:fld id="{B699B91F-A4E3-4DA9-9EC7-FD0675B4A64C}" type="slidenum">
              <a:rPr lang="en-US" smtClean="0"/>
              <a:pPr>
                <a:defRPr/>
              </a:pPr>
              <a:t>21</a:t>
            </a:fld>
            <a:endParaRPr lang="en-US" dirty="0"/>
          </a:p>
        </p:txBody>
      </p:sp>
    </p:spTree>
    <p:extLst>
      <p:ext uri="{BB962C8B-B14F-4D97-AF65-F5344CB8AC3E}">
        <p14:creationId xmlns:p14="http://schemas.microsoft.com/office/powerpoint/2010/main" val="320871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In 1776, Adam Smith published </a:t>
            </a:r>
            <a:r>
              <a:rPr lang="en-US" i="1" dirty="0" smtClean="0">
                <a:cs typeface="Arial" charset="0"/>
              </a:rPr>
              <a:t>The Wealth of Nations</a:t>
            </a:r>
            <a:r>
              <a:rPr lang="en-US" dirty="0" smtClean="0">
                <a:cs typeface="Arial" charset="0"/>
              </a:rPr>
              <a:t>, in which he argued the economic advantages that organizations and society would gain from the </a:t>
            </a:r>
            <a:r>
              <a:rPr lang="en-US" b="1" dirty="0" smtClean="0">
                <a:cs typeface="Arial" charset="0"/>
              </a:rPr>
              <a:t>division of labor </a:t>
            </a:r>
            <a:r>
              <a:rPr lang="en-US" dirty="0" smtClean="0">
                <a:cs typeface="Arial" charset="0"/>
              </a:rPr>
              <a:t>(or </a:t>
            </a:r>
            <a:r>
              <a:rPr lang="en-US" b="1" dirty="0" smtClean="0">
                <a:cs typeface="Arial" charset="0"/>
              </a:rPr>
              <a:t>job specialization</a:t>
            </a:r>
            <a:r>
              <a:rPr lang="en-US" dirty="0" smtClean="0">
                <a:cs typeface="Arial" charset="0"/>
              </a:rPr>
              <a:t>)—that is, breaking down jobs into narrow and repetitive tasks.</a:t>
            </a:r>
          </a:p>
          <a:p>
            <a:pPr eaLnBrk="1" hangingPunct="1"/>
            <a:endParaRPr lang="en-US" dirty="0" smtClean="0">
              <a:cs typeface="Arial" charset="0"/>
            </a:endParaRPr>
          </a:p>
          <a:p>
            <a:pPr eaLnBrk="1" hangingPunct="1"/>
            <a:r>
              <a:rPr lang="en-US" dirty="0" smtClean="0">
                <a:cs typeface="Arial" charset="0"/>
              </a:rPr>
              <a:t>Starting in the late eighteenth century when machine power was substituted for human power, a point in history known as the </a:t>
            </a:r>
            <a:r>
              <a:rPr lang="en-US" b="1" dirty="0" smtClean="0">
                <a:cs typeface="Arial" charset="0"/>
              </a:rPr>
              <a:t>industrial revolution</a:t>
            </a:r>
            <a:r>
              <a:rPr lang="en-US" dirty="0" smtClean="0">
                <a:cs typeface="Arial" charset="0"/>
              </a:rPr>
              <a:t>, it became more economical to manufacture goods in factories rather than at home. These large efficient factories needed someone to forecast demand, ensure that enough material was on hand to make products, assign tasks to people, direct daily activities, and so forth.</a:t>
            </a:r>
          </a:p>
        </p:txBody>
      </p:sp>
      <p:sp>
        <p:nvSpPr>
          <p:cNvPr id="4" name="Slide Number Placeholder 3"/>
          <p:cNvSpPr>
            <a:spLocks noGrp="1"/>
          </p:cNvSpPr>
          <p:nvPr>
            <p:ph type="sldNum" sz="quarter" idx="5"/>
          </p:nvPr>
        </p:nvSpPr>
        <p:spPr/>
        <p:txBody>
          <a:bodyPr/>
          <a:lstStyle/>
          <a:p>
            <a:pPr>
              <a:defRPr/>
            </a:pPr>
            <a:fld id="{84B6F9F9-9018-4B2C-9020-FD26B515D161}" type="slidenum">
              <a:rPr lang="en-US" smtClean="0"/>
              <a:pPr>
                <a:defRPr/>
              </a:pPr>
              <a:t>4</a:t>
            </a:fld>
            <a:endParaRPr lang="en-US" dirty="0"/>
          </a:p>
        </p:txBody>
      </p:sp>
    </p:spTree>
    <p:extLst>
      <p:ext uri="{BB962C8B-B14F-4D97-AF65-F5344CB8AC3E}">
        <p14:creationId xmlns:p14="http://schemas.microsoft.com/office/powerpoint/2010/main" val="84919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1F57CCD-6520-4390-8BCD-47764AE6A655}" type="slidenum">
              <a:rPr lang="en-US" smtClean="0"/>
              <a:pPr>
                <a:defRPr/>
              </a:pPr>
              <a:t>22</a:t>
            </a:fld>
            <a:endParaRPr lang="en-US" dirty="0"/>
          </a:p>
        </p:txBody>
      </p:sp>
    </p:spTree>
    <p:extLst>
      <p:ext uri="{BB962C8B-B14F-4D97-AF65-F5344CB8AC3E}">
        <p14:creationId xmlns:p14="http://schemas.microsoft.com/office/powerpoint/2010/main" val="332851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E53672F-3943-4C8D-BCD2-E4CEF2D43B29}" type="slidenum">
              <a:rPr lang="en-US" smtClean="0"/>
              <a:pPr>
                <a:defRPr/>
              </a:pPr>
              <a:t>23</a:t>
            </a:fld>
            <a:endParaRPr lang="en-US" dirty="0"/>
          </a:p>
        </p:txBody>
      </p:sp>
    </p:spTree>
    <p:extLst>
      <p:ext uri="{BB962C8B-B14F-4D97-AF65-F5344CB8AC3E}">
        <p14:creationId xmlns:p14="http://schemas.microsoft.com/office/powerpoint/2010/main" val="32352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983E776-908D-49C3-90B1-22463E3F50CF}" type="slidenum">
              <a:rPr lang="en-US" smtClean="0"/>
              <a:pPr>
                <a:defRPr/>
              </a:pPr>
              <a:t>24</a:t>
            </a:fld>
            <a:endParaRPr lang="en-US" dirty="0"/>
          </a:p>
        </p:txBody>
      </p:sp>
    </p:spTree>
    <p:extLst>
      <p:ext uri="{BB962C8B-B14F-4D97-AF65-F5344CB8AC3E}">
        <p14:creationId xmlns:p14="http://schemas.microsoft.com/office/powerpoint/2010/main" val="2216449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150CFE0-28FA-4685-A86D-66FBB5906E45}" type="slidenum">
              <a:rPr lang="en-US" smtClean="0"/>
              <a:pPr>
                <a:defRPr/>
              </a:pPr>
              <a:t>25</a:t>
            </a:fld>
            <a:endParaRPr lang="en-US" dirty="0"/>
          </a:p>
        </p:txBody>
      </p:sp>
    </p:spTree>
    <p:extLst>
      <p:ext uri="{BB962C8B-B14F-4D97-AF65-F5344CB8AC3E}">
        <p14:creationId xmlns:p14="http://schemas.microsoft.com/office/powerpoint/2010/main" val="232810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8F697B6-CE54-412A-B4AC-B8F19D77671C}" type="slidenum">
              <a:rPr lang="en-US" smtClean="0"/>
              <a:pPr>
                <a:defRPr/>
              </a:pPr>
              <a:t>26</a:t>
            </a:fld>
            <a:endParaRPr lang="en-US" dirty="0"/>
          </a:p>
        </p:txBody>
      </p:sp>
    </p:spTree>
    <p:extLst>
      <p:ext uri="{BB962C8B-B14F-4D97-AF65-F5344CB8AC3E}">
        <p14:creationId xmlns:p14="http://schemas.microsoft.com/office/powerpoint/2010/main" val="267423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56C7DC7-0F7B-4A9C-9B95-3481AFE7BA33}" type="slidenum">
              <a:rPr lang="en-US" smtClean="0"/>
              <a:pPr>
                <a:defRPr/>
              </a:pPr>
              <a:t>27</a:t>
            </a:fld>
            <a:endParaRPr lang="en-US" dirty="0"/>
          </a:p>
        </p:txBody>
      </p:sp>
    </p:spTree>
    <p:extLst>
      <p:ext uri="{BB962C8B-B14F-4D97-AF65-F5344CB8AC3E}">
        <p14:creationId xmlns:p14="http://schemas.microsoft.com/office/powerpoint/2010/main" val="104543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first studies of management, often called the </a:t>
            </a:r>
            <a:r>
              <a:rPr lang="en-US" b="1" dirty="0" smtClean="0">
                <a:cs typeface="Arial" charset="0"/>
              </a:rPr>
              <a:t>classical approach</a:t>
            </a:r>
            <a:r>
              <a:rPr lang="en-US" dirty="0" smtClean="0">
                <a:cs typeface="Arial" charset="0"/>
              </a:rPr>
              <a:t>, emphasized rationality and making organizations and workers as efficient as possible. Two major theories comprise the classical approach: scientific management and general administrative theory. The two most important contributors to scientific management theory were Frederick W. Taylor and the husband-wife team of Frank and Lillian </a:t>
            </a:r>
            <a:r>
              <a:rPr lang="en-US" dirty="0" err="1" smtClean="0">
                <a:cs typeface="Arial" charset="0"/>
              </a:rPr>
              <a:t>Gilbreth</a:t>
            </a:r>
            <a:r>
              <a:rPr lang="en-US" dirty="0" smtClean="0">
                <a:cs typeface="Arial" charset="0"/>
              </a:rPr>
              <a:t>. The two most important contributors to general administrative theory were Henri </a:t>
            </a:r>
            <a:r>
              <a:rPr lang="en-US" dirty="0" err="1" smtClean="0">
                <a:cs typeface="Arial" charset="0"/>
              </a:rPr>
              <a:t>Fayol</a:t>
            </a:r>
            <a:r>
              <a:rPr lang="en-US" dirty="0" smtClean="0">
                <a:cs typeface="Arial" charset="0"/>
              </a:rPr>
              <a:t> and Max Weber. Let’s take a look at each of these important figures in management history.</a:t>
            </a:r>
          </a:p>
        </p:txBody>
      </p:sp>
      <p:sp>
        <p:nvSpPr>
          <p:cNvPr id="4" name="Slide Number Placeholder 3"/>
          <p:cNvSpPr>
            <a:spLocks noGrp="1"/>
          </p:cNvSpPr>
          <p:nvPr>
            <p:ph type="sldNum" sz="quarter" idx="5"/>
          </p:nvPr>
        </p:nvSpPr>
        <p:spPr/>
        <p:txBody>
          <a:bodyPr/>
          <a:lstStyle/>
          <a:p>
            <a:pPr>
              <a:defRPr/>
            </a:pPr>
            <a:fld id="{9E99C091-9490-4C30-A97A-0DB3242818B1}" type="slidenum">
              <a:rPr lang="en-US" smtClean="0"/>
              <a:pPr>
                <a:defRPr/>
              </a:pPr>
              <a:t>5</a:t>
            </a:fld>
            <a:endParaRPr lang="en-US" dirty="0"/>
          </a:p>
        </p:txBody>
      </p:sp>
    </p:spTree>
    <p:extLst>
      <p:ext uri="{BB962C8B-B14F-4D97-AF65-F5344CB8AC3E}">
        <p14:creationId xmlns:p14="http://schemas.microsoft.com/office/powerpoint/2010/main" val="335789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If you had to pinpoint when modern management theory was born, 1911 might be a good choice. That was when Frederick Winslow Taylor’s </a:t>
            </a:r>
            <a:r>
              <a:rPr lang="en-US" i="1" dirty="0" smtClean="0">
                <a:cs typeface="Arial" charset="0"/>
              </a:rPr>
              <a:t>Principles of Scientific Management </a:t>
            </a:r>
            <a:r>
              <a:rPr lang="en-US" dirty="0" smtClean="0">
                <a:cs typeface="Arial" charset="0"/>
              </a:rPr>
              <a:t>was published. Its contents were widely embraced by managers around the world. Taylor’s book described the theory of </a:t>
            </a:r>
            <a:r>
              <a:rPr lang="en-US" b="1" dirty="0" smtClean="0">
                <a:cs typeface="Arial" charset="0"/>
              </a:rPr>
              <a:t>scientific management</a:t>
            </a:r>
            <a:r>
              <a:rPr lang="en-US" b="0" baseline="0" dirty="0" smtClean="0">
                <a:cs typeface="Arial" charset="0"/>
              </a:rPr>
              <a:t> </a:t>
            </a:r>
            <a:r>
              <a:rPr lang="en-US" sz="1200" kern="1200" dirty="0" smtClean="0">
                <a:solidFill>
                  <a:schemeClr val="tx1"/>
                </a:solidFill>
                <a:effectLst/>
                <a:latin typeface="+mn-lt"/>
                <a:ea typeface="+mn-ea"/>
                <a:cs typeface="Arial" pitchFamily="34" charset="0"/>
              </a:rPr>
              <a:t>–</a:t>
            </a:r>
            <a:r>
              <a:rPr lang="en-US" dirty="0" smtClean="0">
                <a:effectLst/>
              </a:rPr>
              <a:t> </a:t>
            </a:r>
            <a:r>
              <a:rPr lang="en-US" dirty="0" smtClean="0">
                <a:cs typeface="Arial" charset="0"/>
              </a:rPr>
              <a:t>the use of scientific methods to define the “one best way” for a job to be done.</a:t>
            </a:r>
          </a:p>
        </p:txBody>
      </p:sp>
      <p:sp>
        <p:nvSpPr>
          <p:cNvPr id="4" name="Slide Number Placeholder 3"/>
          <p:cNvSpPr>
            <a:spLocks noGrp="1"/>
          </p:cNvSpPr>
          <p:nvPr>
            <p:ph type="sldNum" sz="quarter" idx="5"/>
          </p:nvPr>
        </p:nvSpPr>
        <p:spPr/>
        <p:txBody>
          <a:bodyPr/>
          <a:lstStyle/>
          <a:p>
            <a:pPr>
              <a:defRPr/>
            </a:pPr>
            <a:fld id="{EBCB8284-6595-4145-9199-F84C2C9540DE}" type="slidenum">
              <a:rPr lang="en-US" smtClean="0"/>
              <a:pPr>
                <a:defRPr/>
              </a:pPr>
              <a:t>6</a:t>
            </a:fld>
            <a:endParaRPr lang="en-US" dirty="0"/>
          </a:p>
        </p:txBody>
      </p:sp>
    </p:spTree>
    <p:extLst>
      <p:ext uri="{BB962C8B-B14F-4D97-AF65-F5344CB8AC3E}">
        <p14:creationId xmlns:p14="http://schemas.microsoft.com/office/powerpoint/2010/main" val="420441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Taylor’s experiences led him to define clear guidelines for improving production efficiency. He argued that these four principles of management (see Exhibit MH-2 above) would result in prosperity for both workers and managers.</a:t>
            </a:r>
          </a:p>
        </p:txBody>
      </p:sp>
      <p:sp>
        <p:nvSpPr>
          <p:cNvPr id="4" name="Slide Number Placeholder 3"/>
          <p:cNvSpPr>
            <a:spLocks noGrp="1"/>
          </p:cNvSpPr>
          <p:nvPr>
            <p:ph type="sldNum" sz="quarter" idx="5"/>
          </p:nvPr>
        </p:nvSpPr>
        <p:spPr/>
        <p:txBody>
          <a:bodyPr/>
          <a:lstStyle/>
          <a:p>
            <a:pPr>
              <a:defRPr/>
            </a:pPr>
            <a:fld id="{274D3037-1615-4CC1-ADCF-C99B22DC91B4}" type="slidenum">
              <a:rPr lang="en-US" smtClean="0"/>
              <a:pPr>
                <a:defRPr/>
              </a:pPr>
              <a:t>7</a:t>
            </a:fld>
            <a:endParaRPr lang="en-US" dirty="0"/>
          </a:p>
        </p:txBody>
      </p:sp>
    </p:spTree>
    <p:extLst>
      <p:ext uri="{BB962C8B-B14F-4D97-AF65-F5344CB8AC3E}">
        <p14:creationId xmlns:p14="http://schemas.microsoft.com/office/powerpoint/2010/main" val="264503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smtClean="0">
                <a:cs typeface="Arial" charset="0"/>
              </a:rPr>
              <a:t>General administrative theory </a:t>
            </a:r>
            <a:r>
              <a:rPr lang="en-US" smtClean="0">
                <a:cs typeface="Arial" charset="0"/>
              </a:rPr>
              <a:t>focused more on what managers do and what constituted good management practice. </a:t>
            </a:r>
          </a:p>
        </p:txBody>
      </p:sp>
      <p:sp>
        <p:nvSpPr>
          <p:cNvPr id="4" name="Slide Number Placeholder 3"/>
          <p:cNvSpPr>
            <a:spLocks noGrp="1"/>
          </p:cNvSpPr>
          <p:nvPr>
            <p:ph type="sldNum" sz="quarter" idx="5"/>
          </p:nvPr>
        </p:nvSpPr>
        <p:spPr/>
        <p:txBody>
          <a:bodyPr/>
          <a:lstStyle/>
          <a:p>
            <a:pPr>
              <a:defRPr/>
            </a:pPr>
            <a:fld id="{31FE1F02-2324-4838-89F1-D3692058EBFE}" type="slidenum">
              <a:rPr lang="en-US" smtClean="0"/>
              <a:pPr>
                <a:defRPr/>
              </a:pPr>
              <a:t>8</a:t>
            </a:fld>
            <a:endParaRPr lang="en-US" dirty="0"/>
          </a:p>
        </p:txBody>
      </p:sp>
    </p:spTree>
    <p:extLst>
      <p:ext uri="{BB962C8B-B14F-4D97-AF65-F5344CB8AC3E}">
        <p14:creationId xmlns:p14="http://schemas.microsoft.com/office/powerpoint/2010/main" val="159178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Henri</a:t>
            </a:r>
            <a:r>
              <a:rPr lang="en-US" b="1" dirty="0" smtClean="0">
                <a:cs typeface="Arial" charset="0"/>
              </a:rPr>
              <a:t> </a:t>
            </a:r>
            <a:r>
              <a:rPr lang="en-US" dirty="0" err="1" smtClean="0">
                <a:cs typeface="Arial" charset="0"/>
              </a:rPr>
              <a:t>Fayol</a:t>
            </a:r>
            <a:r>
              <a:rPr lang="en-US" dirty="0" smtClean="0">
                <a:cs typeface="Arial" charset="0"/>
              </a:rPr>
              <a:t> described the practice of management as something distinct from accounting, finance, production, distribution, and other typical business functions. His belief that management was an activity common to all business endeavors, government, and even the home, led him to develop 14 </a:t>
            </a:r>
            <a:r>
              <a:rPr lang="en-US" b="1" dirty="0" smtClean="0">
                <a:cs typeface="Arial" charset="0"/>
              </a:rPr>
              <a:t>principles of management</a:t>
            </a:r>
            <a:r>
              <a:rPr lang="en-US" dirty="0" smtClean="0">
                <a:cs typeface="Arial" charset="0"/>
              </a:rPr>
              <a:t>—fundamental rules of management that could be applied to all organizational situations and taught in schools. These principles are shown in Exhibit MH-3.</a:t>
            </a:r>
          </a:p>
        </p:txBody>
      </p:sp>
      <p:sp>
        <p:nvSpPr>
          <p:cNvPr id="4" name="Slide Number Placeholder 3"/>
          <p:cNvSpPr>
            <a:spLocks noGrp="1"/>
          </p:cNvSpPr>
          <p:nvPr>
            <p:ph type="sldNum" sz="quarter" idx="5"/>
          </p:nvPr>
        </p:nvSpPr>
        <p:spPr/>
        <p:txBody>
          <a:bodyPr/>
          <a:lstStyle/>
          <a:p>
            <a:pPr>
              <a:defRPr/>
            </a:pPr>
            <a:fld id="{3D6C0FF8-8218-4FAE-A16C-14C5429E5D26}" type="slidenum">
              <a:rPr lang="en-US" smtClean="0"/>
              <a:pPr>
                <a:defRPr/>
              </a:pPr>
              <a:t>9</a:t>
            </a:fld>
            <a:endParaRPr lang="en-US" dirty="0"/>
          </a:p>
        </p:txBody>
      </p:sp>
    </p:spTree>
    <p:extLst>
      <p:ext uri="{BB962C8B-B14F-4D97-AF65-F5344CB8AC3E}">
        <p14:creationId xmlns:p14="http://schemas.microsoft.com/office/powerpoint/2010/main" val="329154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EBDFF3F-8FD5-4023-837C-FED6450BD7B7}" type="slidenum">
              <a:rPr lang="en-US" smtClean="0"/>
              <a:pPr>
                <a:defRPr/>
              </a:pPr>
              <a:t>10</a:t>
            </a:fld>
            <a:endParaRPr lang="en-US" dirty="0"/>
          </a:p>
        </p:txBody>
      </p:sp>
    </p:spTree>
    <p:extLst>
      <p:ext uri="{BB962C8B-B14F-4D97-AF65-F5344CB8AC3E}">
        <p14:creationId xmlns:p14="http://schemas.microsoft.com/office/powerpoint/2010/main" val="410661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36B1495-5F80-4C15-948C-5D5670EB0FDE}" type="slidenum">
              <a:rPr lang="en-US" smtClean="0"/>
              <a:pPr>
                <a:defRPr/>
              </a:pPr>
              <a:t>11</a:t>
            </a:fld>
            <a:endParaRPr lang="en-US" dirty="0"/>
          </a:p>
        </p:txBody>
      </p:sp>
    </p:spTree>
    <p:extLst>
      <p:ext uri="{BB962C8B-B14F-4D97-AF65-F5344CB8AC3E}">
        <p14:creationId xmlns:p14="http://schemas.microsoft.com/office/powerpoint/2010/main" val="21890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65967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76977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7147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20068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212956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44881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3"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01784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22517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6"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404243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12709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03113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Arial" charset="0"/>
              </a:rPr>
              <a:t>  </a:t>
            </a:r>
            <a:endParaRPr kumimoji="0" lang="en-US"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2014 Pearson Education, Ltd</a:t>
            </a:r>
            <a:endParaRPr lang="en-US" dirty="0"/>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245420342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F_YvY7jfi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0" y="6477000"/>
            <a:ext cx="641931" cy="246221"/>
          </a:xfrm>
          <a:prstGeom prst="rect">
            <a:avLst/>
          </a:prstGeom>
          <a:noFill/>
        </p:spPr>
        <p:txBody>
          <a:bodyPr wrap="square" rtlCol="0">
            <a:spAutoFit/>
          </a:bodyPr>
          <a:lstStyle/>
          <a:p>
            <a:r>
              <a:rPr lang="en-US" sz="1000" dirty="0" smtClean="0"/>
              <a:t>1a - 1</a:t>
            </a:r>
            <a:endParaRPr lang="en-US" sz="1000" dirty="0"/>
          </a:p>
        </p:txBody>
      </p:sp>
      <p:sp>
        <p:nvSpPr>
          <p:cNvPr id="9" name="Rectangle 2"/>
          <p:cNvSpPr txBox="1">
            <a:spLocks/>
          </p:cNvSpPr>
          <p:nvPr/>
        </p:nvSpPr>
        <p:spPr>
          <a:xfrm>
            <a:off x="3505200" y="1981200"/>
            <a:ext cx="3766132" cy="1470025"/>
          </a:xfrm>
          <a:prstGeom prst="rect">
            <a:avLst/>
          </a:prstGeom>
        </p:spPr>
        <p:txBody>
          <a:bodyPr vert="horz" lIns="0" tIns="45720" rIns="0" bIns="45720" rtlCol="0" anchor="b" anchorCtr="0">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atin typeface="HelveticaNeue-Light"/>
              </a:rPr>
              <a:t>Management History </a:t>
            </a:r>
            <a:r>
              <a:rPr lang="en-US" i="1" dirty="0">
                <a:latin typeface="HelveticaNeue-Light"/>
              </a:rPr>
              <a:t>Module</a:t>
            </a:r>
            <a:endParaRPr lang="en-US" dirty="0">
              <a:solidFill>
                <a:schemeClr val="tx2"/>
              </a:solidFill>
            </a:endParaRPr>
          </a:p>
        </p:txBody>
      </p:sp>
      <p:sp>
        <p:nvSpPr>
          <p:cNvPr id="11" name="Footer Placeholder 10"/>
          <p:cNvSpPr>
            <a:spLocks noGrp="1"/>
          </p:cNvSpPr>
          <p:nvPr>
            <p:ph type="ftr" sz="quarter" idx="11"/>
          </p:nvPr>
        </p:nvSpPr>
        <p:spPr/>
        <p:txBody>
          <a:bodyPr/>
          <a:lstStyle/>
          <a:p>
            <a:r>
              <a:rPr lang="en-IN" smtClean="0"/>
              <a:t>Copyright © 2016 Pearson Education, Ltd.</a:t>
            </a:r>
            <a:endParaRPr lang="en-US" dirty="0"/>
          </a:p>
        </p:txBody>
      </p:sp>
      <p:sp>
        <p:nvSpPr>
          <p:cNvPr id="12" name="Slide Number Placeholder 11"/>
          <p:cNvSpPr>
            <a:spLocks noGrp="1"/>
          </p:cNvSpPr>
          <p:nvPr>
            <p:ph type="sldNum" sz="quarter" idx="4"/>
          </p:nvPr>
        </p:nvSpPr>
        <p:spPr/>
        <p:txBody>
          <a:bodyPr/>
          <a:lstStyle/>
          <a:p>
            <a:r>
              <a:rPr lang="en-US" smtClean="0"/>
              <a:t>1a-</a:t>
            </a:r>
            <a:fld id="{8B37D5FE-740C-46F5-801A-FA5477D9711F}"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524000"/>
            <a:ext cx="8458200" cy="3733800"/>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10</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75000" lnSpcReduction="2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MH-3 </a:t>
            </a:r>
            <a:br>
              <a:rPr lang="en-US" smtClean="0"/>
            </a:br>
            <a:r>
              <a:rPr lang="en-US" smtClean="0"/>
              <a:t>Fayol’s 14 Principles of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457200" y="304800"/>
            <a:ext cx="8458200" cy="1143000"/>
          </a:xfrm>
        </p:spPr>
        <p:txBody>
          <a:bodyPr>
            <a:noAutofit/>
          </a:bodyPr>
          <a:lstStyle/>
          <a:p>
            <a:pPr algn="ctr"/>
            <a:r>
              <a:rPr lang="en-US" sz="2800" dirty="0" smtClean="0"/>
              <a:t>Exhibit MH-3</a:t>
            </a:r>
            <a:br>
              <a:rPr lang="en-US" sz="2800" dirty="0" smtClean="0"/>
            </a:br>
            <a:r>
              <a:rPr lang="en-US" sz="2800" dirty="0" smtClean="0"/>
              <a:t> Fayol’s 14 Principles of Management (cont.)</a:t>
            </a:r>
            <a:endParaRPr lang="en-US" sz="2800" dirty="0" smtClean="0">
              <a:latin typeface="Calibri" pitchFamily="34" charset="0"/>
            </a:endParaRPr>
          </a:p>
        </p:txBody>
      </p:sp>
      <p:pic>
        <p:nvPicPr>
          <p:cNvPr id="52226" name="Picture 3"/>
          <p:cNvPicPr>
            <a:picLocks noChangeAspect="1" noChangeArrowheads="1"/>
          </p:cNvPicPr>
          <p:nvPr/>
        </p:nvPicPr>
        <p:blipFill>
          <a:blip r:embed="rId3" cstate="print"/>
          <a:srcRect/>
          <a:stretch>
            <a:fillRect/>
          </a:stretch>
        </p:blipFill>
        <p:spPr bwMode="auto">
          <a:xfrm>
            <a:off x="647700" y="1785938"/>
            <a:ext cx="7848600" cy="32861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533400" y="274638"/>
            <a:ext cx="8153400" cy="1143000"/>
          </a:xfrm>
        </p:spPr>
        <p:txBody>
          <a:bodyPr>
            <a:normAutofit/>
          </a:bodyPr>
          <a:lstStyle/>
          <a:p>
            <a:pPr algn="ctr"/>
            <a:r>
              <a:rPr lang="en-US" sz="3200" dirty="0" smtClean="0"/>
              <a:t>General Administrative Theory</a:t>
            </a:r>
            <a:endParaRPr lang="en-US" sz="3200" dirty="0" smtClean="0">
              <a:latin typeface="Calibri" pitchFamily="34" charset="0"/>
            </a:endParaRPr>
          </a:p>
        </p:txBody>
      </p:sp>
      <p:sp>
        <p:nvSpPr>
          <p:cNvPr id="2" name="Rectangle 1"/>
          <p:cNvSpPr/>
          <p:nvPr/>
        </p:nvSpPr>
        <p:spPr>
          <a:xfrm>
            <a:off x="457200" y="1600200"/>
            <a:ext cx="4724400" cy="4401205"/>
          </a:xfrm>
          <a:prstGeom prst="rect">
            <a:avLst/>
          </a:prstGeom>
        </p:spPr>
        <p:txBody>
          <a:bodyPr>
            <a:spAutoFit/>
          </a:bodyPr>
          <a:lstStyle/>
          <a:p>
            <a:pPr>
              <a:defRPr/>
            </a:pPr>
            <a:r>
              <a:rPr lang="en-US" sz="2800" b="1" dirty="0" smtClean="0">
                <a:latin typeface="Arial" pitchFamily="34" charset="0"/>
                <a:cs typeface="Arial" pitchFamily="34" charset="0"/>
              </a:rPr>
              <a:t>Max </a:t>
            </a:r>
            <a:r>
              <a:rPr lang="en-US" sz="2800" b="1" dirty="0" err="1" smtClean="0">
                <a:latin typeface="Arial" pitchFamily="34" charset="0"/>
                <a:cs typeface="Arial" pitchFamily="34" charset="0"/>
              </a:rPr>
              <a:t>Weyber</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developed a theory of authority structures and relations called</a:t>
            </a:r>
            <a:r>
              <a:rPr lang="en-US" sz="2800" b="1" dirty="0">
                <a:latin typeface="Arial" pitchFamily="34" charset="0"/>
                <a:cs typeface="Arial" pitchFamily="34" charset="0"/>
              </a:rPr>
              <a:t> </a:t>
            </a:r>
            <a:r>
              <a:rPr lang="en-US" sz="2800" b="1" dirty="0" smtClean="0">
                <a:latin typeface="Arial" pitchFamily="34" charset="0"/>
                <a:cs typeface="Arial" pitchFamily="34" charset="0"/>
              </a:rPr>
              <a:t>Bureaucracy</a:t>
            </a:r>
            <a:endParaRPr lang="en-US" sz="2800" b="1" dirty="0">
              <a:latin typeface="Arial" pitchFamily="34" charset="0"/>
              <a:cs typeface="Arial" pitchFamily="34" charset="0"/>
            </a:endParaRPr>
          </a:p>
          <a:p>
            <a:pPr>
              <a:defRPr/>
            </a:pPr>
            <a:r>
              <a:rPr lang="en-US" sz="2800" dirty="0">
                <a:latin typeface="Arial" pitchFamily="34" charset="0"/>
                <a:cs typeface="Arial" pitchFamily="34" charset="0"/>
              </a:rPr>
              <a:t>a form of organization </a:t>
            </a:r>
            <a:r>
              <a:rPr lang="en-US" sz="2800" dirty="0" smtClean="0">
                <a:latin typeface="Arial" pitchFamily="34" charset="0"/>
                <a:cs typeface="Arial" pitchFamily="34" charset="0"/>
              </a:rPr>
              <a:t>characterized by </a:t>
            </a:r>
            <a:r>
              <a:rPr lang="en-US" sz="2800" dirty="0">
                <a:latin typeface="Arial" pitchFamily="34" charset="0"/>
                <a:cs typeface="Arial" pitchFamily="34" charset="0"/>
              </a:rPr>
              <a:t>division of labor, a clearly </a:t>
            </a:r>
            <a:r>
              <a:rPr lang="en-US" sz="2800" dirty="0" smtClean="0">
                <a:latin typeface="Arial" pitchFamily="34" charset="0"/>
                <a:cs typeface="Arial" pitchFamily="34" charset="0"/>
              </a:rPr>
              <a:t>defined hierarchy</a:t>
            </a:r>
            <a:r>
              <a:rPr lang="en-US" sz="2800" dirty="0">
                <a:latin typeface="Arial" pitchFamily="34" charset="0"/>
                <a:cs typeface="Arial" pitchFamily="34" charset="0"/>
              </a:rPr>
              <a:t>, detailed rules and regulations</a:t>
            </a:r>
            <a:r>
              <a:rPr lang="en-US" sz="2800" dirty="0" smtClean="0">
                <a:latin typeface="Arial" pitchFamily="34" charset="0"/>
                <a:cs typeface="Arial" pitchFamily="34" charset="0"/>
              </a:rPr>
              <a:t>, and </a:t>
            </a:r>
            <a:r>
              <a:rPr lang="en-US" sz="2800" dirty="0">
                <a:latin typeface="Arial" pitchFamily="34" charset="0"/>
                <a:cs typeface="Arial" pitchFamily="34" charset="0"/>
              </a:rPr>
              <a:t>impersonal </a:t>
            </a:r>
            <a:r>
              <a:rPr lang="en-US" sz="2800" dirty="0" smtClean="0">
                <a:latin typeface="Arial" pitchFamily="34" charset="0"/>
                <a:cs typeface="Arial" pitchFamily="34" charset="0"/>
              </a:rPr>
              <a:t>relationships.</a:t>
            </a:r>
            <a:endParaRPr lang="en-US" sz="2800" dirty="0">
              <a:latin typeface="Arial" pitchFamily="34" charset="0"/>
              <a:cs typeface="Arial" pitchFamily="34" charset="0"/>
            </a:endParaRPr>
          </a:p>
        </p:txBody>
      </p:sp>
      <p:pic>
        <p:nvPicPr>
          <p:cNvPr id="54275" name="Picture 2"/>
          <p:cNvPicPr>
            <a:picLocks noChangeAspect="1" noChangeArrowheads="1"/>
          </p:cNvPicPr>
          <p:nvPr/>
        </p:nvPicPr>
        <p:blipFill>
          <a:blip r:embed="rId3" cstate="print"/>
          <a:srcRect/>
          <a:stretch>
            <a:fillRect/>
          </a:stretch>
        </p:blipFill>
        <p:spPr bwMode="auto">
          <a:xfrm>
            <a:off x="5791200" y="1581150"/>
            <a:ext cx="2990850" cy="39243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p:cNvSpPr>
          <p:nvPr/>
        </p:nvSpPr>
        <p:spPr bwMode="auto">
          <a:xfrm>
            <a:off x="457200" y="1483602"/>
            <a:ext cx="8229600" cy="4267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Organizational behavior (OB) </a:t>
            </a:r>
            <a:r>
              <a:rPr lang="en-US" sz="3200" dirty="0"/>
              <a:t>– </a:t>
            </a:r>
            <a:r>
              <a:rPr lang="en-US" sz="3200" dirty="0" smtClean="0"/>
              <a:t>the </a:t>
            </a:r>
            <a:r>
              <a:rPr lang="en-US" sz="3200" dirty="0"/>
              <a:t>study of the actions of people at work.</a:t>
            </a:r>
          </a:p>
          <a:p>
            <a:pPr marL="342900" indent="-342900" eaLnBrk="0" hangingPunct="0">
              <a:spcBef>
                <a:spcPct val="30000"/>
              </a:spcBef>
              <a:buFont typeface="Arial" charset="0"/>
              <a:buChar char="•"/>
            </a:pPr>
            <a:r>
              <a:rPr lang="en-US" sz="2400" dirty="0"/>
              <a:t>Early OB Advocates</a:t>
            </a:r>
          </a:p>
          <a:p>
            <a:pPr marL="742950" lvl="1" indent="-285750" eaLnBrk="0" hangingPunct="0">
              <a:spcBef>
                <a:spcPct val="30000"/>
              </a:spcBef>
              <a:buFont typeface="Arial" charset="0"/>
              <a:buChar char="–"/>
            </a:pPr>
            <a:r>
              <a:rPr lang="en-US" sz="2400" dirty="0"/>
              <a:t>Robert Owen</a:t>
            </a:r>
          </a:p>
          <a:p>
            <a:pPr marL="742950" lvl="1" indent="-285750" eaLnBrk="0" hangingPunct="0">
              <a:spcBef>
                <a:spcPct val="30000"/>
              </a:spcBef>
              <a:buFont typeface="Arial" charset="0"/>
              <a:buChar char="–"/>
            </a:pPr>
            <a:r>
              <a:rPr lang="en-US" sz="2400" dirty="0"/>
              <a:t>Hugo Munsterberg</a:t>
            </a:r>
          </a:p>
          <a:p>
            <a:pPr marL="742950" lvl="1" indent="-285750" eaLnBrk="0" hangingPunct="0">
              <a:spcBef>
                <a:spcPct val="30000"/>
              </a:spcBef>
              <a:buFont typeface="Arial" charset="0"/>
              <a:buChar char="–"/>
            </a:pPr>
            <a:r>
              <a:rPr lang="en-US" sz="2400" dirty="0"/>
              <a:t>Mary Parker Follett</a:t>
            </a:r>
          </a:p>
          <a:p>
            <a:pPr marL="742950" lvl="1" indent="-285750" eaLnBrk="0" hangingPunct="0">
              <a:spcBef>
                <a:spcPct val="30000"/>
              </a:spcBef>
              <a:buFont typeface="Arial" charset="0"/>
              <a:buChar char="–"/>
            </a:pPr>
            <a:r>
              <a:rPr lang="en-US" sz="2400" dirty="0"/>
              <a:t>Chester Barnard</a:t>
            </a:r>
          </a:p>
          <a:p>
            <a:pPr marL="342900" indent="-342900" eaLnBrk="0" hangingPunct="0">
              <a:spcBef>
                <a:spcPct val="20000"/>
              </a:spcBef>
              <a:buFont typeface="Arial" charset="0"/>
              <a:buChar char="•"/>
            </a:pP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13</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Behavioral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p:cNvSpPr>
          <p:nvPr/>
        </p:nvSpPr>
        <p:spPr bwMode="auto">
          <a:xfrm>
            <a:off x="381000" y="146768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Hawthorne Studies </a:t>
            </a:r>
            <a:r>
              <a:rPr lang="en-US" sz="3200" dirty="0" smtClean="0"/>
              <a:t>–</a:t>
            </a:r>
            <a:r>
              <a:rPr lang="en-US" sz="3200" b="1" dirty="0" smtClean="0"/>
              <a:t> </a:t>
            </a:r>
            <a:r>
              <a:rPr lang="en-US" sz="3200" dirty="0"/>
              <a:t>a series of studies during the 1920s and 1930s that provided new insights into individual and group </a:t>
            </a:r>
            <a:r>
              <a:rPr lang="en-US" sz="3200" dirty="0" smtClean="0"/>
              <a:t>behavior.</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14</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The Hawthorne Studies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p:cNvSpPr>
          <p:nvPr/>
        </p:nvSpPr>
        <p:spPr bwMode="auto">
          <a:xfrm>
            <a:off x="457200" y="1600200"/>
            <a:ext cx="43434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Quantitative approach </a:t>
            </a:r>
            <a:r>
              <a:rPr lang="en-US" sz="3200" dirty="0"/>
              <a:t>–</a:t>
            </a:r>
            <a:r>
              <a:rPr lang="en-US" sz="3200" b="1" dirty="0" smtClean="0"/>
              <a:t> </a:t>
            </a:r>
            <a:r>
              <a:rPr lang="en-US" sz="3200" dirty="0"/>
              <a:t>the use of quantitative techniques to improve decision </a:t>
            </a:r>
            <a:r>
              <a:rPr lang="en-US" sz="3200" dirty="0" smtClean="0"/>
              <a:t>making.</a:t>
            </a:r>
            <a:endParaRPr lang="en-US" sz="3200" dirty="0"/>
          </a:p>
        </p:txBody>
      </p:sp>
      <p:pic>
        <p:nvPicPr>
          <p:cNvPr id="64515" name="Picture 2"/>
          <p:cNvPicPr>
            <a:picLocks noChangeAspect="1" noChangeArrowheads="1"/>
          </p:cNvPicPr>
          <p:nvPr/>
        </p:nvPicPr>
        <p:blipFill>
          <a:blip r:embed="rId3" cstate="print"/>
          <a:srcRect/>
          <a:stretch>
            <a:fillRect/>
          </a:stretch>
        </p:blipFill>
        <p:spPr bwMode="auto">
          <a:xfrm>
            <a:off x="4953000" y="1546532"/>
            <a:ext cx="3733800" cy="4105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15</a:t>
            </a:fld>
            <a:endParaRPr lang="en-US" dirty="0"/>
          </a:p>
        </p:txBody>
      </p:sp>
      <p:sp>
        <p:nvSpPr>
          <p:cNvPr id="12"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Calibri" pitchFamily="34" charset="0"/>
              </a:rPr>
              <a:t>The  </a:t>
            </a:r>
            <a:r>
              <a:rPr lang="en-US" smtClean="0"/>
              <a:t>Quantitative Approach </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ctrTitle"/>
          </p:nvPr>
        </p:nvSpPr>
        <p:spPr>
          <a:xfrm>
            <a:off x="838200" y="381000"/>
            <a:ext cx="8001000" cy="1143000"/>
          </a:xfrm>
        </p:spPr>
        <p:txBody>
          <a:bodyPr>
            <a:normAutofit/>
          </a:bodyPr>
          <a:lstStyle/>
          <a:p>
            <a:pPr algn="ctr"/>
            <a:r>
              <a:rPr lang="en-US" sz="2800" b="1" dirty="0" smtClean="0"/>
              <a:t>Total Quality Management (TQM)</a:t>
            </a:r>
            <a:endParaRPr lang="en-US" sz="2800" dirty="0" smtClean="0">
              <a:latin typeface="Calibri" pitchFamily="34" charset="0"/>
            </a:endParaRPr>
          </a:p>
        </p:txBody>
      </p:sp>
      <p:sp>
        <p:nvSpPr>
          <p:cNvPr id="66562" name="Rectangle 3"/>
          <p:cNvSpPr txBox="1">
            <a:spLocks/>
          </p:cNvSpPr>
          <p:nvPr/>
        </p:nvSpPr>
        <p:spPr bwMode="auto">
          <a:xfrm>
            <a:off x="457200" y="1447800"/>
            <a:ext cx="4953000" cy="3810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Total quality management (TQM) </a:t>
            </a:r>
            <a:r>
              <a:rPr lang="en-US" sz="3200" dirty="0"/>
              <a:t>– </a:t>
            </a:r>
            <a:r>
              <a:rPr lang="en-US" sz="3200" dirty="0" smtClean="0"/>
              <a:t> </a:t>
            </a:r>
            <a:r>
              <a:rPr lang="en-US" sz="2800" dirty="0"/>
              <a:t>a philosophy of management that is driven by continuous improvement and responsiveness to customer needs and </a:t>
            </a:r>
            <a:r>
              <a:rPr lang="en-US" sz="2800" dirty="0" smtClean="0"/>
              <a:t>expectations.</a:t>
            </a:r>
            <a:endParaRPr lang="en-US" sz="2800" dirty="0"/>
          </a:p>
        </p:txBody>
      </p:sp>
      <p:pic>
        <p:nvPicPr>
          <p:cNvPr id="66563" name="Picture 2"/>
          <p:cNvPicPr>
            <a:picLocks noChangeAspect="1" noChangeArrowheads="1"/>
          </p:cNvPicPr>
          <p:nvPr/>
        </p:nvPicPr>
        <p:blipFill>
          <a:blip r:embed="rId3" cstate="print"/>
          <a:srcRect/>
          <a:stretch>
            <a:fillRect/>
          </a:stretch>
        </p:blipFill>
        <p:spPr bwMode="auto">
          <a:xfrm>
            <a:off x="5638800" y="1600200"/>
            <a:ext cx="3276600" cy="3733800"/>
          </a:xfrm>
          <a:prstGeom prst="rect">
            <a:avLst/>
          </a:prstGeom>
          <a:noFill/>
          <a:ln w="9525">
            <a:noFill/>
            <a:miter lim="800000"/>
            <a:headEnd/>
            <a:tailEnd/>
          </a:ln>
        </p:spPr>
      </p:pic>
      <p:sp>
        <p:nvSpPr>
          <p:cNvPr id="7" name="Slide Number Placeholder 3"/>
          <p:cNvSpPr txBox="1">
            <a:spLocks/>
          </p:cNvSpPr>
          <p:nvPr/>
        </p:nvSpPr>
        <p:spPr>
          <a:xfrm>
            <a:off x="8229600" y="6477000"/>
            <a:ext cx="685800" cy="304800"/>
          </a:xfrm>
          <a:prstGeom prst="rect">
            <a:avLst/>
          </a:prstGeom>
        </p:spPr>
        <p:txBody>
          <a:bodyPr vert="horz" lIns="0" tIns="45720" rIns="0" bIns="0" rtlCol="0" anchor="b" anchorCtr="0">
            <a:normAutofit/>
          </a:bodyPr>
          <a:lstStyle>
            <a:defPPr>
              <a:defRPr lang="en-US"/>
            </a:defPPr>
            <a:lvl1pPr algn="r" rtl="0" fontAlgn="base">
              <a:spcBef>
                <a:spcPct val="0"/>
              </a:spcBef>
              <a:spcAft>
                <a:spcPct val="0"/>
              </a:spcAft>
              <a:defRPr sz="1100" b="1" kern="1200" baseline="0">
                <a:solidFill>
                  <a:srgbClr val="4D4D4D"/>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1a </a:t>
            </a:r>
            <a:r>
              <a:rPr lang="en-US" dirty="0" smtClean="0"/>
              <a:t>- </a:t>
            </a:r>
            <a:fld id="{8B37D5FE-740C-46F5-801A-FA5477D9711F}" type="slidenum">
              <a:rPr lang="en-US" smtClean="0"/>
              <a:pPr/>
              <a:t>16</a:t>
            </a:fld>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609600" y="1362075"/>
            <a:ext cx="8305800" cy="38957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17</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MH-6</a:t>
            </a:r>
            <a:br>
              <a:rPr lang="en-US" smtClean="0"/>
            </a:br>
            <a:r>
              <a:rPr lang="en-US" smtClean="0"/>
              <a:t>What Is Quality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txBox="1">
            <a:spLocks/>
          </p:cNvSpPr>
          <p:nvPr/>
        </p:nvSpPr>
        <p:spPr bwMode="auto">
          <a:xfrm>
            <a:off x="404884" y="1432968"/>
            <a:ext cx="8229600" cy="4525963"/>
          </a:xfrm>
          <a:prstGeom prst="rect">
            <a:avLst/>
          </a:prstGeom>
          <a:noFill/>
          <a:ln w="9525">
            <a:noFill/>
            <a:miter lim="800000"/>
            <a:headEnd/>
            <a:tailEnd/>
          </a:ln>
        </p:spPr>
        <p:txBody>
          <a:bodyPr/>
          <a:lstStyle/>
          <a:p>
            <a:pPr marL="342900" indent="-342900" eaLnBrk="0" hangingPunct="0">
              <a:spcBef>
                <a:spcPct val="25000"/>
              </a:spcBef>
              <a:buFont typeface="Arial" charset="0"/>
              <a:buChar char="•"/>
            </a:pPr>
            <a:r>
              <a:rPr lang="en-US" sz="2800" b="1" dirty="0"/>
              <a:t>System </a:t>
            </a:r>
            <a:r>
              <a:rPr lang="en-US" sz="2800" dirty="0"/>
              <a:t>– </a:t>
            </a:r>
            <a:r>
              <a:rPr lang="en-US" sz="2800" dirty="0" smtClean="0"/>
              <a:t>a </a:t>
            </a:r>
            <a:r>
              <a:rPr lang="en-US" sz="2800" dirty="0"/>
              <a:t>set of interrelated and  interdependent parts arranged in a manner that produces a unified whole.</a:t>
            </a:r>
          </a:p>
          <a:p>
            <a:pPr marL="342900" indent="-342900" eaLnBrk="0" hangingPunct="0">
              <a:spcBef>
                <a:spcPct val="20000"/>
              </a:spcBef>
              <a:buFont typeface="Arial" charset="0"/>
              <a:buChar char="•"/>
            </a:pPr>
            <a:r>
              <a:rPr lang="en-US" sz="2800" b="1" dirty="0"/>
              <a:t>Closed system </a:t>
            </a:r>
            <a:r>
              <a:rPr lang="en-US" sz="2800" dirty="0" smtClean="0"/>
              <a:t>–</a:t>
            </a:r>
            <a:r>
              <a:rPr lang="en-US" sz="2800" b="1" dirty="0" smtClean="0"/>
              <a:t> </a:t>
            </a:r>
            <a:r>
              <a:rPr lang="en-US" sz="2800" dirty="0"/>
              <a:t>systems that are not influenced by and do not interact with their </a:t>
            </a:r>
            <a:r>
              <a:rPr lang="en-US" sz="2800" dirty="0" smtClean="0"/>
              <a:t>environment.</a:t>
            </a:r>
            <a:endParaRPr lang="en-US" sz="2800" dirty="0"/>
          </a:p>
          <a:p>
            <a:pPr marL="342900" indent="-342900" eaLnBrk="0" hangingPunct="0">
              <a:spcBef>
                <a:spcPct val="20000"/>
              </a:spcBef>
              <a:buFont typeface="Arial" charset="0"/>
              <a:buChar char="•"/>
            </a:pPr>
            <a:r>
              <a:rPr lang="en-US" sz="2800" b="1" dirty="0"/>
              <a:t>Open system </a:t>
            </a:r>
            <a:r>
              <a:rPr lang="en-US" sz="2800" dirty="0" smtClean="0"/>
              <a:t>–</a:t>
            </a:r>
            <a:r>
              <a:rPr lang="en-US" sz="2800" b="1" dirty="0" smtClean="0"/>
              <a:t> </a:t>
            </a:r>
            <a:r>
              <a:rPr lang="en-US" sz="2800" dirty="0"/>
              <a:t>systems that interact with their </a:t>
            </a:r>
            <a:r>
              <a:rPr lang="en-US" sz="2800" dirty="0" smtClean="0"/>
              <a:t>environment</a:t>
            </a:r>
            <a:r>
              <a:rPr lang="en-US" sz="3200" dirty="0" smtClean="0"/>
              <a:t>.</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18</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Contemporary Approaches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00200"/>
            <a:ext cx="9144000" cy="4353990"/>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19</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MH-7</a:t>
            </a:r>
            <a:br>
              <a:rPr lang="en-US" smtClean="0"/>
            </a:br>
            <a:r>
              <a:rPr lang="en-US" smtClean="0"/>
              <a:t> Organization as an Open System</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9050" y="19050"/>
            <a:ext cx="9163050" cy="6838950"/>
          </a:xfrm>
        </p:spPr>
        <p:txBody>
          <a:bodyPr/>
          <a:lstStyle/>
          <a:p>
            <a:pPr marL="0" indent="0">
              <a:buFont typeface="Arial" charset="0"/>
              <a:buNone/>
            </a:pPr>
            <a:endParaRPr lang="tr-TR" sz="2400" b="1" smtClean="0"/>
          </a:p>
          <a:p>
            <a:pPr marL="0" indent="0">
              <a:buFont typeface="Arial" charset="0"/>
              <a:buNone/>
            </a:pPr>
            <a:r>
              <a:rPr lang="tr-TR" sz="2400" b="1" smtClean="0"/>
              <a:t>T</a:t>
            </a:r>
            <a:r>
              <a:rPr lang="en-US" sz="2400" b="1" smtClean="0"/>
              <a:t>he construction of a single pyramid occupied more than 100,000 workers for 20 years. </a:t>
            </a:r>
          </a:p>
          <a:p>
            <a:pPr marL="0" indent="0">
              <a:buFont typeface="Arial" charset="0"/>
              <a:buNone/>
            </a:pPr>
            <a:endParaRPr lang="tr-TR" sz="2400" b="1" smtClean="0"/>
          </a:p>
          <a:p>
            <a:pPr marL="0" indent="0"/>
            <a:r>
              <a:rPr lang="en-US" sz="2400" b="1" smtClean="0"/>
              <a:t>Who told each worker what to do?</a:t>
            </a:r>
          </a:p>
          <a:p>
            <a:pPr marL="0" indent="0"/>
            <a:r>
              <a:rPr lang="en-US" sz="2400" b="1" smtClean="0"/>
              <a:t>Who ensured that there would be enough stones at the site to keep workers busy?</a:t>
            </a:r>
            <a:endParaRPr lang="tr-TR" sz="2400" b="1" smtClean="0"/>
          </a:p>
          <a:p>
            <a:pPr marL="0" indent="0"/>
            <a:r>
              <a:rPr lang="en-US" sz="2000" smtClean="0">
                <a:hlinkClick r:id="rId2"/>
              </a:rPr>
              <a:t>https://www.youtube.com/watch?v=fF_YvY7jfiE</a:t>
            </a:r>
            <a:endParaRPr lang="tr-TR" sz="2000" smtClean="0"/>
          </a:p>
          <a:p>
            <a:pPr marL="0" indent="0"/>
            <a:endParaRPr lang="en-US" smtClean="0"/>
          </a:p>
        </p:txBody>
      </p:sp>
      <p:sp>
        <p:nvSpPr>
          <p:cNvPr id="4" name="Footer Placeholder 3"/>
          <p:cNvSpPr>
            <a:spLocks noGrp="1"/>
          </p:cNvSpPr>
          <p:nvPr>
            <p:ph type="ftr" sz="quarter" idx="4294967295"/>
          </p:nvPr>
        </p:nvSpPr>
        <p:spPr>
          <a:xfrm>
            <a:off x="609600" y="6356350"/>
            <a:ext cx="7620000" cy="501650"/>
          </a:xfrm>
          <a:prstGeom prst="rect">
            <a:avLst/>
          </a:prstGeom>
        </p:spPr>
        <p:txBody>
          <a:bodyPr/>
          <a:lstStyle/>
          <a:p>
            <a:pPr>
              <a:defRPr/>
            </a:pPr>
            <a:r>
              <a:rPr lang="en-US" smtClean="0"/>
              <a:t>Copyright © 2012 Pearson Education, Inc. Publishing as Prentice Hall </a:t>
            </a:r>
            <a:endParaRPr lang="en-US"/>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2488"/>
            <a:ext cx="91440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40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p:cNvSpPr>
          <p:nvPr/>
        </p:nvSpPr>
        <p:spPr bwMode="auto">
          <a:xfrm>
            <a:off x="457200" y="1426737"/>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Contingency approach </a:t>
            </a:r>
            <a:r>
              <a:rPr lang="en-US" sz="3200" dirty="0" smtClean="0"/>
              <a:t>–</a:t>
            </a:r>
            <a:r>
              <a:rPr lang="en-US" sz="3200" b="1" dirty="0" smtClean="0"/>
              <a:t> </a:t>
            </a:r>
            <a:r>
              <a:rPr lang="en-US" sz="3200" dirty="0"/>
              <a:t>a management approach that recognizes organizations as </a:t>
            </a:r>
            <a:r>
              <a:rPr lang="en-US" sz="3200" dirty="0" smtClean="0"/>
              <a:t>different from each other, </a:t>
            </a:r>
            <a:r>
              <a:rPr lang="en-US" sz="3200" dirty="0"/>
              <a:t>which means they face different situations (contingencies) and require different ways of </a:t>
            </a:r>
            <a:r>
              <a:rPr lang="en-US" sz="3200" dirty="0" smtClean="0"/>
              <a:t>managing.</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20</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The Contingency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b="1656"/>
          <a:stretch>
            <a:fillRect/>
          </a:stretch>
        </p:blipFill>
        <p:spPr bwMode="auto">
          <a:xfrm>
            <a:off x="334963" y="1524000"/>
            <a:ext cx="8820150" cy="3733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21</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MH-8</a:t>
            </a:r>
            <a:br>
              <a:rPr lang="en-US" smtClean="0"/>
            </a:br>
            <a:r>
              <a:rPr lang="en-US" smtClean="0"/>
              <a:t>Popular Contingency Variables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txBox="1">
            <a:spLocks/>
          </p:cNvSpPr>
          <p:nvPr/>
        </p:nvSpPr>
        <p:spPr bwMode="auto">
          <a:xfrm>
            <a:off x="457200" y="1476778"/>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Describe some early management examples.</a:t>
            </a:r>
          </a:p>
          <a:p>
            <a:pPr marL="742950" lvl="1" indent="-285750" eaLnBrk="0" hangingPunct="0">
              <a:spcBef>
                <a:spcPct val="20000"/>
              </a:spcBef>
              <a:buFont typeface="Arial" charset="0"/>
              <a:buChar char="–"/>
            </a:pPr>
            <a:r>
              <a:rPr lang="en-US" sz="2400" dirty="0"/>
              <a:t>Early examples of management practice in the construction of the Egyptian </a:t>
            </a:r>
            <a:r>
              <a:rPr lang="en-US" sz="2400" dirty="0" smtClean="0"/>
              <a:t>pyramids.</a:t>
            </a:r>
            <a:endParaRPr lang="en-US" sz="2400" dirty="0"/>
          </a:p>
          <a:p>
            <a:pPr marL="742950" lvl="1" indent="-285750" eaLnBrk="0" hangingPunct="0">
              <a:spcBef>
                <a:spcPct val="20000"/>
              </a:spcBef>
              <a:buFont typeface="Arial" charset="0"/>
              <a:buChar char="–"/>
            </a:pPr>
            <a:r>
              <a:rPr lang="en-US" sz="2400" dirty="0"/>
              <a:t>Adam Smith’s </a:t>
            </a:r>
            <a:r>
              <a:rPr lang="en-US" sz="2400" i="1" dirty="0"/>
              <a:t>Wealth of Nations </a:t>
            </a:r>
            <a:r>
              <a:rPr lang="en-US" sz="2400" dirty="0"/>
              <a:t>argued the benefits of division of </a:t>
            </a:r>
            <a:r>
              <a:rPr lang="en-US" sz="2400" dirty="0" smtClean="0"/>
              <a:t>labor.</a:t>
            </a:r>
            <a:endParaRPr lang="en-US" sz="2400" dirty="0"/>
          </a:p>
          <a:p>
            <a:pPr marL="742950" lvl="1" indent="-285750" eaLnBrk="0" hangingPunct="0">
              <a:spcBef>
                <a:spcPct val="20000"/>
              </a:spcBef>
              <a:buFont typeface="Arial" charset="0"/>
              <a:buChar char="–"/>
            </a:pPr>
            <a:r>
              <a:rPr lang="en-US" sz="2400" dirty="0"/>
              <a:t>In the industrial revolution where it became more economical to manufacture in factories than at </a:t>
            </a:r>
            <a:r>
              <a:rPr lang="en-US" sz="2400" dirty="0" smtClean="0"/>
              <a:t>home.</a:t>
            </a:r>
            <a:endParaRPr lang="en-US" sz="24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22</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latin typeface="Calibri" pitchFamily="34" charset="0"/>
              </a:rPr>
              <a:t>Review Learning OBJECTIVE MH-1</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p:cNvSpPr>
          <p:nvPr/>
        </p:nvSpPr>
        <p:spPr bwMode="auto">
          <a:xfrm>
            <a:off x="371902" y="1456307"/>
            <a:ext cx="8458200" cy="373379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Explain the various theories in the classical approach.</a:t>
            </a:r>
          </a:p>
          <a:p>
            <a:pPr marL="742950" lvl="1" indent="-285750" eaLnBrk="0" hangingPunct="0">
              <a:spcBef>
                <a:spcPct val="20000"/>
              </a:spcBef>
              <a:buFont typeface="Arial" charset="0"/>
              <a:buChar char="–"/>
            </a:pPr>
            <a:r>
              <a:rPr lang="en-US" sz="2400" dirty="0"/>
              <a:t>Frederick W. Taylor studied manual work using scientific </a:t>
            </a:r>
            <a:r>
              <a:rPr lang="en-US" sz="2400" dirty="0" smtClean="0"/>
              <a:t>principles.</a:t>
            </a:r>
            <a:endParaRPr lang="en-US" sz="2400" dirty="0"/>
          </a:p>
          <a:p>
            <a:pPr marL="742950" lvl="1" indent="-285750" eaLnBrk="0" hangingPunct="0">
              <a:spcBef>
                <a:spcPct val="20000"/>
              </a:spcBef>
              <a:buFont typeface="Arial" charset="0"/>
              <a:buChar char="–"/>
            </a:pPr>
            <a:r>
              <a:rPr lang="en-US" sz="2400" dirty="0"/>
              <a:t>The </a:t>
            </a:r>
            <a:r>
              <a:rPr lang="en-US" sz="2400" dirty="0" err="1"/>
              <a:t>Gilbreths</a:t>
            </a:r>
            <a:r>
              <a:rPr lang="en-US" sz="2400" dirty="0"/>
              <a:t>’ </a:t>
            </a:r>
            <a:r>
              <a:rPr lang="en-US" sz="2400" dirty="0" smtClean="0"/>
              <a:t>studied </a:t>
            </a:r>
            <a:r>
              <a:rPr lang="en-US" sz="2400" dirty="0"/>
              <a:t>efficient hand-and-body </a:t>
            </a:r>
            <a:r>
              <a:rPr lang="en-US" sz="2400" dirty="0" smtClean="0"/>
              <a:t>motions.</a:t>
            </a:r>
            <a:endParaRPr lang="en-US" sz="2400" dirty="0"/>
          </a:p>
          <a:p>
            <a:pPr marL="742950" lvl="1" indent="-285750" eaLnBrk="0" hangingPunct="0">
              <a:spcBef>
                <a:spcPct val="20000"/>
              </a:spcBef>
              <a:buFont typeface="Arial" charset="0"/>
              <a:buChar char="–"/>
            </a:pPr>
            <a:r>
              <a:rPr lang="en-US" sz="2400" dirty="0" err="1"/>
              <a:t>Fayol</a:t>
            </a:r>
            <a:r>
              <a:rPr lang="en-US" sz="2400" dirty="0"/>
              <a:t> believed the functions of </a:t>
            </a:r>
            <a:r>
              <a:rPr lang="en-US" sz="2400" dirty="0" smtClean="0"/>
              <a:t>management </a:t>
            </a:r>
            <a:r>
              <a:rPr lang="en-US" sz="2400" dirty="0"/>
              <a:t>were common to all business </a:t>
            </a:r>
            <a:r>
              <a:rPr lang="en-US" sz="2400" dirty="0" smtClean="0"/>
              <a:t>endeavors.</a:t>
            </a:r>
            <a:endParaRPr lang="en-US" sz="24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23</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latin typeface="Calibri" pitchFamily="34" charset="0"/>
              </a:rPr>
              <a:t>Review Learning OBJECTIVE MH-2</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p:cNvSpPr>
          <p:nvPr/>
        </p:nvSpPr>
        <p:spPr bwMode="auto">
          <a:xfrm>
            <a:off x="457200" y="1828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err="1"/>
              <a:t>Fayol</a:t>
            </a:r>
            <a:r>
              <a:rPr lang="en-US" sz="3200" dirty="0"/>
              <a:t> </a:t>
            </a:r>
            <a:r>
              <a:rPr lang="en-US" sz="3200" dirty="0" smtClean="0"/>
              <a:t>developed </a:t>
            </a:r>
            <a:r>
              <a:rPr lang="en-US" sz="3200" dirty="0"/>
              <a:t>14 principles of </a:t>
            </a:r>
            <a:r>
              <a:rPr lang="en-US" sz="3200" dirty="0" smtClean="0"/>
              <a:t>management.</a:t>
            </a:r>
            <a:endParaRPr lang="en-US" sz="3200" dirty="0"/>
          </a:p>
          <a:p>
            <a:pPr marL="342900" indent="-342900" eaLnBrk="0" hangingPunct="0">
              <a:spcBef>
                <a:spcPct val="20000"/>
              </a:spcBef>
              <a:buFont typeface="Arial" charset="0"/>
              <a:buChar char="•"/>
            </a:pPr>
            <a:r>
              <a:rPr lang="en-US" sz="3200" dirty="0"/>
              <a:t>Weber described an ideal type of organization he called a </a:t>
            </a:r>
            <a:r>
              <a:rPr lang="en-US" sz="3200" dirty="0" smtClean="0"/>
              <a:t>bureaucracy.</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24</a:t>
            </a:fld>
            <a:endParaRPr lang="en-US" dirty="0"/>
          </a:p>
        </p:txBody>
      </p:sp>
      <p:sp>
        <p:nvSpPr>
          <p:cNvPr id="11" name="Rectangle 2"/>
          <p:cNvSpPr txBox="1">
            <a:spLocks noChangeArrowheads="1"/>
          </p:cNvSpPr>
          <p:nvPr/>
        </p:nvSpPr>
        <p:spPr>
          <a:xfrm>
            <a:off x="685800" y="274638"/>
            <a:ext cx="8153400" cy="1143000"/>
          </a:xfrm>
          <a:prstGeom prst="rect">
            <a:avLst/>
          </a:prstGeom>
        </p:spPr>
        <p:txBody>
          <a:bodyPr vert="horz" lIns="0" tIns="45720" rIns="0" bIns="45720" rtlCol="0" anchor="ctr">
            <a:normAutofit fontScale="975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Calibri" pitchFamily="34" charset="0"/>
              </a:rPr>
              <a:t>Review Learning OBJECTIVE MH-2 (cont.)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ctrTitle"/>
          </p:nvPr>
        </p:nvSpPr>
        <p:spPr>
          <a:xfrm>
            <a:off x="762000" y="304800"/>
            <a:ext cx="7772400" cy="1143000"/>
          </a:xfrm>
        </p:spPr>
        <p:txBody>
          <a:bodyPr/>
          <a:lstStyle/>
          <a:p>
            <a:pPr algn="ctr"/>
            <a:r>
              <a:rPr lang="en-US" sz="3600" dirty="0" smtClean="0">
                <a:latin typeface="Calibri" pitchFamily="34" charset="0"/>
              </a:rPr>
              <a:t>Review Learning OBJECTIVE MH-3</a:t>
            </a:r>
          </a:p>
        </p:txBody>
      </p:sp>
      <p:sp>
        <p:nvSpPr>
          <p:cNvPr id="84994" name="Rectangle 3"/>
          <p:cNvSpPr txBox="1">
            <a:spLocks/>
          </p:cNvSpPr>
          <p:nvPr/>
        </p:nvSpPr>
        <p:spPr bwMode="auto">
          <a:xfrm>
            <a:off x="457200" y="1600201"/>
            <a:ext cx="8229600" cy="4191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Discuss the development and uses of the behavioral approach.</a:t>
            </a:r>
          </a:p>
          <a:p>
            <a:pPr marL="742950" lvl="1" indent="-285750" eaLnBrk="0" hangingPunct="0">
              <a:spcBef>
                <a:spcPct val="20000"/>
              </a:spcBef>
              <a:buFont typeface="Arial" charset="0"/>
              <a:buChar char="–"/>
            </a:pPr>
            <a:r>
              <a:rPr lang="en-US" sz="2400" dirty="0"/>
              <a:t>Early OB advocates believed that people were the most important asset of the organization and should be managed accordingly.</a:t>
            </a:r>
          </a:p>
          <a:p>
            <a:pPr marL="742950" lvl="1" indent="-285750" eaLnBrk="0" hangingPunct="0">
              <a:spcBef>
                <a:spcPct val="20000"/>
              </a:spcBef>
              <a:buFont typeface="Arial" charset="0"/>
              <a:buChar char="–"/>
            </a:pPr>
            <a:r>
              <a:rPr lang="en-US" sz="2400" dirty="0"/>
              <a:t>The Hawthorne Studies dramatically affected management beliefs about the role of people in </a:t>
            </a:r>
            <a:r>
              <a:rPr lang="en-US" sz="2400" dirty="0" smtClean="0"/>
              <a:t>organizations.</a:t>
            </a:r>
            <a:endParaRPr lang="en-US" sz="24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p:cNvSpPr>
          <p:nvPr/>
        </p:nvSpPr>
        <p:spPr bwMode="auto">
          <a:xfrm>
            <a:off x="493594" y="1446071"/>
            <a:ext cx="8229600" cy="365759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Describe the quantitative approach.</a:t>
            </a:r>
          </a:p>
          <a:p>
            <a:pPr marL="742950" lvl="1" indent="-285750" eaLnBrk="0" hangingPunct="0">
              <a:spcBef>
                <a:spcPct val="20000"/>
              </a:spcBef>
              <a:buFont typeface="Arial" charset="0"/>
              <a:buChar char="–"/>
            </a:pPr>
            <a:r>
              <a:rPr lang="en-US" sz="2400" dirty="0"/>
              <a:t>The quantitative approach involves applications of statistics, optimization models, information models, and computer simulations to management activities.</a:t>
            </a:r>
          </a:p>
          <a:p>
            <a:pPr marL="742950" lvl="1" indent="-285750" eaLnBrk="0" hangingPunct="0">
              <a:spcBef>
                <a:spcPct val="20000"/>
              </a:spcBef>
              <a:buFont typeface="Arial" charset="0"/>
              <a:buChar char="–"/>
            </a:pPr>
            <a:r>
              <a:rPr lang="en-US" sz="2400" dirty="0"/>
              <a:t>Total quality management—a management philosophy devoted to continual improvement and responding to customer needs and expectations—also makes use of quantitative methods to meet its </a:t>
            </a:r>
            <a:r>
              <a:rPr lang="en-US" sz="2400" dirty="0" smtClean="0"/>
              <a:t>goals.</a:t>
            </a:r>
            <a:endParaRPr lang="en-US" sz="24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26</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Calibri" pitchFamily="34" charset="0"/>
              </a:rPr>
              <a:t>Review Learning OBJECTIVE MH-4</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p:cNvSpPr>
          <p:nvPr/>
        </p:nvSpPr>
        <p:spPr bwMode="auto">
          <a:xfrm>
            <a:off x="457200" y="1426737"/>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Explain the various theories in the contemporary approach.</a:t>
            </a:r>
          </a:p>
          <a:p>
            <a:pPr marL="742950" lvl="1" indent="-285750" eaLnBrk="0" hangingPunct="0">
              <a:spcBef>
                <a:spcPct val="20000"/>
              </a:spcBef>
              <a:buFont typeface="Arial" charset="0"/>
              <a:buChar char="–"/>
            </a:pPr>
            <a:r>
              <a:rPr lang="en-US" sz="2400" dirty="0"/>
              <a:t>The systems approach says that an organization takes in inputs (resources) from the environment and transforms them into outputs that are distributed into the  </a:t>
            </a:r>
            <a:r>
              <a:rPr lang="en-US" sz="2400" dirty="0" smtClean="0"/>
              <a:t>environment.</a:t>
            </a:r>
            <a:endParaRPr lang="en-US" sz="2400" dirty="0"/>
          </a:p>
          <a:p>
            <a:pPr marL="742950" lvl="1" indent="-285750" eaLnBrk="0" hangingPunct="0">
              <a:spcBef>
                <a:spcPct val="20000"/>
              </a:spcBef>
              <a:buFont typeface="Arial" charset="0"/>
              <a:buChar char="–"/>
            </a:pPr>
            <a:r>
              <a:rPr lang="en-US" sz="2400" dirty="0"/>
              <a:t>The contingency approach says that organizations are different, face different situations, and require different ways </a:t>
            </a:r>
            <a:r>
              <a:rPr lang="en-US" sz="2400" dirty="0" smtClean="0"/>
              <a:t>of managing.</a:t>
            </a:r>
            <a:endParaRPr lang="en-US" sz="24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27</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latin typeface="Calibri" pitchFamily="34" charset="0"/>
              </a:rPr>
              <a:t>Review Learning OBJECTIVE MH-5</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17638"/>
            <a:ext cx="9144000" cy="4575931"/>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3</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82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MH-1</a:t>
            </a:r>
            <a:br>
              <a:rPr lang="en-US" smtClean="0"/>
            </a:br>
            <a:r>
              <a:rPr lang="en-US" smtClean="0"/>
              <a:t>Major Approaches to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p:cNvSpPr>
          <p:nvPr/>
        </p:nvSpPr>
        <p:spPr bwMode="auto">
          <a:xfrm>
            <a:off x="457200" y="1193658"/>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dirty="0"/>
              <a:t>Adam Smith </a:t>
            </a:r>
            <a:r>
              <a:rPr lang="en-US" sz="2800" i="1" dirty="0"/>
              <a:t>The Wealth of Nations </a:t>
            </a:r>
            <a:r>
              <a:rPr lang="en-US" sz="2800" dirty="0"/>
              <a:t>in 1776</a:t>
            </a:r>
          </a:p>
          <a:p>
            <a:pPr marL="742950" lvl="1" indent="-285750" eaLnBrk="0" hangingPunct="0">
              <a:spcBef>
                <a:spcPct val="20000"/>
              </a:spcBef>
              <a:buFont typeface="Arial" charset="0"/>
              <a:buChar char="–"/>
            </a:pPr>
            <a:r>
              <a:rPr lang="en-US" sz="2800" b="1" dirty="0"/>
              <a:t>Division of labor (job specialization) </a:t>
            </a:r>
            <a:r>
              <a:rPr lang="en-US" sz="2800" dirty="0"/>
              <a:t>– </a:t>
            </a:r>
            <a:r>
              <a:rPr lang="en-US" sz="2800" b="1" dirty="0" smtClean="0"/>
              <a:t> </a:t>
            </a:r>
            <a:r>
              <a:rPr lang="en-US" sz="2800" dirty="0"/>
              <a:t>the breakdown of jobs into narrow and repetitive tasks</a:t>
            </a:r>
            <a:r>
              <a:rPr lang="en-US" sz="2800" dirty="0" smtClean="0"/>
              <a:t>. (48,000 pins a day by 10 persons if division of labor exist other wise 10 pins a day if each worked alone.)</a:t>
            </a:r>
            <a:endParaRPr lang="en-US" sz="2800" dirty="0"/>
          </a:p>
          <a:p>
            <a:pPr marL="342900" indent="-342900" eaLnBrk="0" hangingPunct="0">
              <a:spcBef>
                <a:spcPct val="20000"/>
              </a:spcBef>
              <a:buFont typeface="Arial" charset="0"/>
              <a:buChar char="•"/>
            </a:pPr>
            <a:r>
              <a:rPr lang="en-US" sz="2800" dirty="0"/>
              <a:t>Industrial Revolution</a:t>
            </a:r>
          </a:p>
          <a:p>
            <a:pPr marL="742950" lvl="1" indent="-285750" eaLnBrk="0" hangingPunct="0">
              <a:spcBef>
                <a:spcPct val="20000"/>
              </a:spcBef>
              <a:buFont typeface="Arial" charset="0"/>
              <a:buChar char="–"/>
            </a:pPr>
            <a:r>
              <a:rPr lang="en-US" sz="2800" dirty="0"/>
              <a:t>Substituted machine power for human labor</a:t>
            </a:r>
          </a:p>
          <a:p>
            <a:pPr marL="742950" lvl="1" indent="-285750" eaLnBrk="0" hangingPunct="0">
              <a:spcBef>
                <a:spcPct val="20000"/>
              </a:spcBef>
              <a:buFont typeface="Arial" charset="0"/>
              <a:buChar char="–"/>
            </a:pPr>
            <a:r>
              <a:rPr lang="en-US" sz="2800" dirty="0"/>
              <a:t>Created large organizations in need of management</a:t>
            </a:r>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4</a:t>
            </a:fld>
            <a:endParaRPr lang="en-US" dirty="0"/>
          </a:p>
        </p:txBody>
      </p:sp>
      <p:sp>
        <p:nvSpPr>
          <p:cNvPr id="13" name="Rectangle 2"/>
          <p:cNvSpPr txBox="1">
            <a:spLocks noChangeArrowheads="1"/>
          </p:cNvSpPr>
          <p:nvPr/>
        </p:nvSpPr>
        <p:spPr>
          <a:xfrm>
            <a:off x="457200" y="22225"/>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Early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p:cNvSpPr>
          <p:nvPr/>
        </p:nvSpPr>
        <p:spPr bwMode="auto">
          <a:xfrm>
            <a:off x="5334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Classical approach </a:t>
            </a:r>
            <a:r>
              <a:rPr lang="en-US" sz="3200" dirty="0" smtClean="0"/>
              <a:t>–</a:t>
            </a:r>
            <a:r>
              <a:rPr lang="en-US" sz="3200" b="1" dirty="0" smtClean="0"/>
              <a:t> </a:t>
            </a:r>
            <a:r>
              <a:rPr lang="en-US" sz="3200" dirty="0"/>
              <a:t>first studies of management, which emphasized rationality and making organizations and workers as efficient as </a:t>
            </a:r>
            <a:r>
              <a:rPr lang="en-US" sz="3200" dirty="0" smtClean="0"/>
              <a:t>possible.</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5</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Classical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p:cNvSpPr>
          <p:nvPr/>
        </p:nvSpPr>
        <p:spPr bwMode="auto">
          <a:xfrm>
            <a:off x="446964" y="1429011"/>
            <a:ext cx="8229600" cy="4525963"/>
          </a:xfrm>
          <a:prstGeom prst="rect">
            <a:avLst/>
          </a:prstGeom>
          <a:noFill/>
          <a:ln w="9525">
            <a:noFill/>
            <a:miter lim="800000"/>
            <a:headEnd/>
            <a:tailEnd/>
          </a:ln>
        </p:spPr>
        <p:txBody>
          <a:bodyPr/>
          <a:lstStyle/>
          <a:p>
            <a:pPr marL="342900" indent="-342900" eaLnBrk="0" hangingPunct="0">
              <a:spcBef>
                <a:spcPct val="40000"/>
              </a:spcBef>
              <a:buFont typeface="Arial" charset="0"/>
              <a:buChar char="•"/>
            </a:pPr>
            <a:r>
              <a:rPr lang="en-US" sz="3200" dirty="0"/>
              <a:t>Fredrick Winslow Taylor</a:t>
            </a:r>
          </a:p>
          <a:p>
            <a:pPr marL="742950" lvl="1" indent="-285750" eaLnBrk="0" hangingPunct="0">
              <a:spcBef>
                <a:spcPct val="40000"/>
              </a:spcBef>
              <a:buFont typeface="Arial" charset="0"/>
              <a:buChar char="–"/>
            </a:pPr>
            <a:r>
              <a:rPr lang="en-US" sz="2800" dirty="0"/>
              <a:t>The “father” of scientific management</a:t>
            </a:r>
          </a:p>
          <a:p>
            <a:pPr marL="342900" indent="-342900" eaLnBrk="0" hangingPunct="0">
              <a:spcBef>
                <a:spcPct val="20000"/>
              </a:spcBef>
              <a:buFont typeface="Arial" charset="0"/>
              <a:buChar char="•"/>
            </a:pPr>
            <a:r>
              <a:rPr lang="en-US" sz="3200" b="1" dirty="0"/>
              <a:t>Scientific management </a:t>
            </a:r>
            <a:r>
              <a:rPr lang="en-US" sz="3200" dirty="0" smtClean="0"/>
              <a:t>–</a:t>
            </a:r>
            <a:r>
              <a:rPr lang="en-US" sz="3200" b="1" dirty="0" smtClean="0"/>
              <a:t> </a:t>
            </a:r>
            <a:r>
              <a:rPr lang="en-US" sz="3200" dirty="0"/>
              <a:t>an approach that involves using the scientific method to find the “one best way” for a job to be done.</a:t>
            </a:r>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6</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Scientific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451644" y="309217"/>
            <a:ext cx="8229600" cy="1143000"/>
          </a:xfrm>
        </p:spPr>
        <p:txBody>
          <a:bodyPr>
            <a:noAutofit/>
          </a:bodyPr>
          <a:lstStyle/>
          <a:p>
            <a:pPr algn="ctr"/>
            <a:r>
              <a:rPr lang="en-US" sz="3200" dirty="0" smtClean="0"/>
              <a:t>Exhibit MH-2</a:t>
            </a:r>
            <a:br>
              <a:rPr lang="en-US" sz="3200" dirty="0" smtClean="0"/>
            </a:br>
            <a:r>
              <a:rPr lang="en-US" sz="3200" dirty="0" smtClean="0"/>
              <a:t> Taylor’s Scientific </a:t>
            </a:r>
            <a:br>
              <a:rPr lang="en-US" sz="3200" dirty="0" smtClean="0"/>
            </a:br>
            <a:r>
              <a:rPr lang="en-US" sz="3200" dirty="0" smtClean="0"/>
              <a:t>Management Principles</a:t>
            </a:r>
            <a:endParaRPr lang="en-US" sz="3200" dirty="0" smtClean="0">
              <a:latin typeface="Calibri"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0" y="1981200"/>
            <a:ext cx="9132888" cy="2590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p:cNvSpPr>
          <p:nvPr/>
        </p:nvSpPr>
        <p:spPr bwMode="auto">
          <a:xfrm>
            <a:off x="457200" y="1417638"/>
            <a:ext cx="81534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General administrative theory </a:t>
            </a:r>
            <a:r>
              <a:rPr lang="en-US" sz="3200" dirty="0" smtClean="0"/>
              <a:t>–</a:t>
            </a:r>
            <a:r>
              <a:rPr lang="en-US" sz="3200" b="1" dirty="0" smtClean="0"/>
              <a:t> </a:t>
            </a:r>
            <a:r>
              <a:rPr lang="en-US" sz="3200" dirty="0"/>
              <a:t>an approach to management that focuses on describing what managers do and what constitutes good management </a:t>
            </a:r>
            <a:r>
              <a:rPr lang="en-US" sz="3200" dirty="0" smtClean="0"/>
              <a:t>practice.</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8</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General</a:t>
            </a:r>
            <a:r>
              <a:rPr lang="tr-TR" dirty="0" smtClean="0"/>
              <a:t> </a:t>
            </a:r>
            <a:r>
              <a:rPr lang="en-US" dirty="0" smtClean="0"/>
              <a:t> Administrative </a:t>
            </a:r>
            <a:r>
              <a:rPr lang="tr-TR" dirty="0" smtClean="0"/>
              <a:t> </a:t>
            </a:r>
            <a:r>
              <a:rPr lang="en-US" dirty="0" smtClean="0"/>
              <a:t>Theory</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p:cNvSpPr>
          <p:nvPr/>
        </p:nvSpPr>
        <p:spPr bwMode="auto">
          <a:xfrm>
            <a:off x="457200" y="1600200"/>
            <a:ext cx="54864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Principles of  management </a:t>
            </a:r>
            <a:r>
              <a:rPr lang="en-US" sz="3200" dirty="0"/>
              <a:t>– </a:t>
            </a:r>
            <a:r>
              <a:rPr lang="en-US" sz="3200" dirty="0" smtClean="0"/>
              <a:t>Fundamental </a:t>
            </a:r>
            <a:r>
              <a:rPr lang="en-US" sz="3200" dirty="0"/>
              <a:t>rules of management that could be applied in all organizational situations and taught in </a:t>
            </a:r>
            <a:r>
              <a:rPr lang="en-US" sz="3200" dirty="0" smtClean="0"/>
              <a:t>schools.</a:t>
            </a:r>
            <a:endParaRPr lang="en-US" sz="3200" dirty="0"/>
          </a:p>
        </p:txBody>
      </p:sp>
      <p:pic>
        <p:nvPicPr>
          <p:cNvPr id="48131" name="Picture 2"/>
          <p:cNvPicPr>
            <a:picLocks noChangeAspect="1" noChangeArrowheads="1"/>
          </p:cNvPicPr>
          <p:nvPr/>
        </p:nvPicPr>
        <p:blipFill>
          <a:blip r:embed="rId3" cstate="print"/>
          <a:srcRect/>
          <a:stretch>
            <a:fillRect/>
          </a:stretch>
        </p:blipFill>
        <p:spPr bwMode="auto">
          <a:xfrm>
            <a:off x="6248400" y="1600200"/>
            <a:ext cx="2571750" cy="333851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9</a:t>
            </a:fld>
            <a:endParaRPr lang="en-US" dirty="0"/>
          </a:p>
        </p:txBody>
      </p:sp>
      <p:sp>
        <p:nvSpPr>
          <p:cNvPr id="12"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Henri Fayol</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1710</TotalTime>
  <Words>2295</Words>
  <Application>Microsoft Office PowerPoint</Application>
  <PresentationFormat>On-screen Show (4:3)</PresentationFormat>
  <Paragraphs>181</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 MT</vt:lpstr>
      <vt:lpstr>HelveticaNeue-Light</vt:lpstr>
      <vt:lpstr>Wingdings 3</vt:lpstr>
      <vt:lpstr>1_Urban Pop</vt:lpstr>
      <vt:lpstr>PowerPoint Presentation</vt:lpstr>
      <vt:lpstr>PowerPoint Presentation</vt:lpstr>
      <vt:lpstr>PowerPoint Presentation</vt:lpstr>
      <vt:lpstr>PowerPoint Presentation</vt:lpstr>
      <vt:lpstr>PowerPoint Presentation</vt:lpstr>
      <vt:lpstr>PowerPoint Presentation</vt:lpstr>
      <vt:lpstr>Exhibit MH-2  Taylor’s Scientific  Management Principles</vt:lpstr>
      <vt:lpstr>PowerPoint Presentation</vt:lpstr>
      <vt:lpstr>PowerPoint Presentation</vt:lpstr>
      <vt:lpstr>PowerPoint Presentation</vt:lpstr>
      <vt:lpstr>Exhibit MH-3  Fayol’s 14 Principles of Management (cont.)</vt:lpstr>
      <vt:lpstr>General Administrative Theory</vt:lpstr>
      <vt:lpstr>PowerPoint Presentation</vt:lpstr>
      <vt:lpstr>PowerPoint Presentation</vt:lpstr>
      <vt:lpstr>PowerPoint Presentation</vt:lpstr>
      <vt:lpstr>Total Quality Management (TQM)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Learning OBJECTIVE MH-3</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Sindhu</cp:lastModifiedBy>
  <cp:revision>218</cp:revision>
  <cp:lastPrinted>2014-09-08T20:27:59Z</cp:lastPrinted>
  <dcterms:created xsi:type="dcterms:W3CDTF">2012-10-07T22:51:25Z</dcterms:created>
  <dcterms:modified xsi:type="dcterms:W3CDTF">2020-03-23T21:21:13Z</dcterms:modified>
</cp:coreProperties>
</file>