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6" r:id="rId2"/>
    <p:sldId id="256" r:id="rId3"/>
    <p:sldId id="260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8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4BCA-70B4-41D0-96BB-BCE6262E81AB}" type="datetimeFigureOut">
              <a:rPr lang="en-US" smtClean="0"/>
              <a:pPr/>
              <a:t>13-Mar-17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D4D5-4D5A-4CC2-89D1-62C415BA7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4BCA-70B4-41D0-96BB-BCE6262E81AB}" type="datetimeFigureOut">
              <a:rPr lang="en-US" smtClean="0"/>
              <a:pPr/>
              <a:t>13-Mar-17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D4D5-4D5A-4CC2-89D1-62C415BA7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4BCA-70B4-41D0-96BB-BCE6262E81AB}" type="datetimeFigureOut">
              <a:rPr lang="en-US" smtClean="0"/>
              <a:pPr/>
              <a:t>13-Mar-17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D4D5-4D5A-4CC2-89D1-62C415BA7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4BCA-70B4-41D0-96BB-BCE6262E81AB}" type="datetimeFigureOut">
              <a:rPr lang="en-US" smtClean="0"/>
              <a:pPr/>
              <a:t>13-Mar-17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D4D5-4D5A-4CC2-89D1-62C415BA7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4BCA-70B4-41D0-96BB-BCE6262E81AB}" type="datetimeFigureOut">
              <a:rPr lang="en-US" smtClean="0"/>
              <a:pPr/>
              <a:t>13-Mar-17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D4D5-4D5A-4CC2-89D1-62C415BA7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4BCA-70B4-41D0-96BB-BCE6262E81AB}" type="datetimeFigureOut">
              <a:rPr lang="en-US" smtClean="0"/>
              <a:pPr/>
              <a:t>13-Mar-17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D4D5-4D5A-4CC2-89D1-62C415BA7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4BCA-70B4-41D0-96BB-BCE6262E81AB}" type="datetimeFigureOut">
              <a:rPr lang="en-US" smtClean="0"/>
              <a:pPr/>
              <a:t>13-Mar-17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D4D5-4D5A-4CC2-89D1-62C415BA7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4BCA-70B4-41D0-96BB-BCE6262E81AB}" type="datetimeFigureOut">
              <a:rPr lang="en-US" smtClean="0"/>
              <a:pPr/>
              <a:t>13-Mar-17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D4D5-4D5A-4CC2-89D1-62C415BA7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4BCA-70B4-41D0-96BB-BCE6262E81AB}" type="datetimeFigureOut">
              <a:rPr lang="en-US" smtClean="0"/>
              <a:pPr/>
              <a:t>13-Mar-17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D4D5-4D5A-4CC2-89D1-62C415BA7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4BCA-70B4-41D0-96BB-BCE6262E81AB}" type="datetimeFigureOut">
              <a:rPr lang="en-US" smtClean="0"/>
              <a:pPr/>
              <a:t>13-Mar-17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D4D5-4D5A-4CC2-89D1-62C415BA7A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4BCA-70B4-41D0-96BB-BCE6262E81AB}" type="datetimeFigureOut">
              <a:rPr lang="en-US" smtClean="0"/>
              <a:pPr/>
              <a:t>13-Mar-17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7BD4D5-4D5A-4CC2-89D1-62C415BA7A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67BD4D5-4D5A-4CC2-89D1-62C415BA7A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FEC4BCA-70B4-41D0-96BB-BCE6262E81AB}" type="datetimeFigureOut">
              <a:rPr lang="en-US" smtClean="0"/>
              <a:pPr/>
              <a:t>13-Mar-17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55295891"/>
              </p:ext>
            </p:extLst>
          </p:nvPr>
        </p:nvGraphicFramePr>
        <p:xfrm>
          <a:off x="228599" y="21077"/>
          <a:ext cx="8760691" cy="6836923"/>
        </p:xfrm>
        <a:graphic>
          <a:graphicData uri="http://schemas.openxmlformats.org/presentationml/2006/ole">
            <p:oleObj spid="_x0000_s1051" name="Slide" r:id="rId3" imgW="4572009" imgH="3429007" progId="PowerPoint.Slid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1556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Classification of free exercises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Classified according to extent of era into two</a:t>
            </a:r>
          </a:p>
          <a:p>
            <a:r>
              <a:rPr lang="en-US" b="1" dirty="0" smtClean="0"/>
              <a:t>Localized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Produce some specific or local effect e.g. for particular joint or muscle, flexion of elbow joint</a:t>
            </a:r>
          </a:p>
          <a:p>
            <a:r>
              <a:rPr lang="en-US" b="1" dirty="0" smtClean="0"/>
              <a:t>General</a:t>
            </a:r>
          </a:p>
          <a:p>
            <a:pPr marL="0" indent="0">
              <a:buNone/>
            </a:pPr>
            <a:r>
              <a:rPr lang="en-US" dirty="0" smtClean="0"/>
              <a:t>Use of many joints e.g. walking running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9503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exercises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They are further classified into two types</a:t>
            </a:r>
          </a:p>
          <a:p>
            <a:r>
              <a:rPr lang="en-US" b="1" dirty="0" smtClean="0"/>
              <a:t>Subjective exercises</a:t>
            </a:r>
          </a:p>
          <a:p>
            <a:pPr marL="0" indent="0">
              <a:buNone/>
            </a:pPr>
            <a:r>
              <a:rPr lang="en-US" dirty="0" smtClean="0"/>
              <a:t>These are formal or general anatomical movements performed in full range.</a:t>
            </a:r>
          </a:p>
          <a:p>
            <a:r>
              <a:rPr lang="en-US" b="1" dirty="0" smtClean="0"/>
              <a:t>Objective exercises</a:t>
            </a:r>
          </a:p>
          <a:p>
            <a:pPr marL="0" indent="0">
              <a:buNone/>
            </a:pPr>
            <a:r>
              <a:rPr lang="en-US" dirty="0" smtClean="0"/>
              <a:t>Patients attention is required for particular aim or there is presence of goal </a:t>
            </a:r>
            <a:r>
              <a:rPr lang="en-US" dirty="0" err="1" smtClean="0"/>
              <a:t>i.e</a:t>
            </a:r>
            <a:r>
              <a:rPr lang="en-US" dirty="0" smtClean="0"/>
              <a:t> standing, arm stretching upward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2615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Techniques of free exercises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STARTING POSITION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Instruction to patient-----</a:t>
            </a:r>
            <a:r>
              <a:rPr lang="en-US" dirty="0" smtClean="0"/>
              <a:t>this will help to gain the interest and cooperation of the patient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Speed of exercises ----- </a:t>
            </a:r>
            <a:r>
              <a:rPr lang="en-US" dirty="0" smtClean="0"/>
              <a:t>it depend upon the effect required. Usually it is slow in the period of learning later on it is according to patients natural rhythm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Duration---</a:t>
            </a:r>
            <a:r>
              <a:rPr lang="en-US" dirty="0" smtClean="0"/>
              <a:t> it depend on patients capacity. Usually three bouts with rest interval so as to avoid fatigue.  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27587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smtClean="0"/>
              <a:t>EFFECT AND USES</a:t>
            </a:r>
            <a:endParaRPr lang="en-US" sz="44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 depend upon 4 factors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Nature of exercise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Extent of exercise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Intensity of exercise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Duration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6493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Effect and uses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RELAXATION: </a:t>
            </a:r>
            <a:r>
              <a:rPr lang="en-US" dirty="0" smtClean="0"/>
              <a:t>Rhythmical swing and </a:t>
            </a:r>
            <a:r>
              <a:rPr lang="en-US" dirty="0" err="1" smtClean="0"/>
              <a:t>pendular</a:t>
            </a:r>
            <a:r>
              <a:rPr lang="en-US" dirty="0" smtClean="0"/>
              <a:t> movements help in relaxation of hypertonic muscles. Reciprocal inhibition help in relaxation of opposing muscles i.e. scapular retractors and shoulder extensors movement help to relax </a:t>
            </a:r>
            <a:r>
              <a:rPr lang="en-US" dirty="0"/>
              <a:t>P</a:t>
            </a:r>
            <a:r>
              <a:rPr lang="en-US" dirty="0" smtClean="0"/>
              <a:t>ectoral muscles.</a:t>
            </a:r>
          </a:p>
          <a:p>
            <a:r>
              <a:rPr lang="en-US" sz="2800" b="1" dirty="0" smtClean="0"/>
              <a:t>JOINT MOBILITY: </a:t>
            </a:r>
            <a:r>
              <a:rPr lang="en-US" dirty="0" smtClean="0"/>
              <a:t>normal range of motion is maintained by full ROM. When movement is limited rhythmical swinging exercises plus over pressure at the end of free range increase the range.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649182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MUSCLE POWER AND TIME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and endurance is build up by increasing response to tension.</a:t>
            </a:r>
          </a:p>
          <a:p>
            <a:r>
              <a:rPr lang="en-US" dirty="0" smtClean="0"/>
              <a:t>Normally </a:t>
            </a:r>
            <a:r>
              <a:rPr lang="en-US" dirty="0" smtClean="0"/>
              <a:t>muscle power is maintained in every day activity in </a:t>
            </a:r>
            <a:r>
              <a:rPr lang="en-US" b="1" dirty="0" smtClean="0"/>
              <a:t>middle range.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046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077200" cy="5791200"/>
          </a:xfrm>
        </p:spPr>
        <p:txBody>
          <a:bodyPr/>
          <a:lstStyle/>
          <a:p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smtClean="0"/>
              <a:t>NEUROMUSCULAR COORDINATION: </a:t>
            </a:r>
            <a:r>
              <a:rPr lang="en-US" dirty="0" smtClean="0"/>
              <a:t>it is improved by repetition of exercises. Activities that require concentration or much effort become easy with the passage of time i.e. playing piano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3200" b="1" smtClean="0"/>
              <a:t>CONFIDENCE</a:t>
            </a:r>
            <a:r>
              <a:rPr lang="en-US" sz="3200" b="1" dirty="0" smtClean="0"/>
              <a:t>:</a:t>
            </a:r>
            <a:r>
              <a:rPr lang="en-US" dirty="0" smtClean="0"/>
              <a:t> achievement of coordinated and  effective movement give confidence to the patient. Objective exercises are used for this purpose.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304889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8903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Circulatory and Respiratory cooperation </a:t>
            </a:r>
            <a:endParaRPr lang="en-US" sz="32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prolonged and vigorous exercises</a:t>
            </a:r>
          </a:p>
          <a:p>
            <a:r>
              <a:rPr lang="en-US" dirty="0" smtClean="0"/>
              <a:t>speed and depth of respiration increase</a:t>
            </a:r>
          </a:p>
          <a:p>
            <a:r>
              <a:rPr lang="en-US" dirty="0" smtClean="0"/>
              <a:t>Heart beat is faster and more forceful</a:t>
            </a:r>
            <a:endParaRPr lang="en-US" dirty="0"/>
          </a:p>
          <a:p>
            <a:r>
              <a:rPr lang="en-US" dirty="0" smtClean="0"/>
              <a:t>Heat is produced</a:t>
            </a:r>
          </a:p>
          <a:p>
            <a:pPr marL="0" indent="0">
              <a:buNone/>
            </a:pPr>
            <a:r>
              <a:rPr lang="en-US" dirty="0" smtClean="0"/>
              <a:t>This include following changes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The need of active tissue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Preparation for activity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Local circulatory changes in muscle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Regulation of circulatory and respiratory function during 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6763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7772400" cy="6016752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US" b="1" dirty="0" smtClean="0"/>
              <a:t>NEED OF ACTIVE TISSUE: </a:t>
            </a:r>
            <a:r>
              <a:rPr lang="en-US" dirty="0" smtClean="0"/>
              <a:t>free supply of oxygenated  blood and removal of metabolites is required for  activity.</a:t>
            </a:r>
          </a:p>
          <a:p>
            <a:pPr marL="457200" indent="-457200">
              <a:buFont typeface="+mj-lt"/>
              <a:buAutoNum type="alphaUcPeriod"/>
            </a:pPr>
            <a:r>
              <a:rPr lang="en-US" b="1" dirty="0" smtClean="0"/>
              <a:t>PREPARATION FOR ACTIVITY: </a:t>
            </a:r>
            <a:r>
              <a:rPr lang="en-US" dirty="0" smtClean="0"/>
              <a:t>cerebral cortex, respiratory, cardiac and vasomotor centers i.e. part of ANS cause release of ADRENALINE in the blood stream. This result in</a:t>
            </a:r>
          </a:p>
          <a:p>
            <a:pPr lvl="1"/>
            <a:r>
              <a:rPr lang="en-US" dirty="0" smtClean="0"/>
              <a:t>increase frequency of heart beat</a:t>
            </a:r>
          </a:p>
          <a:p>
            <a:pPr lvl="1"/>
            <a:r>
              <a:rPr lang="en-US" dirty="0" smtClean="0"/>
              <a:t>Rise in arterial blood pressure</a:t>
            </a:r>
          </a:p>
          <a:p>
            <a:pPr marL="0" indent="0">
              <a:buNone/>
            </a:pPr>
            <a:r>
              <a:rPr lang="en-US" dirty="0" smtClean="0"/>
              <a:t>     these are effect of just anticipation of exercise as those who have participated in sports</a:t>
            </a:r>
          </a:p>
          <a:p>
            <a:pPr marL="457200" indent="-457200">
              <a:buFont typeface="+mj-lt"/>
              <a:buAutoNum type="alphaUcPeriod"/>
            </a:pPr>
            <a:r>
              <a:rPr lang="en-US" b="1" dirty="0" smtClean="0"/>
              <a:t>LOCAL CIRCULATORY CHANGES: </a:t>
            </a:r>
            <a:r>
              <a:rPr lang="en-US" dirty="0" smtClean="0"/>
              <a:t>in this capillary </a:t>
            </a:r>
            <a:r>
              <a:rPr lang="en-US" dirty="0"/>
              <a:t>dilation in the </a:t>
            </a:r>
            <a:r>
              <a:rPr lang="en-US" dirty="0" smtClean="0"/>
              <a:t>muscle occur and permeability increase lead to increase in muscle blood capacity, interchange of fluid.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878085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of circulatory and respiratory function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Venous return to heart increase</a:t>
            </a:r>
          </a:p>
          <a:p>
            <a:r>
              <a:rPr lang="en-US" dirty="0" smtClean="0"/>
              <a:t>Increase in cardiac output</a:t>
            </a:r>
          </a:p>
          <a:p>
            <a:pPr marL="0" indent="0">
              <a:buNone/>
            </a:pPr>
            <a:r>
              <a:rPr lang="en-US" dirty="0" smtClean="0"/>
              <a:t>Both these happen due to pressure variation in the abdominal and thoracic cavities resulting from increased respiratory movement</a:t>
            </a:r>
          </a:p>
          <a:p>
            <a:pPr marL="0" indent="0">
              <a:buNone/>
            </a:pPr>
            <a:r>
              <a:rPr lang="en-US" dirty="0" smtClean="0"/>
              <a:t>Muscular contraction result in increased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Carbon dioxide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Temperature of blood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2386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1143000"/>
            <a:ext cx="6400800" cy="4606062"/>
          </a:xfrm>
        </p:spPr>
        <p:txBody>
          <a:bodyPr>
            <a:normAutofit/>
          </a:bodyPr>
          <a:lstStyle/>
          <a:p>
            <a:r>
              <a:rPr lang="en-US" sz="6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Voluntary movements</a:t>
            </a:r>
          </a:p>
          <a:p>
            <a:r>
              <a:rPr lang="en-US" sz="6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Active movements </a:t>
            </a:r>
            <a:endParaRPr lang="en-US" sz="6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110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001000" cy="586435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 overall effect of active exercises 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Increase respiration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Increase local and general circulation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Provide work for heart muscles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1953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MCQS=10</a:t>
            </a:r>
          </a:p>
          <a:p>
            <a:r>
              <a:rPr lang="en-US" dirty="0" smtClean="0"/>
              <a:t>Number of SEQS=2</a:t>
            </a:r>
          </a:p>
          <a:p>
            <a:r>
              <a:rPr lang="en-US" dirty="0" smtClean="0"/>
              <a:t>References </a:t>
            </a:r>
          </a:p>
          <a:p>
            <a:r>
              <a:rPr lang="en-US" dirty="0" smtClean="0"/>
              <a:t>Dena Gardener Chapter No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5739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C:\Users\TAIMO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974711"/>
            <a:ext cx="7772400" cy="57308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556200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Topics 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905001"/>
            <a:ext cx="7745505" cy="4221162"/>
          </a:xfrm>
        </p:spPr>
        <p:txBody>
          <a:bodyPr>
            <a:normAutofit/>
          </a:bodyPr>
          <a:lstStyle/>
          <a:p>
            <a:r>
              <a:rPr lang="en-US" dirty="0" smtClean="0"/>
              <a:t>Type of movements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Free exercises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Assisted exercises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Assisted-resisted exercises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Resisted exercises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Involuntary movements</a:t>
            </a:r>
          </a:p>
          <a:p>
            <a:r>
              <a:rPr lang="en-US" dirty="0" smtClean="0"/>
              <a:t>Classification of exercises</a:t>
            </a:r>
          </a:p>
          <a:p>
            <a:r>
              <a:rPr lang="en-US" dirty="0" smtClean="0"/>
              <a:t>Technique of exercises</a:t>
            </a:r>
          </a:p>
          <a:p>
            <a:r>
              <a:rPr lang="en-US" dirty="0" smtClean="0"/>
              <a:t>Effect and uses of exercises</a:t>
            </a:r>
          </a:p>
        </p:txBody>
      </p:sp>
    </p:spTree>
    <p:extLst>
      <p:ext uri="{BB962C8B-B14F-4D97-AF65-F5344CB8AC3E}">
        <p14:creationId xmlns:p14="http://schemas.microsoft.com/office/powerpoint/2010/main" xmlns="" val="1446616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Voluntary movements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Movement performed or controlled by voluntary action of muscle, working in opposition to external force.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5620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These are classified as</a:t>
            </a:r>
          </a:p>
          <a:p>
            <a:r>
              <a:rPr lang="en-US" dirty="0" smtClean="0"/>
              <a:t>Free</a:t>
            </a:r>
          </a:p>
          <a:p>
            <a:r>
              <a:rPr lang="en-US" dirty="0" smtClean="0"/>
              <a:t>Assisted</a:t>
            </a:r>
          </a:p>
          <a:p>
            <a:r>
              <a:rPr lang="en-US" dirty="0" smtClean="0"/>
              <a:t>Assisted-resisted</a:t>
            </a:r>
          </a:p>
          <a:p>
            <a:r>
              <a:rPr lang="en-US" dirty="0" smtClean="0"/>
              <a:t>Resisted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6793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457201"/>
            <a:ext cx="7745505" cy="5668962"/>
          </a:xfrm>
        </p:spPr>
        <p:txBody>
          <a:bodyPr/>
          <a:lstStyle/>
          <a:p>
            <a:r>
              <a:rPr lang="en-US" b="1" dirty="0" smtClean="0"/>
              <a:t>FREE EXERCISES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dirty="0" smtClean="0"/>
              <a:t>work is performed only against gravity</a:t>
            </a:r>
          </a:p>
          <a:p>
            <a:r>
              <a:rPr lang="en-US" b="1" dirty="0" smtClean="0"/>
              <a:t>ASSISTED EXERCISES</a:t>
            </a:r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muscle strength or coordination is inadequate to perform the movement an external force is applied to compensate the </a:t>
            </a:r>
            <a:r>
              <a:rPr lang="en-US" dirty="0" smtClean="0"/>
              <a:t>deficiency</a:t>
            </a:r>
          </a:p>
          <a:p>
            <a:r>
              <a:rPr lang="en-US" b="1" dirty="0" smtClean="0"/>
              <a:t>ASSISTED RESISTED EXERCISES</a:t>
            </a:r>
          </a:p>
          <a:p>
            <a:pPr marL="0" indent="0">
              <a:buNone/>
            </a:pPr>
            <a:r>
              <a:rPr lang="en-US" dirty="0" smtClean="0"/>
              <a:t>At one point strength is high at the other muscle is weak</a:t>
            </a:r>
          </a:p>
          <a:p>
            <a:r>
              <a:rPr lang="en-US" b="1" dirty="0" smtClean="0"/>
              <a:t>RESISTED EXERCISES</a:t>
            </a:r>
          </a:p>
          <a:p>
            <a:pPr marL="0" indent="0">
              <a:buNone/>
            </a:pPr>
            <a:r>
              <a:rPr lang="en-US" dirty="0" smtClean="0"/>
              <a:t>Force of resistance is offered to the action of working muscle resistance may b mechanical or it may be manual</a:t>
            </a:r>
          </a:p>
        </p:txBody>
      </p:sp>
    </p:spTree>
    <p:extLst>
      <p:ext uri="{BB962C8B-B14F-4D97-AF65-F5344CB8AC3E}">
        <p14:creationId xmlns:p14="http://schemas.microsoft.com/office/powerpoint/2010/main" xmlns="" val="1621172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Free exercise</a:t>
            </a:r>
            <a:endParaRPr lang="en-US" sz="54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Exercises performed by patients own muscular efforts with out any assistance or resistance against gravity.</a:t>
            </a:r>
          </a:p>
          <a:p>
            <a:pPr marL="0" indent="0">
              <a:buNone/>
            </a:pPr>
            <a:r>
              <a:rPr lang="en-US" dirty="0" smtClean="0"/>
              <a:t>Free exercises can induce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Relaxation because of rhythmical or </a:t>
            </a:r>
            <a:r>
              <a:rPr lang="en-US" dirty="0" err="1" smtClean="0"/>
              <a:t>pendular</a:t>
            </a:r>
            <a:r>
              <a:rPr lang="en-US" dirty="0" smtClean="0"/>
              <a:t> nature of exercise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Muscle tone maintenance</a:t>
            </a: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Coordination by natural pattern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Confidence to perform and control movement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3149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Advantage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exercises help to cure or mean of cure for the patient</a:t>
            </a:r>
          </a:p>
          <a:p>
            <a:r>
              <a:rPr lang="en-US" dirty="0" smtClean="0"/>
              <a:t>Patient can master the technique once performed</a:t>
            </a:r>
          </a:p>
          <a:p>
            <a:r>
              <a:rPr lang="en-US" dirty="0" smtClean="0"/>
              <a:t>Free exercises has great role in rehabilitation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5291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Disadvantages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Insufficient demand on </a:t>
            </a:r>
            <a:r>
              <a:rPr lang="en-US" dirty="0" err="1" smtClean="0"/>
              <a:t>Neuro</a:t>
            </a:r>
            <a:r>
              <a:rPr lang="en-US" dirty="0" smtClean="0"/>
              <a:t> Muscular System </a:t>
            </a:r>
            <a:r>
              <a:rPr lang="en-US" b="1" dirty="0" smtClean="0"/>
              <a:t>NMS</a:t>
            </a:r>
          </a:p>
          <a:p>
            <a:r>
              <a:rPr lang="en-US" dirty="0" smtClean="0"/>
              <a:t>Patient with brain damage or muscle paralysis can't cooperate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9678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343</TotalTime>
  <Words>769</Words>
  <Application>Microsoft Office PowerPoint</Application>
  <PresentationFormat>On-screen Show (4:3)</PresentationFormat>
  <Paragraphs>112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Adjacency</vt:lpstr>
      <vt:lpstr>Slide</vt:lpstr>
      <vt:lpstr>Slide 1</vt:lpstr>
      <vt:lpstr>Slide 2</vt:lpstr>
      <vt:lpstr>Topics </vt:lpstr>
      <vt:lpstr>Voluntary movements</vt:lpstr>
      <vt:lpstr>Classification </vt:lpstr>
      <vt:lpstr>Slide 6</vt:lpstr>
      <vt:lpstr>Free exercise</vt:lpstr>
      <vt:lpstr>Advantage</vt:lpstr>
      <vt:lpstr>Disadvantages</vt:lpstr>
      <vt:lpstr>Classification of free exercises</vt:lpstr>
      <vt:lpstr>General exercises</vt:lpstr>
      <vt:lpstr>Techniques of free exercises</vt:lpstr>
      <vt:lpstr>EFFECT AND USES</vt:lpstr>
      <vt:lpstr>Effect and uses</vt:lpstr>
      <vt:lpstr>MUSCLE POWER AND TIME</vt:lpstr>
      <vt:lpstr>Slide 16</vt:lpstr>
      <vt:lpstr>Circulatory and Respiratory cooperation </vt:lpstr>
      <vt:lpstr>Slide 18</vt:lpstr>
      <vt:lpstr>Regulation of circulatory and respiratory function</vt:lpstr>
      <vt:lpstr>Slide 20</vt:lpstr>
      <vt:lpstr>Paper pattern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TAIMOOR</dc:creator>
  <cp:lastModifiedBy>Windows User</cp:lastModifiedBy>
  <cp:revision>62</cp:revision>
  <dcterms:created xsi:type="dcterms:W3CDTF">2014-03-04T07:36:52Z</dcterms:created>
  <dcterms:modified xsi:type="dcterms:W3CDTF">2017-03-13T07:06:15Z</dcterms:modified>
</cp:coreProperties>
</file>