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7" r:id="rId2"/>
    <p:sldId id="258" r:id="rId3"/>
    <p:sldId id="264" r:id="rId4"/>
    <p:sldId id="265" r:id="rId5"/>
    <p:sldId id="266" r:id="rId6"/>
    <p:sldId id="267" r:id="rId7"/>
    <p:sldId id="268" r:id="rId8"/>
    <p:sldId id="269" r:id="rId9"/>
    <p:sldId id="270" r:id="rId10"/>
    <p:sldId id="271" r:id="rId11"/>
    <p:sldId id="272"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4"/>
    <p:restoredTop sz="94579"/>
  </p:normalViewPr>
  <p:slideViewPr>
    <p:cSldViewPr snapToGrid="0" snapToObjects="1">
      <p:cViewPr varScale="1">
        <p:scale>
          <a:sx n="74" d="100"/>
          <a:sy n="74" d="100"/>
        </p:scale>
        <p:origin x="-52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D8F08A-FD55-6B46-8729-4DC6FFAF698F}" type="datetimeFigureOut">
              <a:rPr lang="en-US" smtClean="0"/>
              <a:pPr/>
              <a:t>4/14/2020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1AD343-43CE-3144-991D-0A708E5F372A}" type="slidenum">
              <a:rPr lang="en-US" smtClean="0"/>
              <a:pPr/>
              <a:t>‹#›</a:t>
            </a:fld>
            <a:endParaRPr lang="en-US"/>
          </a:p>
        </p:txBody>
      </p:sp>
    </p:spTree>
    <p:extLst>
      <p:ext uri="{BB962C8B-B14F-4D97-AF65-F5344CB8AC3E}">
        <p14:creationId xmlns:p14="http://schemas.microsoft.com/office/powerpoint/2010/main" val="7651373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a:t>
            </a:fld>
            <a:endParaRPr lang="en-US" altLang="en-US"/>
          </a:p>
        </p:txBody>
      </p:sp>
    </p:spTree>
    <p:extLst>
      <p:ext uri="{BB962C8B-B14F-4D97-AF65-F5344CB8AC3E}">
        <p14:creationId xmlns:p14="http://schemas.microsoft.com/office/powerpoint/2010/main" val="530825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10</a:t>
            </a:fld>
            <a:endParaRPr lang="en-US" altLang="en-US"/>
          </a:p>
        </p:txBody>
      </p:sp>
    </p:spTree>
    <p:extLst>
      <p:ext uri="{BB962C8B-B14F-4D97-AF65-F5344CB8AC3E}">
        <p14:creationId xmlns:p14="http://schemas.microsoft.com/office/powerpoint/2010/main" val="904252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11</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12</a:t>
            </a:fld>
            <a:endParaRPr lang="en-US" altLang="en-US"/>
          </a:p>
        </p:txBody>
      </p:sp>
    </p:spTree>
    <p:extLst>
      <p:ext uri="{BB962C8B-B14F-4D97-AF65-F5344CB8AC3E}">
        <p14:creationId xmlns:p14="http://schemas.microsoft.com/office/powerpoint/2010/main" val="904252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2</a:t>
            </a:fld>
            <a:endParaRPr lang="en-US" altLang="en-US"/>
          </a:p>
        </p:txBody>
      </p:sp>
    </p:spTree>
    <p:extLst>
      <p:ext uri="{BB962C8B-B14F-4D97-AF65-F5344CB8AC3E}">
        <p14:creationId xmlns:p14="http://schemas.microsoft.com/office/powerpoint/2010/main" val="904252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3</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4</a:t>
            </a:fld>
            <a:endParaRPr lang="en-US" altLang="en-US"/>
          </a:p>
        </p:txBody>
      </p:sp>
    </p:spTree>
    <p:extLst>
      <p:ext uri="{BB962C8B-B14F-4D97-AF65-F5344CB8AC3E}">
        <p14:creationId xmlns:p14="http://schemas.microsoft.com/office/powerpoint/2010/main" val="904252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5</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6</a:t>
            </a:fld>
            <a:endParaRPr lang="en-US" altLang="en-US"/>
          </a:p>
        </p:txBody>
      </p:sp>
    </p:spTree>
    <p:extLst>
      <p:ext uri="{BB962C8B-B14F-4D97-AF65-F5344CB8AC3E}">
        <p14:creationId xmlns:p14="http://schemas.microsoft.com/office/powerpoint/2010/main" val="904252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7</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8</a:t>
            </a:fld>
            <a:endParaRPr lang="en-US" altLang="en-US"/>
          </a:p>
        </p:txBody>
      </p:sp>
    </p:spTree>
    <p:extLst>
      <p:ext uri="{BB962C8B-B14F-4D97-AF65-F5344CB8AC3E}">
        <p14:creationId xmlns:p14="http://schemas.microsoft.com/office/powerpoint/2010/main" val="904252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xfrm>
            <a:off x="685800" y="1143000"/>
            <a:ext cx="5486400" cy="3086100"/>
          </a:xfrm>
          <a:ln/>
        </p:spPr>
      </p:sp>
      <p:sp>
        <p:nvSpPr>
          <p:cNvPr id="3" name="Notes Placeholder 2"/>
          <p:cNvSpPr>
            <a:spLocks noGrp="1"/>
          </p:cNvSpPr>
          <p:nvPr>
            <p:ph type="body" idx="1"/>
          </p:nvPr>
        </p:nvSpPr>
        <p:spPr/>
        <p:txBody>
          <a:bodyPr>
            <a:normAutofit fontScale="92500" lnSpcReduction="10000"/>
          </a:bodyPr>
          <a:lstStyle/>
          <a:p>
            <a:pPr marL="239756" indent="-239756">
              <a:defRPr/>
            </a:pPr>
            <a:endParaRPr lang="en-US" dirty="0"/>
          </a:p>
          <a:p>
            <a:pPr marL="239756" indent="-239756">
              <a:defRPr/>
            </a:pPr>
            <a:endParaRPr lang="en-US" dirty="0"/>
          </a:p>
          <a:p>
            <a:pPr marL="299695" indent="-299695">
              <a:buFontTx/>
              <a:buAutoNum type="romanUcPeriod"/>
              <a:defRPr/>
            </a:pPr>
            <a:r>
              <a:rPr lang="en-US" dirty="0"/>
              <a:t>Experimental—deceleration, disability, supine, mice</a:t>
            </a:r>
          </a:p>
          <a:p>
            <a:pPr marL="299695" indent="-299695">
              <a:buFontTx/>
              <a:buAutoNum type="romanUcPeriod"/>
              <a:defRPr/>
            </a:pPr>
            <a:r>
              <a:rPr lang="en-US" dirty="0"/>
              <a:t>Theory—mites, honeybees, identity, </a:t>
            </a:r>
            <a:r>
              <a:rPr lang="en-US" dirty="0" err="1"/>
              <a:t>probit</a:t>
            </a:r>
            <a:endParaRPr lang="en-US" dirty="0"/>
          </a:p>
          <a:p>
            <a:pPr marL="299695" indent="-299695">
              <a:buFontTx/>
              <a:buAutoNum type="romanUcPeriod"/>
              <a:defRPr/>
            </a:pPr>
            <a:r>
              <a:rPr lang="en-US" dirty="0"/>
              <a:t>Lifespan—primates, etc</a:t>
            </a:r>
          </a:p>
          <a:p>
            <a:pPr marL="299695" indent="-299695">
              <a:buFontTx/>
              <a:buAutoNum type="romanUcPeriod"/>
              <a:defRPr/>
            </a:pPr>
            <a:r>
              <a:rPr lang="en-US" dirty="0"/>
              <a:t>Human—self reinforcing, wasp, NBA</a:t>
            </a:r>
          </a:p>
          <a:p>
            <a:pPr marL="299695" indent="-299695">
              <a:buFontTx/>
              <a:buAutoNum type="romanUcPeriod"/>
              <a:defRPr/>
            </a:pPr>
            <a:endParaRPr lang="en-US" dirty="0"/>
          </a:p>
          <a:p>
            <a:pPr marL="299695" indent="-299695">
              <a:buFontTx/>
              <a:buAutoNum type="romanUcPeriod"/>
              <a:defRPr/>
            </a:pPr>
            <a:endParaRPr lang="en-US" dirty="0"/>
          </a:p>
          <a:p>
            <a:pPr marL="239756" indent="-239756">
              <a:defRPr/>
            </a:pPr>
            <a:endParaRPr lang="en-US" dirty="0"/>
          </a:p>
          <a:p>
            <a:pPr marL="239756" indent="-239756">
              <a:defRPr/>
            </a:pPr>
            <a:r>
              <a:rPr lang="en-US" dirty="0"/>
              <a:t>Thank</a:t>
            </a:r>
          </a:p>
          <a:p>
            <a:pPr marL="239756" indent="-239756">
              <a:defRPr/>
            </a:pPr>
            <a:r>
              <a:rPr lang="en-US" dirty="0"/>
              <a:t>Background</a:t>
            </a:r>
          </a:p>
          <a:p>
            <a:pPr marL="239756" indent="-239756">
              <a:defRPr/>
            </a:pPr>
            <a:r>
              <a:rPr lang="en-US" dirty="0"/>
              <a:t>Invasive/Greece/Hawaii</a:t>
            </a:r>
          </a:p>
          <a:p>
            <a:pPr marL="239756" indent="-239756">
              <a:defRPr/>
            </a:pPr>
            <a:r>
              <a:rPr lang="en-US" dirty="0"/>
              <a:t>CDFA Medfly panel</a:t>
            </a:r>
          </a:p>
          <a:p>
            <a:pPr marL="239756" indent="-239756">
              <a:defRPr/>
            </a:pPr>
            <a:r>
              <a:rPr lang="en-US" dirty="0"/>
              <a:t>Aging research</a:t>
            </a:r>
          </a:p>
          <a:p>
            <a:pPr marL="239756" indent="-239756">
              <a:defRPr/>
            </a:pPr>
            <a:endParaRPr lang="en-US" dirty="0"/>
          </a:p>
          <a:p>
            <a:pPr marL="239756" indent="-239756">
              <a:defRPr/>
            </a:pPr>
            <a:r>
              <a:rPr lang="en-US" dirty="0"/>
              <a:t>LBAM</a:t>
            </a:r>
          </a:p>
          <a:p>
            <a:pPr marL="239756" indent="-239756">
              <a:defRPr/>
            </a:pPr>
            <a:r>
              <a:rPr lang="en-US" dirty="0"/>
              <a:t>Workshop</a:t>
            </a:r>
          </a:p>
          <a:p>
            <a:pPr marL="239756" indent="-239756">
              <a:defRPr/>
            </a:pPr>
            <a:r>
              <a:rPr lang="en-US" dirty="0"/>
              <a:t>Zalom et al</a:t>
            </a:r>
          </a:p>
          <a:p>
            <a:pPr marL="239756" indent="-239756">
              <a:defRPr/>
            </a:pPr>
            <a:endParaRPr lang="en-US" dirty="0"/>
          </a:p>
          <a:p>
            <a:pPr marL="239756" indent="-239756">
              <a:defRPr/>
            </a:pPr>
            <a:r>
              <a:rPr lang="en-US" dirty="0"/>
              <a:t>Retreat/Workshop</a:t>
            </a:r>
          </a:p>
          <a:p>
            <a:pPr marL="239756" indent="-239756">
              <a:defRPr/>
            </a:pPr>
            <a:r>
              <a:rPr lang="en-US" dirty="0"/>
              <a:t>LMAM see that little changes</a:t>
            </a:r>
          </a:p>
          <a:p>
            <a:pPr marL="239756" indent="-239756">
              <a:defRPr/>
            </a:pPr>
            <a:r>
              <a:rPr lang="en-US" dirty="0"/>
              <a:t>New day in science/policy</a:t>
            </a:r>
          </a:p>
        </p:txBody>
      </p:sp>
      <p:sp>
        <p:nvSpPr>
          <p:cNvPr id="501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79206" indent="-299695">
              <a:defRPr>
                <a:solidFill>
                  <a:schemeClr val="tx1"/>
                </a:solidFill>
                <a:latin typeface="Arial" panose="020B0604020202020204" pitchFamily="34" charset="0"/>
              </a:defRPr>
            </a:lvl2pPr>
            <a:lvl3pPr marL="1198778" indent="-239756">
              <a:defRPr>
                <a:solidFill>
                  <a:schemeClr val="tx1"/>
                </a:solidFill>
                <a:latin typeface="Arial" panose="020B0604020202020204" pitchFamily="34" charset="0"/>
              </a:defRPr>
            </a:lvl3pPr>
            <a:lvl4pPr marL="1678290" indent="-239756">
              <a:defRPr>
                <a:solidFill>
                  <a:schemeClr val="tx1"/>
                </a:solidFill>
                <a:latin typeface="Arial" panose="020B0604020202020204" pitchFamily="34" charset="0"/>
              </a:defRPr>
            </a:lvl4pPr>
            <a:lvl5pPr marL="2157801" indent="-239756">
              <a:defRPr>
                <a:solidFill>
                  <a:schemeClr val="tx1"/>
                </a:solidFill>
                <a:latin typeface="Arial" panose="020B0604020202020204" pitchFamily="34" charset="0"/>
              </a:defRPr>
            </a:lvl5pPr>
            <a:lvl6pPr marL="2637312" indent="-239756" eaLnBrk="0" fontAlgn="base" hangingPunct="0">
              <a:spcBef>
                <a:spcPct val="0"/>
              </a:spcBef>
              <a:spcAft>
                <a:spcPct val="0"/>
              </a:spcAft>
              <a:defRPr>
                <a:solidFill>
                  <a:schemeClr val="tx1"/>
                </a:solidFill>
                <a:latin typeface="Arial" panose="020B0604020202020204" pitchFamily="34" charset="0"/>
              </a:defRPr>
            </a:lvl6pPr>
            <a:lvl7pPr marL="3116824" indent="-239756" eaLnBrk="0" fontAlgn="base" hangingPunct="0">
              <a:spcBef>
                <a:spcPct val="0"/>
              </a:spcBef>
              <a:spcAft>
                <a:spcPct val="0"/>
              </a:spcAft>
              <a:defRPr>
                <a:solidFill>
                  <a:schemeClr val="tx1"/>
                </a:solidFill>
                <a:latin typeface="Arial" panose="020B0604020202020204" pitchFamily="34" charset="0"/>
              </a:defRPr>
            </a:lvl7pPr>
            <a:lvl8pPr marL="3596335" indent="-239756" eaLnBrk="0" fontAlgn="base" hangingPunct="0">
              <a:spcBef>
                <a:spcPct val="0"/>
              </a:spcBef>
              <a:spcAft>
                <a:spcPct val="0"/>
              </a:spcAft>
              <a:defRPr>
                <a:solidFill>
                  <a:schemeClr val="tx1"/>
                </a:solidFill>
                <a:latin typeface="Arial" panose="020B0604020202020204" pitchFamily="34" charset="0"/>
              </a:defRPr>
            </a:lvl8pPr>
            <a:lvl9pPr marL="4075847" indent="-239756" eaLnBrk="0" fontAlgn="base" hangingPunct="0">
              <a:spcBef>
                <a:spcPct val="0"/>
              </a:spcBef>
              <a:spcAft>
                <a:spcPct val="0"/>
              </a:spcAft>
              <a:defRPr>
                <a:solidFill>
                  <a:schemeClr val="tx1"/>
                </a:solidFill>
                <a:latin typeface="Arial" panose="020B0604020202020204" pitchFamily="34" charset="0"/>
              </a:defRPr>
            </a:lvl9pPr>
          </a:lstStyle>
          <a:p>
            <a:fld id="{D88762DA-3417-4E87-BE58-95BBCC345642}" type="slidenum">
              <a:rPr lang="en-US" altLang="en-US" smtClean="0"/>
              <a:pPr/>
              <a:t>9</a:t>
            </a:fld>
            <a:endParaRPr lang="en-US" altLang="en-US"/>
          </a:p>
        </p:txBody>
      </p:sp>
    </p:spTree>
    <p:extLst>
      <p:ext uri="{BB962C8B-B14F-4D97-AF65-F5344CB8AC3E}">
        <p14:creationId xmlns:p14="http://schemas.microsoft.com/office/powerpoint/2010/main" val="1755455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CBC2C25-1C32-6C42-BE17-96D8CB74D6D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55314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6434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1358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BC2C25-1C32-6C42-BE17-96D8CB74D6D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95749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BC2C25-1C32-6C42-BE17-96D8CB74D6DB}" type="datetimeFigureOut">
              <a:rPr lang="en-US" smtClean="0"/>
              <a:pPr/>
              <a:t>4/14/2020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89867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BC2C25-1C32-6C42-BE17-96D8CB74D6DB}"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85722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CBC2C25-1C32-6C42-BE17-96D8CB74D6DB}" type="datetimeFigureOut">
              <a:rPr lang="en-US" smtClean="0"/>
              <a:pPr/>
              <a:t>4/14/2020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715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CBC2C25-1C32-6C42-BE17-96D8CB74D6DB}" type="datetimeFigureOut">
              <a:rPr lang="en-US" smtClean="0"/>
              <a:pPr/>
              <a:t>4/14/2020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1359263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BC2C25-1C32-6C42-BE17-96D8CB74D6DB}" type="datetimeFigureOut">
              <a:rPr lang="en-US" smtClean="0"/>
              <a:pPr/>
              <a:t>4/14/2020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204103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834543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CBC2C25-1C32-6C42-BE17-96D8CB74D6DB}" type="datetimeFigureOut">
              <a:rPr lang="en-US" smtClean="0"/>
              <a:pPr/>
              <a:t>4/14/2020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B09B53-5093-424A-B4D1-1F8A495A7C7A}" type="slidenum">
              <a:rPr lang="en-US" smtClean="0"/>
              <a:pPr/>
              <a:t>‹#›</a:t>
            </a:fld>
            <a:endParaRPr lang="en-US"/>
          </a:p>
        </p:txBody>
      </p:sp>
    </p:spTree>
    <p:extLst>
      <p:ext uri="{BB962C8B-B14F-4D97-AF65-F5344CB8AC3E}">
        <p14:creationId xmlns:p14="http://schemas.microsoft.com/office/powerpoint/2010/main" val="95818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BC2C25-1C32-6C42-BE17-96D8CB74D6DB}" type="datetimeFigureOut">
              <a:rPr lang="en-US" smtClean="0"/>
              <a:pPr/>
              <a:t>4/14/2020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09B53-5093-424A-B4D1-1F8A495A7C7A}" type="slidenum">
              <a:rPr lang="en-US" smtClean="0"/>
              <a:pPr/>
              <a:t>‹#›</a:t>
            </a:fld>
            <a:endParaRPr lang="en-US"/>
          </a:p>
        </p:txBody>
      </p:sp>
    </p:spTree>
    <p:extLst>
      <p:ext uri="{BB962C8B-B14F-4D97-AF65-F5344CB8AC3E}">
        <p14:creationId xmlns:p14="http://schemas.microsoft.com/office/powerpoint/2010/main" val="380767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2053" name="TextBox 2"/>
          <p:cNvSpPr txBox="1">
            <a:spLocks noChangeArrowheads="1"/>
          </p:cNvSpPr>
          <p:nvPr/>
        </p:nvSpPr>
        <p:spPr bwMode="auto">
          <a:xfrm>
            <a:off x="2227683" y="3273742"/>
            <a:ext cx="7848600" cy="707886"/>
          </a:xfrm>
          <a:prstGeom prst="rect">
            <a:avLst/>
          </a:prstGeom>
          <a:noFill/>
          <a:ln w="9525">
            <a:noFill/>
            <a:miter lim="800000"/>
            <a:headEnd/>
            <a:tailEnd/>
          </a:ln>
        </p:spPr>
        <p:txBody>
          <a:bodyPr>
            <a:spAutoFit/>
          </a:bodyPr>
          <a:lstStyle/>
          <a:p>
            <a:pPr algn="ctr" eaLnBrk="1" hangingPunct="1">
              <a:defRPr/>
            </a:pPr>
            <a:r>
              <a:rPr lang="en-US" sz="4000" i="1" dirty="0">
                <a:latin typeface="Times New Roman" pitchFamily="18" charset="0"/>
                <a:cs typeface="Times New Roman" pitchFamily="18" charset="0"/>
              </a:rPr>
              <a:t>Introduction to Animal Husbandry</a:t>
            </a:r>
          </a:p>
        </p:txBody>
      </p:sp>
      <p:cxnSp>
        <p:nvCxnSpPr>
          <p:cNvPr id="13" name="Straight Connector 12"/>
          <p:cNvCxnSpPr/>
          <p:nvPr/>
        </p:nvCxnSpPr>
        <p:spPr>
          <a:xfrm>
            <a:off x="2418183" y="4041842"/>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8183" y="3235337"/>
            <a:ext cx="74676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Box 2"/>
          <p:cNvSpPr txBox="1">
            <a:spLocks noChangeArrowheads="1"/>
          </p:cNvSpPr>
          <p:nvPr/>
        </p:nvSpPr>
        <p:spPr bwMode="auto">
          <a:xfrm>
            <a:off x="1437349" y="812262"/>
            <a:ext cx="9386454" cy="523220"/>
          </a:xfrm>
          <a:prstGeom prst="rect">
            <a:avLst/>
          </a:prstGeom>
          <a:noFill/>
          <a:ln w="9525">
            <a:noFill/>
            <a:miter lim="800000"/>
            <a:headEnd/>
            <a:tailEnd/>
          </a:ln>
        </p:spPr>
        <p:txBody>
          <a:bodyPr wrap="square">
            <a:spAutoFit/>
          </a:bodyPr>
          <a:lstStyle/>
          <a:p>
            <a:pPr algn="ctr">
              <a:defRPr/>
            </a:pPr>
            <a:r>
              <a:rPr lang="en-US" sz="2800" b="1" dirty="0" smtClean="0">
                <a:solidFill>
                  <a:schemeClr val="accent6">
                    <a:lumMod val="50000"/>
                  </a:schemeClr>
                </a:solidFill>
                <a:latin typeface="Times New Roman" pitchFamily="18" charset="0"/>
                <a:cs typeface="Times New Roman" pitchFamily="18" charset="0"/>
              </a:rPr>
              <a:t>Department of Animal Sciences, UOS </a:t>
            </a:r>
            <a:endParaRPr lang="en-US" sz="2800" b="1" dirty="0">
              <a:solidFill>
                <a:schemeClr val="accent6">
                  <a:lumMod val="50000"/>
                </a:schemeClr>
              </a:solidFill>
              <a:latin typeface="Times New Roman" pitchFamily="18" charset="0"/>
              <a:cs typeface="Times New Roman" pitchFamily="18" charset="0"/>
            </a:endParaRPr>
          </a:p>
        </p:txBody>
      </p:sp>
      <p:sp>
        <p:nvSpPr>
          <p:cNvPr id="10" name="TextBox 2"/>
          <p:cNvSpPr txBox="1">
            <a:spLocks noChangeArrowheads="1"/>
          </p:cNvSpPr>
          <p:nvPr/>
        </p:nvSpPr>
        <p:spPr bwMode="auto">
          <a:xfrm>
            <a:off x="2227683" y="2049691"/>
            <a:ext cx="7848600" cy="707886"/>
          </a:xfrm>
          <a:prstGeom prst="rect">
            <a:avLst/>
          </a:prstGeom>
          <a:noFill/>
          <a:ln w="9525">
            <a:noFill/>
            <a:miter lim="800000"/>
            <a:headEnd/>
            <a:tailEnd/>
          </a:ln>
        </p:spPr>
        <p:txBody>
          <a:bodyPr>
            <a:spAutoFit/>
          </a:bodyPr>
          <a:lstStyle/>
          <a:p>
            <a:pPr algn="ctr" eaLnBrk="1" hangingPunct="1">
              <a:defRPr/>
            </a:pPr>
            <a:r>
              <a:rPr lang="en-US" sz="4000" b="1" dirty="0">
                <a:latin typeface="Times New Roman" pitchFamily="18" charset="0"/>
                <a:cs typeface="Times New Roman" pitchFamily="18" charset="0"/>
              </a:rPr>
              <a:t>Artificial Insemination</a:t>
            </a:r>
            <a:endParaRPr lang="en-US" sz="4800" b="1" dirty="0">
              <a:latin typeface="Times New Roman" pitchFamily="18" charset="0"/>
              <a:cs typeface="Times New Roman" pitchFamily="18" charset="0"/>
            </a:endParaRPr>
          </a:p>
        </p:txBody>
      </p:sp>
      <p:pic>
        <p:nvPicPr>
          <p:cNvPr id="18" name="Picture 17"/>
          <p:cNvPicPr/>
          <p:nvPr/>
        </p:nvPicPr>
        <p:blipFill>
          <a:blip r:embed="rId3">
            <a:extLst>
              <a:ext uri="{28A0092B-C50C-407E-A947-70E740481C1C}">
                <a14:useLocalDpi xmlns:a14="http://schemas.microsoft.com/office/drawing/2010/main" val="0"/>
              </a:ext>
            </a:extLst>
          </a:blip>
          <a:stretch>
            <a:fillRect/>
          </a:stretch>
        </p:blipFill>
        <p:spPr>
          <a:xfrm>
            <a:off x="5763863" y="266046"/>
            <a:ext cx="733425" cy="485775"/>
          </a:xfrm>
          <a:prstGeom prst="rect">
            <a:avLst/>
          </a:prstGeom>
        </p:spPr>
      </p:pic>
      <p:sp>
        <p:nvSpPr>
          <p:cNvPr id="21" name="TextBox 20"/>
          <p:cNvSpPr txBox="1"/>
          <p:nvPr/>
        </p:nvSpPr>
        <p:spPr>
          <a:xfrm>
            <a:off x="11324253" y="6296439"/>
            <a:ext cx="697627" cy="400110"/>
          </a:xfrm>
          <a:prstGeom prst="rect">
            <a:avLst/>
          </a:prstGeom>
          <a:noFill/>
        </p:spPr>
        <p:txBody>
          <a:bodyPr wrap="none" rtlCol="0">
            <a:spAutoFit/>
          </a:bodyPr>
          <a:lstStyle/>
          <a:p>
            <a:r>
              <a:rPr lang="en-US" sz="2000" dirty="0">
                <a:latin typeface="Times New Roman" panose="02020603050405020304" pitchFamily="18" charset="0"/>
                <a:cs typeface="Times New Roman" panose="02020603050405020304" pitchFamily="18" charset="0"/>
              </a:rPr>
              <a:t>2019</a:t>
            </a:r>
          </a:p>
        </p:txBody>
      </p:sp>
      <p:sp>
        <p:nvSpPr>
          <p:cNvPr id="19" name="TextBox 18"/>
          <p:cNvSpPr txBox="1"/>
          <p:nvPr/>
        </p:nvSpPr>
        <p:spPr>
          <a:xfrm>
            <a:off x="10431431" y="241251"/>
            <a:ext cx="1618923" cy="523220"/>
          </a:xfrm>
          <a:prstGeom prst="rect">
            <a:avLst/>
          </a:prstGeom>
          <a:noFill/>
        </p:spPr>
        <p:txBody>
          <a:bodyPr wrap="square" rtlCol="0">
            <a:spAutoFit/>
          </a:bodyPr>
          <a:lstStyle/>
          <a:p>
            <a:pPr algn="ctr"/>
            <a:r>
              <a:rPr lang="en-GB" sz="2800" dirty="0" smtClean="0">
                <a:latin typeface="Blackletter686 BT" panose="03040802020608040804" pitchFamily="66" charset="0"/>
                <a:cs typeface="Times New Roman" panose="02020603050405020304" pitchFamily="18" charset="0"/>
              </a:rPr>
              <a:t>DAS</a:t>
            </a:r>
            <a:endParaRPr lang="en-GB" sz="2800" dirty="0">
              <a:latin typeface="Blackletter686 BT" panose="03040802020608040804" pitchFamily="66" charset="0"/>
              <a:cs typeface="Times New Roman" panose="02020603050405020304" pitchFamily="18" charset="0"/>
            </a:endParaRPr>
          </a:p>
        </p:txBody>
      </p:sp>
    </p:spTree>
    <p:extLst>
      <p:ext uri="{BB962C8B-B14F-4D97-AF65-F5344CB8AC3E}">
        <p14:creationId xmlns:p14="http://schemas.microsoft.com/office/powerpoint/2010/main" val="1042802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p:cTn id="7" dur="250" fill="hold"/>
                                        <p:tgtEl>
                                          <p:spTgt spid="2053"/>
                                        </p:tgtEl>
                                        <p:attrNameLst>
                                          <p:attrName>ppt_w</p:attrName>
                                        </p:attrNameLst>
                                      </p:cBhvr>
                                      <p:tavLst>
                                        <p:tav tm="0">
                                          <p:val>
                                            <p:fltVal val="0"/>
                                          </p:val>
                                        </p:tav>
                                        <p:tav tm="100000">
                                          <p:val>
                                            <p:strVal val="#ppt_w"/>
                                          </p:val>
                                        </p:tav>
                                      </p:tavLst>
                                    </p:anim>
                                    <p:anim calcmode="lin" valueType="num">
                                      <p:cBhvr>
                                        <p:cTn id="8" dur="250" fill="hold"/>
                                        <p:tgtEl>
                                          <p:spTgt spid="2053"/>
                                        </p:tgtEl>
                                        <p:attrNameLst>
                                          <p:attrName>ppt_h</p:attrName>
                                        </p:attrNameLst>
                                      </p:cBhvr>
                                      <p:tavLst>
                                        <p:tav tm="0">
                                          <p:val>
                                            <p:fltVal val="0"/>
                                          </p:val>
                                        </p:tav>
                                        <p:tav tm="100000">
                                          <p:val>
                                            <p:strVal val="#ppt_h"/>
                                          </p:val>
                                        </p:tav>
                                      </p:tavLst>
                                    </p:anim>
                                    <p:animEffect transition="in" filter="fade">
                                      <p:cBhvr>
                                        <p:cTn id="9" dur="250"/>
                                        <p:tgtEl>
                                          <p:spTgt spid="2053"/>
                                        </p:tgtEl>
                                      </p:cBhvr>
                                    </p:animEffect>
                                  </p:childTnLst>
                                </p:cTn>
                              </p:par>
                              <p:par>
                                <p:cTn id="10" presetID="22" presetClass="entr" presetSubtype="2"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righ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wipe(left)">
                                      <p:cBhvr>
                                        <p:cTn id="15"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Content Placeholder 2"/>
          <p:cNvSpPr txBox="1">
            <a:spLocks/>
          </p:cNvSpPr>
          <p:nvPr/>
        </p:nvSpPr>
        <p:spPr>
          <a:xfrm>
            <a:off x="457200" y="228600"/>
            <a:ext cx="8229600" cy="6400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3"/>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Conti…</a:t>
            </a:r>
          </a:p>
        </p:txBody>
      </p:sp>
      <p:sp>
        <p:nvSpPr>
          <p:cNvPr id="5" name="Content Placeholder 4"/>
          <p:cNvSpPr>
            <a:spLocks noGrp="1"/>
          </p:cNvSpPr>
          <p:nvPr>
            <p:ph idx="1"/>
          </p:nvPr>
        </p:nvSpPr>
        <p:spPr>
          <a:xfrm>
            <a:off x="838200" y="1502230"/>
            <a:ext cx="10748554" cy="5127170"/>
          </a:xfrm>
        </p:spPr>
        <p:txBody>
          <a:bodyPr>
            <a:normAutofit/>
          </a:bodyPr>
          <a:lstStyle/>
          <a:p>
            <a:pPr marL="0" lvl="0" indent="0" algn="just">
              <a:buNone/>
              <a:defRPr/>
            </a:pPr>
            <a:r>
              <a:rPr lang="en-GB" dirty="0"/>
              <a:t>It makes possible the mating of animals of great difference in size without any accidental injury</a:t>
            </a:r>
            <a:endParaRPr lang="en-US" dirty="0"/>
          </a:p>
          <a:p>
            <a:pPr marL="0" lvl="0" indent="0" algn="just">
              <a:buNone/>
              <a:defRPr/>
            </a:pPr>
            <a:r>
              <a:rPr lang="en-GB" dirty="0"/>
              <a:t>It extends the usefulness of sires which for some physical reason are unable to copulate normally. It extends the usefulness of aged sires</a:t>
            </a:r>
            <a:endParaRPr lang="en-US" dirty="0"/>
          </a:p>
          <a:p>
            <a:pPr marL="0" lvl="0" indent="0" algn="just">
              <a:buNone/>
              <a:defRPr/>
            </a:pPr>
            <a:r>
              <a:rPr lang="en-GB" dirty="0"/>
              <a:t>It is of value in experiments on hybridization where natural mating cannot take place</a:t>
            </a:r>
            <a:endParaRPr lang="en-US" dirty="0"/>
          </a:p>
          <a:p>
            <a:pPr marL="0" lvl="0" indent="0" algn="just">
              <a:buNone/>
              <a:defRPr/>
            </a:pPr>
            <a:r>
              <a:rPr lang="en-GB" dirty="0"/>
              <a:t>It may be helpful when used in females who are in true oestrus but refuse to stand or accept the males</a:t>
            </a:r>
            <a:endParaRPr lang="en-US" dirty="0"/>
          </a:p>
          <a:p>
            <a:pPr marL="0" lvl="0" indent="0" algn="just">
              <a:buNone/>
              <a:defRPr/>
            </a:pPr>
            <a:r>
              <a:rPr lang="en-GB" dirty="0"/>
              <a:t>A breeding plan / breeding policy can be followed more precisely</a:t>
            </a:r>
          </a:p>
          <a:p>
            <a:pPr marL="0" lvl="0" indent="0" algn="just">
              <a:buNone/>
              <a:defRPr/>
            </a:pPr>
            <a:r>
              <a:rPr lang="en-US" dirty="0"/>
              <a:t>AI allows many cows to be bred in one day, whereas a bull can only breed a few cows</a:t>
            </a:r>
          </a:p>
        </p:txBody>
      </p:sp>
    </p:spTree>
    <p:extLst>
      <p:ext uri="{BB962C8B-B14F-4D97-AF65-F5344CB8AC3E}">
        <p14:creationId xmlns:p14="http://schemas.microsoft.com/office/powerpoint/2010/main" val="84000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itle 1"/>
          <p:cNvSpPr txBox="1">
            <a:spLocks/>
          </p:cNvSpPr>
          <p:nvPr/>
        </p:nvSpPr>
        <p:spPr>
          <a:xfrm>
            <a:off x="457200" y="0"/>
            <a:ext cx="8229600" cy="1143000"/>
          </a:xfrm>
          <a:prstGeom prst="rect">
            <a:avLst/>
          </a:prstGeom>
        </p:spPr>
        <p:txBody>
          <a:bodyPr vert="horz" lIns="91440" tIns="45720" rIns="91440" bIns="45720" rtlCol="0" anchor="b">
            <a:normAutofit fontScale="97500"/>
          </a:body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GB"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Limitations of AI</a:t>
            </a:r>
            <a:endParaRPr kumimoji="0" lang="en-US"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4" name="Content Placeholder 2"/>
          <p:cNvSpPr txBox="1">
            <a:spLocks/>
          </p:cNvSpPr>
          <p:nvPr/>
        </p:nvSpPr>
        <p:spPr>
          <a:xfrm>
            <a:off x="457200" y="1436914"/>
            <a:ext cx="11338560" cy="4811486"/>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When properly executed, the disadvantages of AI are few</a:t>
            </a:r>
            <a:endParaRPr lang="en-GB" sz="2800" dirty="0"/>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The major limitation in some areas may be the lack of sufficient trained personnel to provide proper service</a:t>
            </a:r>
            <a:endParaRPr lang="en-GB" sz="2800" dirty="0"/>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Poor breeding efficiency may occur in herds when owners do not watch their animals closely for oestrus (absence of bull requires more vigilant heat detection) and the inseminator can not breed them at the proper time</a:t>
            </a:r>
            <a:endParaRPr lang="en-GB" sz="2800" dirty="0"/>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Use of teaser bulls at herd level might thus be required for heat detection</a:t>
            </a:r>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Content Placeholder 2"/>
          <p:cNvSpPr txBox="1">
            <a:spLocks/>
          </p:cNvSpPr>
          <p:nvPr/>
        </p:nvSpPr>
        <p:spPr>
          <a:xfrm>
            <a:off x="457200" y="457200"/>
            <a:ext cx="8229600" cy="4525963"/>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3"/>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Conti…</a:t>
            </a:r>
          </a:p>
        </p:txBody>
      </p:sp>
      <p:sp>
        <p:nvSpPr>
          <p:cNvPr id="5" name="Content Placeholder 4"/>
          <p:cNvSpPr>
            <a:spLocks noGrp="1"/>
          </p:cNvSpPr>
          <p:nvPr>
            <p:ph idx="1"/>
          </p:nvPr>
        </p:nvSpPr>
        <p:spPr/>
        <p:txBody>
          <a:bodyPr/>
          <a:lstStyle/>
          <a:p>
            <a:pPr marL="0" lvl="0" indent="0" algn="just">
              <a:buNone/>
              <a:defRPr/>
            </a:pPr>
            <a:r>
              <a:rPr lang="en-GB" dirty="0"/>
              <a:t>Inseminator, if not careful, may become a mean of spreading infections from one herd to another</a:t>
            </a:r>
          </a:p>
          <a:p>
            <a:pPr marL="0" lvl="0" indent="0" algn="just">
              <a:buNone/>
              <a:defRPr/>
            </a:pPr>
            <a:endParaRPr lang="en-GB" dirty="0"/>
          </a:p>
          <a:p>
            <a:pPr marL="0" lvl="0" indent="0" algn="just">
              <a:buNone/>
              <a:defRPr/>
            </a:pPr>
            <a:r>
              <a:rPr lang="en-GB" dirty="0"/>
              <a:t>Improper semen storage (due to inefficient supply of liquid nitrogen etc.) may also cause problems</a:t>
            </a:r>
          </a:p>
          <a:p>
            <a:pPr marL="0" lvl="0" indent="0" algn="just">
              <a:buNone/>
              <a:defRPr/>
            </a:pPr>
            <a:endParaRPr lang="en-GB" dirty="0"/>
          </a:p>
          <a:p>
            <a:pPr marL="0" lvl="0" indent="0" algn="just">
              <a:buNone/>
              <a:defRPr/>
            </a:pPr>
            <a:r>
              <a:rPr lang="en-GB" dirty="0"/>
              <a:t>Uncontrolled inseminations (without a breeding plan) may also destroy breeds</a:t>
            </a:r>
            <a:endParaRPr lang="en-US" dirty="0"/>
          </a:p>
          <a:p>
            <a:pPr marL="0" lvl="0" indent="0" algn="just">
              <a:buNone/>
              <a:defRPr/>
            </a:pPr>
            <a:endParaRPr lang="en-US" dirty="0"/>
          </a:p>
          <a:p>
            <a:pPr algn="just"/>
            <a:endParaRPr lang="en-US" dirty="0"/>
          </a:p>
        </p:txBody>
      </p:sp>
    </p:spTree>
    <p:extLst>
      <p:ext uri="{BB962C8B-B14F-4D97-AF65-F5344CB8AC3E}">
        <p14:creationId xmlns:p14="http://schemas.microsoft.com/office/powerpoint/2010/main" val="84000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itle 1"/>
          <p:cNvSpPr txBox="1">
            <a:spLocks/>
          </p:cNvSpPr>
          <p:nvPr/>
        </p:nvSpPr>
        <p:spPr>
          <a:xfrm>
            <a:off x="457200" y="274638"/>
            <a:ext cx="8229600" cy="1143000"/>
          </a:xfrm>
          <a:prstGeom prst="rect">
            <a:avLst/>
          </a:prstGeom>
        </p:spPr>
        <p:txBody>
          <a:bodyPr vert="horz" lIns="91440" tIns="45720" rIns="91440" bIns="45720" rtlCol="0" anchor="b">
            <a:normAutofit fontScale="92500"/>
          </a:body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GB"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Artificial </a:t>
            </a:r>
            <a:r>
              <a:rPr lang="en-GB" sz="6000" dirty="0">
                <a:solidFill>
                  <a:srgbClr val="FF0000"/>
                </a:solidFill>
                <a:latin typeface="Times New Roman" pitchFamily="18" charset="0"/>
                <a:ea typeface="+mj-ea"/>
                <a:cs typeface="Times New Roman" pitchFamily="18" charset="0"/>
              </a:rPr>
              <a:t>I</a:t>
            </a:r>
            <a:r>
              <a:rPr kumimoji="0" lang="en-GB" sz="6000" i="0" u="none" strike="noStrike" kern="1200" cap="none" spc="0" normalizeH="0" baseline="0" noProof="0" dirty="0" err="1">
                <a:ln>
                  <a:noFill/>
                </a:ln>
                <a:solidFill>
                  <a:srgbClr val="FF0000"/>
                </a:solidFill>
                <a:effectLst/>
                <a:uLnTx/>
                <a:uFillTx/>
                <a:latin typeface="Times New Roman" pitchFamily="18" charset="0"/>
                <a:ea typeface="+mj-ea"/>
                <a:cs typeface="Times New Roman" pitchFamily="18" charset="0"/>
              </a:rPr>
              <a:t>nsemination</a:t>
            </a:r>
            <a:r>
              <a:rPr kumimoji="0" lang="en-GB"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 (AI)</a:t>
            </a:r>
            <a:endParaRPr kumimoji="0" lang="en-US"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4" name="Content Placeholder 2"/>
          <p:cNvSpPr txBox="1">
            <a:spLocks/>
          </p:cNvSpPr>
          <p:nvPr/>
        </p:nvSpPr>
        <p:spPr>
          <a:xfrm>
            <a:off x="228599" y="1920240"/>
            <a:ext cx="11789229" cy="493776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Deposition of semen in the female reproductive tract by artificial method</a:t>
            </a:r>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Artificial insemination is one of the most important techniques ever devised for the genetic improvement of farm animals</a:t>
            </a:r>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It has been most widely used for breeding dairy cattle and buffaloes</a:t>
            </a:r>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Methods have also been developed for inseminating sheep, goats, horses, dogs and variety of laboratory animals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84000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itle 1"/>
          <p:cNvSpPr txBox="1">
            <a:spLocks/>
          </p:cNvSpPr>
          <p:nvPr/>
        </p:nvSpPr>
        <p:spPr>
          <a:xfrm>
            <a:off x="457200" y="274638"/>
            <a:ext cx="8229600" cy="1143000"/>
          </a:xfrm>
          <a:prstGeom prst="rect">
            <a:avLst/>
          </a:prstGeom>
        </p:spPr>
        <p:txBody>
          <a:bodyPr vert="horz" lIns="91440" tIns="45720" rIns="91440" bIns="45720" rtlCol="0" anchor="b">
            <a:normAutofit/>
          </a:body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GB"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Insemination procedure</a:t>
            </a:r>
            <a:endParaRPr kumimoji="0" lang="en-US" sz="600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4" name="Content Placeholder 2"/>
          <p:cNvSpPr txBox="1">
            <a:spLocks/>
          </p:cNvSpPr>
          <p:nvPr/>
        </p:nvSpPr>
        <p:spPr>
          <a:xfrm>
            <a:off x="457199" y="1802674"/>
            <a:ext cx="11234057" cy="4323489"/>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Detection of heat of the female is the first step</a:t>
            </a:r>
            <a:endParaRPr lang="en-GB" sz="2800" dirty="0"/>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After detection, fixation of optimum time for insemination is the second step</a:t>
            </a:r>
            <a:endParaRPr lang="en-GB" sz="2800" dirty="0"/>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GB"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Then with the recto vaginal technique, the inseminating catheter / AI gun is passed through the spiral folds of the cervix of the cow and semen is deposited in the body of the uterus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Content Placeholder 2"/>
          <p:cNvSpPr txBox="1">
            <a:spLocks/>
          </p:cNvSpPr>
          <p:nvPr/>
        </p:nvSpPr>
        <p:spPr>
          <a:xfrm>
            <a:off x="457200" y="381000"/>
            <a:ext cx="8229600" cy="60198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3"/>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Conti…</a:t>
            </a:r>
          </a:p>
        </p:txBody>
      </p:sp>
      <p:sp>
        <p:nvSpPr>
          <p:cNvPr id="5" name="Content Placeholder 4"/>
          <p:cNvSpPr>
            <a:spLocks noGrp="1"/>
          </p:cNvSpPr>
          <p:nvPr>
            <p:ph idx="1"/>
          </p:nvPr>
        </p:nvSpPr>
        <p:spPr/>
        <p:txBody>
          <a:bodyPr/>
          <a:lstStyle/>
          <a:p>
            <a:pPr marL="0" lvl="0" indent="0" algn="just">
              <a:buNone/>
              <a:defRPr/>
            </a:pPr>
            <a:r>
              <a:rPr lang="en-GB" dirty="0"/>
              <a:t>It is essential that frozen semen be handled and thawed carefully and properly to maintain sperm viability to obtain optimal conception rates</a:t>
            </a:r>
          </a:p>
          <a:p>
            <a:pPr marL="0" lvl="0" indent="0" algn="just">
              <a:buNone/>
              <a:defRPr/>
            </a:pPr>
            <a:r>
              <a:rPr lang="en-GB" dirty="0"/>
              <a:t>Insemination equipment should always be kept clean, dry, and warm</a:t>
            </a:r>
          </a:p>
          <a:p>
            <a:pPr marL="0" lvl="0" indent="0" algn="just">
              <a:buNone/>
              <a:defRPr/>
            </a:pPr>
            <a:r>
              <a:rPr lang="en-GB" dirty="0"/>
              <a:t>Time and temperature are the two critical factors in proper thawing of frozen semen</a:t>
            </a:r>
          </a:p>
          <a:p>
            <a:pPr marL="0" lvl="0" indent="0" algn="just">
              <a:buNone/>
              <a:defRPr/>
            </a:pPr>
            <a:r>
              <a:rPr lang="en-GB" dirty="0"/>
              <a:t>A thermometer should be used to obtain the proper water temperature of 90 to 95 degrees F</a:t>
            </a:r>
          </a:p>
          <a:p>
            <a:pPr marL="0" lvl="0" indent="0" algn="just">
              <a:buNone/>
              <a:defRPr/>
            </a:pPr>
            <a:r>
              <a:rPr lang="en-GB" dirty="0"/>
              <a:t>The thermometer should be calibrated with a reference mercury thermometer every 6 months</a:t>
            </a:r>
          </a:p>
          <a:p>
            <a:pPr algn="just"/>
            <a:endParaRPr lang="en-US" dirty="0"/>
          </a:p>
        </p:txBody>
      </p:sp>
    </p:spTree>
    <p:extLst>
      <p:ext uri="{BB962C8B-B14F-4D97-AF65-F5344CB8AC3E}">
        <p14:creationId xmlns:p14="http://schemas.microsoft.com/office/powerpoint/2010/main" val="84000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4" name="Title 3"/>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Conti…</a:t>
            </a:r>
            <a:endParaRPr lang="en-US" dirty="0"/>
          </a:p>
        </p:txBody>
      </p:sp>
      <p:sp>
        <p:nvSpPr>
          <p:cNvPr id="5" name="Content Placeholder 4"/>
          <p:cNvSpPr>
            <a:spLocks noGrp="1"/>
          </p:cNvSpPr>
          <p:nvPr>
            <p:ph idx="1"/>
          </p:nvPr>
        </p:nvSpPr>
        <p:spPr>
          <a:xfrm>
            <a:off x="838200" y="1825624"/>
            <a:ext cx="10515600" cy="4731929"/>
          </a:xfrm>
        </p:spPr>
        <p:txBody>
          <a:bodyPr>
            <a:normAutofit/>
          </a:bodyPr>
          <a:lstStyle/>
          <a:p>
            <a:pPr marL="0" lvl="0" indent="0" algn="just">
              <a:buNone/>
              <a:defRPr/>
            </a:pPr>
            <a:r>
              <a:rPr lang="en-GB" dirty="0"/>
              <a:t>A semen inventory for each canister in the liquid nitrogen tank will prevent searching and may expose semen to temperatures in the neck tube which can alter the ice crystals and cause cell damage</a:t>
            </a:r>
          </a:p>
          <a:p>
            <a:pPr marL="0" lvl="0" indent="0" algn="just">
              <a:buNone/>
              <a:defRPr/>
            </a:pPr>
            <a:r>
              <a:rPr lang="en-GB" dirty="0"/>
              <a:t>When removing the straw from the nitrogen tank, the handler should gently shake the straw to remove any liquid nitrogen that may be retained in the cotton plug end of the straw</a:t>
            </a:r>
          </a:p>
          <a:p>
            <a:pPr marL="0" lvl="0" indent="0" algn="just">
              <a:buNone/>
              <a:defRPr/>
            </a:pPr>
            <a:r>
              <a:rPr lang="en-GB" dirty="0"/>
              <a:t>The thaw should be timed with a watch to avoid guessing</a:t>
            </a:r>
          </a:p>
          <a:p>
            <a:pPr marL="0" lvl="0" indent="0" algn="just">
              <a:buNone/>
              <a:defRPr/>
            </a:pPr>
            <a:r>
              <a:rPr lang="en-GB" dirty="0"/>
              <a:t>Thawing time should be 45 seconds minimum</a:t>
            </a:r>
          </a:p>
          <a:p>
            <a:pPr marL="0" lvl="0" indent="0" algn="just">
              <a:buNone/>
              <a:defRPr/>
            </a:pPr>
            <a:r>
              <a:rPr lang="en-GB" dirty="0"/>
              <a:t>While the semen is thawing, the handler warms the insemination rod by rubbing it briskly with a paper towel</a:t>
            </a:r>
          </a:p>
        </p:txBody>
      </p:sp>
    </p:spTree>
    <p:extLst>
      <p:ext uri="{BB962C8B-B14F-4D97-AF65-F5344CB8AC3E}">
        <p14:creationId xmlns:p14="http://schemas.microsoft.com/office/powerpoint/2010/main" val="1323067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Content Placeholder 2"/>
          <p:cNvSpPr txBox="1">
            <a:spLocks/>
          </p:cNvSpPr>
          <p:nvPr/>
        </p:nvSpPr>
        <p:spPr>
          <a:xfrm>
            <a:off x="381000" y="381000"/>
            <a:ext cx="8229600" cy="6096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endParaRPr kumimoji="0" lang="en-GB"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3"/>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Conti…</a:t>
            </a:r>
            <a:endParaRPr lang="en-US" dirty="0"/>
          </a:p>
        </p:txBody>
      </p:sp>
      <p:sp>
        <p:nvSpPr>
          <p:cNvPr id="5" name="Content Placeholder 4"/>
          <p:cNvSpPr>
            <a:spLocks noGrp="1"/>
          </p:cNvSpPr>
          <p:nvPr>
            <p:ph idx="1"/>
          </p:nvPr>
        </p:nvSpPr>
        <p:spPr>
          <a:xfrm>
            <a:off x="838200" y="1825624"/>
            <a:ext cx="10515600" cy="4651375"/>
          </a:xfrm>
        </p:spPr>
        <p:txBody>
          <a:bodyPr>
            <a:normAutofit/>
          </a:bodyPr>
          <a:lstStyle/>
          <a:p>
            <a:pPr marL="0" lvl="0" indent="0" algn="just">
              <a:buNone/>
              <a:defRPr/>
            </a:pPr>
            <a:r>
              <a:rPr lang="en-GB" dirty="0"/>
              <a:t>Once warmed, the handler places the insemination rod within his or her clothing so that it will be close to the body to maintain warmth</a:t>
            </a:r>
          </a:p>
          <a:p>
            <a:pPr marL="0" lvl="0" indent="0" algn="just">
              <a:buNone/>
              <a:defRPr/>
            </a:pPr>
            <a:r>
              <a:rPr lang="en-GB" dirty="0"/>
              <a:t>After the semen is thawed, the straw is dried thoroughly with a paper towel and protected from rapid cooling</a:t>
            </a:r>
          </a:p>
          <a:p>
            <a:pPr marL="0" lvl="0" indent="0" algn="just">
              <a:buNone/>
              <a:defRPr/>
            </a:pPr>
            <a:r>
              <a:rPr lang="en-GB" dirty="0"/>
              <a:t>The air space in the straw should be adjusted to ensure that no semen will be lost when the end of the straw is cut off</a:t>
            </a:r>
          </a:p>
          <a:p>
            <a:pPr marL="0" lvl="0" indent="0" algn="just">
              <a:buNone/>
              <a:defRPr/>
            </a:pPr>
            <a:r>
              <a:rPr lang="en-GB" dirty="0"/>
              <a:t> This can be done by slightly flicking the wrist while holding the straw at the crimp-sealed end</a:t>
            </a:r>
          </a:p>
          <a:p>
            <a:pPr marL="0" lvl="0" indent="0" algn="just">
              <a:buNone/>
              <a:defRPr/>
            </a:pPr>
            <a:r>
              <a:rPr lang="en-GB" dirty="0"/>
              <a:t>Only sharp scissors or a specially designed straw cutter should be used to cut the straw</a:t>
            </a:r>
          </a:p>
        </p:txBody>
      </p:sp>
    </p:spTree>
    <p:extLst>
      <p:ext uri="{BB962C8B-B14F-4D97-AF65-F5344CB8AC3E}">
        <p14:creationId xmlns:p14="http://schemas.microsoft.com/office/powerpoint/2010/main" val="84000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Content Placeholder 2"/>
          <p:cNvSpPr txBox="1">
            <a:spLocks/>
          </p:cNvSpPr>
          <p:nvPr/>
        </p:nvSpPr>
        <p:spPr>
          <a:xfrm>
            <a:off x="381000" y="381000"/>
            <a:ext cx="8229600" cy="5715000"/>
          </a:xfrm>
          <a:prstGeom prst="rect">
            <a:avLst/>
          </a:prstGeom>
        </p:spPr>
        <p:txBody>
          <a:bodyPr vert="horz" lIns="91440" tIns="45720" rIns="91440" bIns="45720" rtlCol="0">
            <a:normAutofit/>
          </a:body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itle 3"/>
          <p:cNvSpPr>
            <a:spLocks noGrp="1"/>
          </p:cNvSpPr>
          <p:nvPr>
            <p:ph type="title"/>
          </p:nvPr>
        </p:nvSpPr>
        <p:spPr/>
        <p:txBody>
          <a:bodyPr/>
          <a:lstStyle/>
          <a:p>
            <a:r>
              <a:rPr lang="en-US" dirty="0">
                <a:solidFill>
                  <a:srgbClr val="FF0000"/>
                </a:solidFill>
                <a:latin typeface="Times New Roman" pitchFamily="18" charset="0"/>
                <a:cs typeface="Times New Roman" pitchFamily="18" charset="0"/>
              </a:rPr>
              <a:t>Conti…</a:t>
            </a:r>
            <a:endParaRPr lang="en-US" dirty="0"/>
          </a:p>
        </p:txBody>
      </p:sp>
      <p:sp>
        <p:nvSpPr>
          <p:cNvPr id="5" name="Content Placeholder 4"/>
          <p:cNvSpPr>
            <a:spLocks noGrp="1"/>
          </p:cNvSpPr>
          <p:nvPr>
            <p:ph idx="1"/>
          </p:nvPr>
        </p:nvSpPr>
        <p:spPr>
          <a:xfrm>
            <a:off x="838200" y="1825624"/>
            <a:ext cx="10515600" cy="4692741"/>
          </a:xfrm>
        </p:spPr>
        <p:txBody>
          <a:bodyPr/>
          <a:lstStyle/>
          <a:p>
            <a:pPr marL="0" lvl="0" indent="0" algn="just">
              <a:buNone/>
              <a:defRPr/>
            </a:pPr>
            <a:r>
              <a:rPr lang="en-GB" dirty="0"/>
              <a:t>The straw should be cut "square" at a 90-degree angle to achieve a good seal with the sheath</a:t>
            </a:r>
          </a:p>
          <a:p>
            <a:pPr marL="0" lvl="0" indent="0" algn="just">
              <a:buNone/>
              <a:defRPr/>
            </a:pPr>
            <a:endParaRPr lang="en-GB" dirty="0"/>
          </a:p>
          <a:p>
            <a:pPr marL="0" lvl="0" indent="0" algn="just">
              <a:buNone/>
              <a:defRPr/>
            </a:pPr>
            <a:r>
              <a:rPr lang="en-GB" dirty="0"/>
              <a:t>The assembled insemination rod is wrapped in a clean paper towel or placed in an insemination sleeve and tucked within clothing for transport to the cow</a:t>
            </a:r>
          </a:p>
          <a:p>
            <a:pPr marL="0" lvl="0" indent="0" algn="just">
              <a:buNone/>
              <a:defRPr/>
            </a:pPr>
            <a:endParaRPr lang="en-GB" dirty="0"/>
          </a:p>
          <a:p>
            <a:pPr marL="0" lvl="0" indent="0" algn="just">
              <a:buNone/>
              <a:defRPr/>
            </a:pPr>
            <a:r>
              <a:rPr lang="en-GB" dirty="0"/>
              <a:t>High conception rates require proper semen handling techniques, the highest quality semen placed in the healthiest cow at just the right time will not produce a calf if semen handling is not performed properly</a:t>
            </a:r>
            <a:endParaRPr lang="en-US" dirty="0"/>
          </a:p>
        </p:txBody>
      </p:sp>
    </p:spTree>
    <p:extLst>
      <p:ext uri="{BB962C8B-B14F-4D97-AF65-F5344CB8AC3E}">
        <p14:creationId xmlns:p14="http://schemas.microsoft.com/office/powerpoint/2010/main" val="1323067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pic>
        <p:nvPicPr>
          <p:cNvPr id="3" name="Content Placeholder 3"/>
          <p:cNvPicPr>
            <a:picLocks/>
          </p:cNvPicPr>
          <p:nvPr/>
        </p:nvPicPr>
        <p:blipFill>
          <a:blip r:embed="rId3" cstate="print">
            <a:lum bright="-30000" contrast="42000"/>
            <a:extLst>
              <a:ext uri="{28A0092B-C50C-407E-A947-70E740481C1C}">
                <a14:useLocalDpi xmlns:a14="http://schemas.microsoft.com/office/drawing/2010/main" val="0"/>
              </a:ext>
            </a:extLst>
          </a:blip>
          <a:srcRect/>
          <a:stretch>
            <a:fillRect/>
          </a:stretch>
        </p:blipFill>
        <p:spPr bwMode="auto">
          <a:xfrm>
            <a:off x="2026920" y="609600"/>
            <a:ext cx="8458200" cy="5791199"/>
          </a:xfrm>
          <a:prstGeom prst="rect">
            <a:avLst/>
          </a:prstGeom>
          <a:noFill/>
          <a:ln>
            <a:noFill/>
          </a:ln>
        </p:spPr>
      </p:pic>
    </p:spTree>
    <p:extLst>
      <p:ext uri="{BB962C8B-B14F-4D97-AF65-F5344CB8AC3E}">
        <p14:creationId xmlns:p14="http://schemas.microsoft.com/office/powerpoint/2010/main" val="84000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34718" y="0"/>
            <a:ext cx="12192000" cy="6858000"/>
          </a:xfrm>
          <a:prstGeom prst="rect">
            <a:avLst/>
          </a:prstGeom>
          <a:solidFill>
            <a:srgbClr val="FFFFFF"/>
          </a:solidFill>
          <a:ln w="76200" cmpd="thickThi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sp>
        <p:nvSpPr>
          <p:cNvPr id="3" name="Title 1"/>
          <p:cNvSpPr txBox="1">
            <a:spLocks/>
          </p:cNvSpPr>
          <p:nvPr/>
        </p:nvSpPr>
        <p:spPr>
          <a:xfrm>
            <a:off x="457200" y="0"/>
            <a:ext cx="8229600" cy="1123406"/>
          </a:xfrm>
          <a:prstGeom prst="rect">
            <a:avLst/>
          </a:prstGeom>
        </p:spPr>
        <p:txBody>
          <a:bodyPr vert="horz" lIns="91440" tIns="45720" rIns="91440" bIns="45720" rtlCol="0" anchor="b">
            <a:normAutofit fontScale="97500"/>
          </a:bodyPr>
          <a:lstStyle/>
          <a:p>
            <a:pPr marL="0" marR="0" lvl="0" indent="0" defTabSz="914400" rtl="0" eaLnBrk="1" fontAlgn="auto" latinLnBrk="0" hangingPunct="1">
              <a:lnSpc>
                <a:spcPct val="90000"/>
              </a:lnSpc>
              <a:spcBef>
                <a:spcPct val="0"/>
              </a:spcBef>
              <a:spcAft>
                <a:spcPts val="0"/>
              </a:spcAft>
              <a:buClrTx/>
              <a:buSzTx/>
              <a:buFontTx/>
              <a:buNone/>
              <a:tabLst/>
              <a:defRPr/>
            </a:pPr>
            <a:r>
              <a:rPr kumimoji="0" lang="en-GB" sz="6000" b="1"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rPr>
              <a:t>Advantages of AI</a:t>
            </a:r>
          </a:p>
        </p:txBody>
      </p:sp>
      <p:sp>
        <p:nvSpPr>
          <p:cNvPr id="4" name="Content Placeholder 2"/>
          <p:cNvSpPr txBox="1">
            <a:spLocks/>
          </p:cNvSpPr>
          <p:nvPr/>
        </p:nvSpPr>
        <p:spPr>
          <a:xfrm>
            <a:off x="380999" y="1423850"/>
            <a:ext cx="11362509" cy="5094516"/>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The</a:t>
            </a:r>
            <a:r>
              <a:rPr kumimoji="0" lang="en-GB" sz="2800" b="0" i="0" u="none" strike="noStrike" kern="1200" cap="none" spc="0" normalizeH="0" baseline="-25000" noProof="0" dirty="0">
                <a:ln>
                  <a:noFill/>
                </a:ln>
                <a:solidFill>
                  <a:schemeClr val="tx1"/>
                </a:solidFill>
                <a:effectLst/>
                <a:uLnTx/>
                <a:uFillTx/>
                <a:latin typeface="+mn-lt"/>
                <a:ea typeface="+mn-ea"/>
                <a:cs typeface="+mn-cs"/>
              </a:rPr>
              <a:t> </a:t>
            </a:r>
            <a:r>
              <a:rPr kumimoji="0" lang="en-GB" sz="2800" b="0" i="0" u="none" strike="noStrike" kern="1200" cap="none" spc="0" normalizeH="0" baseline="0" noProof="0" dirty="0">
                <a:ln>
                  <a:noFill/>
                </a:ln>
                <a:solidFill>
                  <a:schemeClr val="tx1"/>
                </a:solidFill>
                <a:effectLst/>
                <a:uLnTx/>
                <a:uFillTx/>
                <a:latin typeface="+mn-lt"/>
                <a:ea typeface="+mn-ea"/>
                <a:cs typeface="+mn-cs"/>
              </a:rPr>
              <a:t>greatest advantage of AI is the opportunity to spread superior genetic material through the extensive use of carefully tested and selected sires</a:t>
            </a: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On an average a bull can have 50000 services a year as against 40-50 by natural mating</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It plays an important role in the reduction of various diseases, particularly the venereal diseases, spread most often by natural mating</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It helps to provide more complete and accurate breeding records, which is helpful in better herd management to over come infertility problems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Bulls used in AI are more carefully and scientifically selected than ordinary bulls of most dairy herds</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90000"/>
              </a:lnSpc>
              <a:spcBef>
                <a:spcPts val="1000"/>
              </a:spcBef>
              <a:spcAft>
                <a:spcPts val="0"/>
              </a:spcAft>
              <a:buClrTx/>
              <a:buSzTx/>
              <a:buFont typeface="Arial"/>
              <a:buNone/>
              <a:tabLst/>
              <a:defRPr/>
            </a:pPr>
            <a:r>
              <a:rPr kumimoji="0" lang="en-GB" sz="2800" b="0" i="0" u="none" strike="noStrike" kern="1200" cap="none" spc="0" normalizeH="0" baseline="0" noProof="0" dirty="0">
                <a:ln>
                  <a:noFill/>
                </a:ln>
                <a:solidFill>
                  <a:schemeClr val="tx1"/>
                </a:solidFill>
                <a:effectLst/>
                <a:uLnTx/>
                <a:uFillTx/>
                <a:latin typeface="+mn-lt"/>
                <a:ea typeface="+mn-ea"/>
                <a:cs typeface="+mn-cs"/>
              </a:rPr>
              <a:t>AI is more economical than natural mating</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3230678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289</TotalTime>
  <Words>1434</Words>
  <Application>Microsoft Office PowerPoint</Application>
  <PresentationFormat>Custom</PresentationFormat>
  <Paragraphs>347</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PowerPoint Presentation</vt:lpstr>
      <vt:lpstr>PowerPoint Presentation</vt:lpstr>
      <vt:lpstr>Conti…</vt:lpstr>
      <vt:lpstr>Conti…</vt:lpstr>
      <vt:lpstr>Conti…</vt:lpstr>
      <vt:lpstr>Conti…</vt:lpstr>
      <vt:lpstr>PowerPoint Presentation</vt:lpstr>
      <vt:lpstr>PowerPoint Presentation</vt:lpstr>
      <vt:lpstr>Conti…</vt:lpstr>
      <vt:lpstr>PowerPoint Presentation</vt:lpstr>
      <vt:lpstr>Conti…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Aysha Kiran</dc:creator>
  <cp:lastModifiedBy>kahlon</cp:lastModifiedBy>
  <cp:revision>21</cp:revision>
  <dcterms:created xsi:type="dcterms:W3CDTF">2016-12-10T05:11:52Z</dcterms:created>
  <dcterms:modified xsi:type="dcterms:W3CDTF">2020-04-14T08:26:10Z</dcterms:modified>
</cp:coreProperties>
</file>