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0C491-880D-4993-89C3-A791E3A8D3E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2408288-E36C-4BFD-91CE-96F4D242F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r-monster.com/glossary/tense.htm" TargetMode="External"/><Relationship Id="rId2" Type="http://schemas.openxmlformats.org/officeDocument/2006/relationships/hyperlink" Target="https://www.grammar-monster.com/glossary/present_participl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mmar-monster.com/glossary/past_progressive_tense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Lecture:3 </a:t>
            </a:r>
          </a:p>
          <a:p>
            <a:r>
              <a:rPr lang="en-US" dirty="0" smtClean="0"/>
              <a:t>Instructor: </a:t>
            </a:r>
            <a:r>
              <a:rPr lang="en-US" dirty="0" err="1" smtClean="0"/>
              <a:t>Attiqa</a:t>
            </a:r>
            <a:r>
              <a:rPr lang="en-US" dirty="0" smtClean="0"/>
              <a:t> </a:t>
            </a:r>
            <a:r>
              <a:rPr lang="en-US" dirty="0" err="1" smtClean="0"/>
              <a:t>Riaz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 and its 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Countable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countable noun is a noun with both singular and plural form.</a:t>
            </a:r>
          </a:p>
          <a:p>
            <a:r>
              <a:rPr lang="en-US" dirty="0" smtClean="0"/>
              <a:t>It names anything that can be counted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Bear (bears)</a:t>
            </a:r>
          </a:p>
          <a:p>
            <a:r>
              <a:rPr lang="en-US" dirty="0" smtClean="0"/>
              <a:t>Tooth (teeth)</a:t>
            </a:r>
          </a:p>
          <a:p>
            <a:r>
              <a:rPr lang="en-US" dirty="0" smtClean="0"/>
              <a:t>Woman (women)</a:t>
            </a:r>
          </a:p>
          <a:p>
            <a:r>
              <a:rPr lang="en-US" dirty="0" smtClean="0"/>
              <a:t>Grass (grasses)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Uncountable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Uncountable nouns are substance, concept etc that we cannot divide into separate elements.</a:t>
            </a:r>
          </a:p>
          <a:p>
            <a:r>
              <a:rPr lang="en-US" dirty="0" smtClean="0"/>
              <a:t>It names anything that cannot be counted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Money 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Furniture</a:t>
            </a:r>
          </a:p>
          <a:p>
            <a:r>
              <a:rPr lang="en-US" dirty="0" smtClean="0"/>
              <a:t>Rice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compound noun is a noun made up of two or more words </a:t>
            </a:r>
          </a:p>
          <a:p>
            <a:r>
              <a:rPr lang="en-US" dirty="0" smtClean="0"/>
              <a:t>Some compound nouns are hyphenated, some are not</a:t>
            </a:r>
          </a:p>
          <a:p>
            <a:r>
              <a:rPr lang="en-US" dirty="0" smtClean="0"/>
              <a:t>Some combine their words to form a single word.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b="1" dirty="0" smtClean="0"/>
              <a:t>Hyphenated compound noun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mother-in-law</a:t>
            </a:r>
          </a:p>
          <a:p>
            <a:r>
              <a:rPr lang="en-US" dirty="0" smtClean="0"/>
              <a:t>forget-me-not</a:t>
            </a:r>
          </a:p>
          <a:p>
            <a:r>
              <a:rPr lang="en-US" dirty="0" smtClean="0"/>
              <a:t>paper-clip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Two-word compound nouns (also called "open compound nouns")</a:t>
            </a:r>
            <a:r>
              <a:rPr lang="en-US" dirty="0" smtClean="0"/>
              <a:t>:</a:t>
            </a:r>
          </a:p>
          <a:p>
            <a:r>
              <a:rPr lang="en-US" dirty="0" smtClean="0"/>
              <a:t>black market</a:t>
            </a:r>
          </a:p>
          <a:p>
            <a:r>
              <a:rPr lang="en-US" dirty="0" smtClean="0"/>
              <a:t>board of members</a:t>
            </a:r>
          </a:p>
          <a:p>
            <a:r>
              <a:rPr lang="en-US" dirty="0" smtClean="0"/>
              <a:t>washing machine</a:t>
            </a:r>
          </a:p>
          <a:p>
            <a:pPr>
              <a:buNone/>
            </a:pPr>
            <a:r>
              <a:rPr lang="en-US" b="1" dirty="0" smtClean="0"/>
              <a:t>One-word compound nouns (also called "closed compound nouns")</a:t>
            </a:r>
            <a:r>
              <a:rPr lang="en-US" dirty="0" smtClean="0"/>
              <a:t>:</a:t>
            </a:r>
          </a:p>
          <a:p>
            <a:r>
              <a:rPr lang="en-US" dirty="0" smtClean="0"/>
              <a:t>blackbird</a:t>
            </a:r>
          </a:p>
          <a:p>
            <a:r>
              <a:rPr lang="en-US" dirty="0" smtClean="0"/>
              <a:t>anteater</a:t>
            </a:r>
          </a:p>
          <a:p>
            <a:r>
              <a:rPr lang="en-US" dirty="0" smtClean="0"/>
              <a:t>snowman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specific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gender-specific noun refers to something specifically male (e.g., "man," "boy," "bull") or a female (e.g., "woman," "girl," "vixen"). 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b="1" dirty="0" smtClean="0"/>
              <a:t>Masculine</a:t>
            </a:r>
            <a:r>
              <a:rPr lang="en-US" dirty="0" smtClean="0"/>
              <a:t>: actor, boy, brother, emperor, father, gentleman, grandfather, grandson, headmaster, husband, man, master, mister, nephew, prince, son, steward, uncle, waiter, wizard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specific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Feminine</a:t>
            </a:r>
            <a:r>
              <a:rPr lang="en-US" dirty="0" smtClean="0"/>
              <a:t>: actress, aunt, daughter, empress, girl, granddaughter, grandmother, headmistress, lady, lioness, lioness, madam, mistress, mother, niece, princess, princess, sister, stewardess, stewardess, tigress, tigress, waitress, waitress, wife, witch, woman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gerunds </a:t>
            </a:r>
            <a:r>
              <a:rPr lang="en-US" dirty="0" smtClean="0"/>
              <a:t>end with an </a:t>
            </a:r>
            <a:r>
              <a:rPr lang="en-US" dirty="0" smtClean="0"/>
              <a:t>"-</a:t>
            </a:r>
            <a:r>
              <a:rPr lang="en-US" dirty="0" err="1" smtClean="0"/>
              <a:t>ing</a:t>
            </a:r>
            <a:r>
              <a:rPr lang="en-US" dirty="0" smtClean="0"/>
              <a:t>."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gerund is a noun formed from a </a:t>
            </a:r>
            <a:r>
              <a:rPr lang="en-US" dirty="0" smtClean="0"/>
              <a:t>verb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b="1" dirty="0" smtClean="0"/>
              <a:t>Running</a:t>
            </a:r>
            <a:r>
              <a:rPr lang="en-US" dirty="0" smtClean="0"/>
              <a:t> the tap will clear the air pocket.</a:t>
            </a:r>
          </a:p>
          <a:p>
            <a:pPr>
              <a:buNone/>
            </a:pPr>
            <a:r>
              <a:rPr lang="en-US" dirty="0" smtClean="0"/>
              <a:t>(This is formed from the verb "to run</a:t>
            </a:r>
            <a:r>
              <a:rPr lang="en-US" dirty="0" smtClean="0"/>
              <a:t>.")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is known for </a:t>
            </a:r>
            <a:r>
              <a:rPr lang="en-US" b="1" dirty="0" smtClean="0"/>
              <a:t>talking</a:t>
            </a:r>
            <a:r>
              <a:rPr lang="en-US" dirty="0" smtClean="0"/>
              <a:t> quietly.</a:t>
            </a:r>
          </a:p>
          <a:p>
            <a:pPr>
              <a:buNone/>
            </a:pPr>
            <a:r>
              <a:rPr lang="en-US" dirty="0" smtClean="0"/>
              <a:t>(This is formed from the verb "to talk</a:t>
            </a:r>
            <a:r>
              <a:rPr lang="en-US" dirty="0" smtClean="0"/>
              <a:t>.")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highlight was </a:t>
            </a:r>
            <a:r>
              <a:rPr lang="en-US" b="1" dirty="0" smtClean="0"/>
              <a:t>visiting</a:t>
            </a:r>
            <a:r>
              <a:rPr lang="en-US" dirty="0" smtClean="0"/>
              <a:t> New York.</a:t>
            </a:r>
          </a:p>
          <a:p>
            <a:pPr>
              <a:buNone/>
            </a:pPr>
            <a:r>
              <a:rPr lang="en-US" dirty="0" smtClean="0"/>
              <a:t>(This is formed from the verb "to visit.")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every word that ends "-</a:t>
            </a:r>
            <a:r>
              <a:rPr lang="en-US" dirty="0" err="1" smtClean="0"/>
              <a:t>ing</a:t>
            </a:r>
            <a:r>
              <a:rPr lang="en-US" dirty="0" smtClean="0"/>
              <a:t>" is a gerund. 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Present </a:t>
            </a:r>
            <a:r>
              <a:rPr lang="en-US" dirty="0" smtClean="0">
                <a:hlinkClick r:id="rId2"/>
              </a:rPr>
              <a:t>participles</a:t>
            </a:r>
            <a:r>
              <a:rPr lang="en-US" dirty="0" smtClean="0"/>
              <a:t> are formed from verbs and they also end "-</a:t>
            </a:r>
            <a:r>
              <a:rPr lang="en-US" dirty="0" err="1" smtClean="0"/>
              <a:t>ing</a:t>
            </a:r>
            <a:r>
              <a:rPr lang="en-US" dirty="0" smtClean="0"/>
              <a:t>." In fact, the present participle of a verb and the gerund are always identical. The difference is how they are used. </a:t>
            </a:r>
            <a:endParaRPr lang="en-US" dirty="0" smtClean="0"/>
          </a:p>
          <a:p>
            <a:r>
              <a:rPr lang="en-US" dirty="0" smtClean="0"/>
              <a:t>Gerunds </a:t>
            </a:r>
            <a:r>
              <a:rPr lang="en-US" dirty="0" smtClean="0"/>
              <a:t>are used like nouns, but present participles are used as adjectives or to form verb </a:t>
            </a:r>
            <a:r>
              <a:rPr lang="en-US" dirty="0" smtClean="0">
                <a:hlinkClick r:id="rId3"/>
              </a:rPr>
              <a:t>tenses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example</a:t>
            </a:r>
            <a:r>
              <a:rPr lang="en-US" dirty="0" smtClean="0"/>
              <a:t>:</a:t>
            </a:r>
          </a:p>
          <a:p>
            <a:r>
              <a:rPr lang="en-US" dirty="0" smtClean="0"/>
              <a:t>I </a:t>
            </a:r>
            <a:r>
              <a:rPr lang="en-US" dirty="0" smtClean="0"/>
              <a:t>like </a:t>
            </a:r>
            <a:r>
              <a:rPr lang="en-US" b="1" dirty="0" smtClean="0"/>
              <a:t>baking</a:t>
            </a:r>
            <a:r>
              <a:rPr lang="en-US" dirty="0" smtClean="0"/>
              <a:t>. (</a:t>
            </a:r>
            <a:r>
              <a:rPr lang="en-US" dirty="0" smtClean="0"/>
              <a:t>This is a gerund</a:t>
            </a:r>
            <a:r>
              <a:rPr lang="en-US" dirty="0" smtClean="0"/>
              <a:t>.)</a:t>
            </a:r>
          </a:p>
          <a:p>
            <a:r>
              <a:rPr lang="en-US" dirty="0" smtClean="0"/>
              <a:t>I </a:t>
            </a:r>
            <a:r>
              <a:rPr lang="en-US" dirty="0" smtClean="0"/>
              <a:t>need some baking powder</a:t>
            </a:r>
            <a:r>
              <a:rPr lang="en-US" dirty="0" smtClean="0"/>
              <a:t>. (</a:t>
            </a:r>
            <a:r>
              <a:rPr lang="en-US" dirty="0" smtClean="0"/>
              <a:t>This is a present participle used as an adjective</a:t>
            </a:r>
            <a:r>
              <a:rPr lang="en-US" dirty="0" smtClean="0"/>
              <a:t>.)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was baking a cake</a:t>
            </a:r>
            <a:r>
              <a:rPr lang="en-US" dirty="0" smtClean="0"/>
              <a:t>. (</a:t>
            </a:r>
            <a:r>
              <a:rPr lang="en-US" dirty="0" smtClean="0"/>
              <a:t>This is a present participle used to form the </a:t>
            </a:r>
            <a:r>
              <a:rPr lang="en-US" dirty="0" smtClean="0">
                <a:hlinkClick r:id="rId4"/>
              </a:rPr>
              <a:t>past progressive tense</a:t>
            </a:r>
            <a:r>
              <a:rPr lang="en-US" dirty="0" smtClean="0"/>
              <a:t>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Activity:1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62745" t="26526" r="10784" b="61738"/>
          <a:stretch>
            <a:fillRect/>
          </a:stretch>
        </p:blipFill>
        <p:spPr bwMode="auto">
          <a:xfrm>
            <a:off x="304800" y="2133600"/>
            <a:ext cx="764177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Which of the following nouns is a common noun?</a:t>
            </a:r>
          </a:p>
          <a:p>
            <a:r>
              <a:rPr lang="en-US" b="1" dirty="0" smtClean="0"/>
              <a:t>Texas</a:t>
            </a:r>
          </a:p>
          <a:p>
            <a:r>
              <a:rPr lang="en-US" b="1" dirty="0" smtClean="0"/>
              <a:t>region</a:t>
            </a:r>
          </a:p>
          <a:p>
            <a:r>
              <a:rPr lang="en-US" b="1" dirty="0" smtClean="0"/>
              <a:t>Aunt Tasha</a:t>
            </a:r>
          </a:p>
          <a:p>
            <a:r>
              <a:rPr lang="en-US" b="1" dirty="0" smtClean="0"/>
              <a:t>Manhattan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Which </a:t>
            </a:r>
            <a:r>
              <a:rPr lang="en-US" b="1" dirty="0" smtClean="0"/>
              <a:t>of the following words is a common noun identifying a person?</a:t>
            </a:r>
          </a:p>
          <a:p>
            <a:r>
              <a:rPr lang="en-US" b="1" dirty="0" smtClean="0"/>
              <a:t>doctor</a:t>
            </a:r>
          </a:p>
          <a:p>
            <a:r>
              <a:rPr lang="en-US" b="1" dirty="0" smtClean="0"/>
              <a:t>Dr. Jones</a:t>
            </a:r>
          </a:p>
          <a:p>
            <a:r>
              <a:rPr lang="en-US" b="1" dirty="0" smtClean="0"/>
              <a:t>Mr. Taylor</a:t>
            </a:r>
          </a:p>
          <a:p>
            <a:r>
              <a:rPr lang="en-US" b="1" dirty="0" smtClean="0"/>
              <a:t>Ms. Randall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Noun is a word used as the name of a person, place, thing, animal, feeling and idea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Ahmed is a brave soldier</a:t>
            </a:r>
          </a:p>
          <a:p>
            <a:r>
              <a:rPr lang="en-US" dirty="0" smtClean="0"/>
              <a:t>My pet’s name is Zinc</a:t>
            </a:r>
          </a:p>
          <a:p>
            <a:r>
              <a:rPr lang="en-US" dirty="0" smtClean="0"/>
              <a:t>“Love all, trust a few, do wrong to none” Shakespeare</a:t>
            </a:r>
          </a:p>
          <a:p>
            <a:r>
              <a:rPr lang="en-US" dirty="0" smtClean="0"/>
              <a:t>Lahore is “City of  Gardens”</a:t>
            </a:r>
          </a:p>
          <a:p>
            <a:r>
              <a:rPr lang="en-US" dirty="0" smtClean="0"/>
              <a:t>I thought up a story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 jury has announced its verdict. Jury is a .................................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abstract noun</a:t>
            </a:r>
          </a:p>
          <a:p>
            <a:r>
              <a:rPr lang="en-US" dirty="0" smtClean="0"/>
              <a:t>collective </a:t>
            </a:r>
            <a:r>
              <a:rPr lang="en-US" dirty="0" smtClean="0"/>
              <a:t>noun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Sharon </a:t>
            </a:r>
            <a:r>
              <a:rPr lang="en-US" dirty="0" smtClean="0"/>
              <a:t>makes models from clay. Sharon is a ......................................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proper noun</a:t>
            </a:r>
          </a:p>
          <a:p>
            <a:r>
              <a:rPr lang="en-US" dirty="0" smtClean="0"/>
              <a:t>collective </a:t>
            </a:r>
            <a:r>
              <a:rPr lang="en-US" dirty="0" smtClean="0"/>
              <a:t>noun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Donald </a:t>
            </a:r>
            <a:r>
              <a:rPr lang="en-US" dirty="0" smtClean="0"/>
              <a:t>took out his pen and began to make notes. Pen is a .................................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proper noun</a:t>
            </a:r>
          </a:p>
          <a:p>
            <a:r>
              <a:rPr lang="en-US" dirty="0" smtClean="0"/>
              <a:t>material noun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The crocodiles in the river snapped angrily at the boat. River is a .....................................</a:t>
            </a:r>
          </a:p>
          <a:p>
            <a:r>
              <a:rPr lang="en-US" dirty="0" smtClean="0"/>
              <a:t>proper noun</a:t>
            </a:r>
          </a:p>
          <a:p>
            <a:r>
              <a:rPr lang="en-US" dirty="0" smtClean="0"/>
              <a:t>abstract noun</a:t>
            </a:r>
          </a:p>
          <a:p>
            <a:r>
              <a:rPr lang="en-US" dirty="0" smtClean="0"/>
              <a:t>common noun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boys on bicycles delivered pamphlets. Pamphlets is a ................................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proper noun</a:t>
            </a:r>
          </a:p>
          <a:p>
            <a:r>
              <a:rPr lang="en-US" dirty="0" smtClean="0"/>
              <a:t>collective noun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Cleopatra </a:t>
            </a:r>
            <a:r>
              <a:rPr lang="en-US" dirty="0" smtClean="0"/>
              <a:t>was known for her beauty. Beauty is a / an .......................................</a:t>
            </a:r>
          </a:p>
          <a:p>
            <a:r>
              <a:rPr lang="en-US" dirty="0" smtClean="0"/>
              <a:t>collective noun</a:t>
            </a:r>
          </a:p>
          <a:p>
            <a:r>
              <a:rPr lang="en-US" dirty="0" smtClean="0"/>
              <a:t>abstract noun</a:t>
            </a:r>
          </a:p>
          <a:p>
            <a:r>
              <a:rPr lang="en-US" dirty="0" smtClean="0"/>
              <a:t>common noun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Always </a:t>
            </a:r>
            <a:r>
              <a:rPr lang="en-US" dirty="0" smtClean="0"/>
              <a:t>speak the truth. Truth is a ..............................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collective noun</a:t>
            </a:r>
          </a:p>
          <a:p>
            <a:r>
              <a:rPr lang="en-US" dirty="0" smtClean="0"/>
              <a:t>abstract noun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Proper noun</a:t>
            </a:r>
          </a:p>
          <a:p>
            <a:r>
              <a:rPr lang="en-US" dirty="0" smtClean="0"/>
              <a:t>Common noun</a:t>
            </a:r>
          </a:p>
          <a:p>
            <a:r>
              <a:rPr lang="en-US" dirty="0" smtClean="0"/>
              <a:t>Abstract noun </a:t>
            </a:r>
          </a:p>
          <a:p>
            <a:r>
              <a:rPr lang="en-US" dirty="0" smtClean="0"/>
              <a:t>Concrete noun</a:t>
            </a:r>
          </a:p>
          <a:p>
            <a:r>
              <a:rPr lang="en-US" dirty="0" smtClean="0"/>
              <a:t>Material noun</a:t>
            </a:r>
          </a:p>
          <a:p>
            <a:r>
              <a:rPr lang="en-US" dirty="0" smtClean="0"/>
              <a:t>Collective noun</a:t>
            </a:r>
          </a:p>
          <a:p>
            <a:r>
              <a:rPr lang="en-US" dirty="0" smtClean="0"/>
              <a:t>Gradable noun</a:t>
            </a:r>
          </a:p>
          <a:p>
            <a:r>
              <a:rPr lang="en-US" dirty="0" smtClean="0"/>
              <a:t>Compound noun</a:t>
            </a:r>
          </a:p>
          <a:p>
            <a:r>
              <a:rPr lang="en-US" dirty="0" smtClean="0"/>
              <a:t>Countable noun</a:t>
            </a:r>
          </a:p>
          <a:p>
            <a:r>
              <a:rPr lang="en-US" dirty="0" smtClean="0"/>
              <a:t>Uncountable noun</a:t>
            </a:r>
          </a:p>
          <a:p>
            <a:r>
              <a:rPr lang="en-US" dirty="0" smtClean="0"/>
              <a:t>Gerund </a:t>
            </a:r>
          </a:p>
          <a:p>
            <a:r>
              <a:rPr lang="en-US" dirty="0" smtClean="0"/>
              <a:t>Gender specific </a:t>
            </a:r>
          </a:p>
          <a:p>
            <a:r>
              <a:rPr lang="en-US" dirty="0" smtClean="0"/>
              <a:t>Verbal noun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names a specific person, place or thing</a:t>
            </a:r>
          </a:p>
          <a:p>
            <a:r>
              <a:rPr lang="en-US" dirty="0" smtClean="0"/>
              <a:t>It begins with a capital letter, no matter where it occurs in a sentence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I am going to Uncle </a:t>
            </a:r>
            <a:r>
              <a:rPr lang="en-US" dirty="0" err="1" smtClean="0"/>
              <a:t>Asghar’s</a:t>
            </a:r>
            <a:r>
              <a:rPr lang="en-US" dirty="0" smtClean="0"/>
              <a:t> house</a:t>
            </a:r>
          </a:p>
          <a:p>
            <a:r>
              <a:rPr lang="en-US" dirty="0" smtClean="0"/>
              <a:t>Aunt Jane</a:t>
            </a:r>
          </a:p>
          <a:p>
            <a:r>
              <a:rPr lang="en-US" dirty="0" smtClean="0"/>
              <a:t>Civil Hospital</a:t>
            </a:r>
          </a:p>
          <a:p>
            <a:r>
              <a:rPr lang="en-US" dirty="0" smtClean="0"/>
              <a:t>Sargodha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nouns are any place, person or thing</a:t>
            </a:r>
          </a:p>
          <a:p>
            <a:r>
              <a:rPr lang="en-US" dirty="0" smtClean="0"/>
              <a:t>They are not capitalized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I am going to my uncle’s house </a:t>
            </a:r>
          </a:p>
          <a:p>
            <a:r>
              <a:rPr lang="en-US" dirty="0" smtClean="0"/>
              <a:t>Aunt</a:t>
            </a:r>
          </a:p>
          <a:p>
            <a:r>
              <a:rPr lang="en-US" dirty="0" smtClean="0"/>
              <a:t>Hospital</a:t>
            </a:r>
          </a:p>
          <a:p>
            <a:r>
              <a:rPr lang="en-US" dirty="0" smtClean="0"/>
              <a:t>City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 noun is something you cannot see or touch. </a:t>
            </a:r>
          </a:p>
          <a:p>
            <a:r>
              <a:rPr lang="en-US" dirty="0" smtClean="0"/>
              <a:t>It is the opposite of concrete noun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Feelings| anxiety, fear, empathy</a:t>
            </a:r>
          </a:p>
          <a:p>
            <a:pPr>
              <a:buNone/>
            </a:pPr>
            <a:r>
              <a:rPr lang="en-US" dirty="0" smtClean="0"/>
              <a:t>States| freedom, chaos, calm</a:t>
            </a:r>
          </a:p>
          <a:p>
            <a:pPr>
              <a:buNone/>
            </a:pPr>
            <a:r>
              <a:rPr lang="en-US" dirty="0" smtClean="0"/>
              <a:t>Emotions| anger, happy, joy</a:t>
            </a:r>
          </a:p>
          <a:p>
            <a:pPr>
              <a:buNone/>
            </a:pPr>
            <a:r>
              <a:rPr lang="en-US" dirty="0" smtClean="0"/>
              <a:t>Qualities| courage, determination, honesty</a:t>
            </a:r>
          </a:p>
          <a:p>
            <a:pPr>
              <a:buNone/>
            </a:pPr>
            <a:r>
              <a:rPr lang="en-US" dirty="0" smtClean="0"/>
              <a:t>Concepts| politics, democracy, comfort</a:t>
            </a:r>
          </a:p>
          <a:p>
            <a:pPr>
              <a:buNone/>
            </a:pPr>
            <a:r>
              <a:rPr lang="en-US" dirty="0" smtClean="0"/>
              <a:t>Moments| marriage, birthday, adulthood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concrete noun is something you can see or touch</a:t>
            </a:r>
          </a:p>
          <a:p>
            <a:r>
              <a:rPr lang="en-US" dirty="0" smtClean="0"/>
              <a:t>It is the opposite of abstract noun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I have a tree house</a:t>
            </a:r>
          </a:p>
          <a:p>
            <a:r>
              <a:rPr lang="en-US" dirty="0" smtClean="0"/>
              <a:t>The perfume smelled good</a:t>
            </a:r>
          </a:p>
          <a:p>
            <a:r>
              <a:rPr lang="en-US" dirty="0" smtClean="0"/>
              <a:t>Do you have water?</a:t>
            </a:r>
          </a:p>
          <a:p>
            <a:r>
              <a:rPr lang="en-US" dirty="0" smtClean="0"/>
              <a:t>I love to play tennis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Material nouns are those concrete nouns which specifically refer to what something is made of.</a:t>
            </a:r>
          </a:p>
          <a:p>
            <a:r>
              <a:rPr lang="en-US" dirty="0" smtClean="0"/>
              <a:t>They denote substances and things instead of denoting people or places.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Cotton dresses are very cheap and comfortable</a:t>
            </a:r>
          </a:p>
          <a:p>
            <a:r>
              <a:rPr lang="en-US" dirty="0" smtClean="0"/>
              <a:t>This window is made up of the finest glass</a:t>
            </a:r>
          </a:p>
          <a:p>
            <a:r>
              <a:rPr lang="en-US" dirty="0" smtClean="0"/>
              <a:t>She is kneading flour</a:t>
            </a:r>
          </a:p>
          <a:p>
            <a:r>
              <a:rPr lang="en-US" dirty="0" smtClean="0"/>
              <a:t>This ring is made of gold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collective noun is a word used for collection of things or people.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Jury| a collection of judges</a:t>
            </a:r>
          </a:p>
          <a:p>
            <a:pPr>
              <a:buNone/>
            </a:pPr>
            <a:r>
              <a:rPr lang="en-US" dirty="0" smtClean="0"/>
              <a:t>flock| a collection of birds</a:t>
            </a:r>
          </a:p>
          <a:p>
            <a:pPr>
              <a:buNone/>
            </a:pPr>
            <a:r>
              <a:rPr lang="en-US" dirty="0" smtClean="0"/>
              <a:t>Swarm| a collection of bees</a:t>
            </a:r>
          </a:p>
          <a:p>
            <a:pPr>
              <a:buNone/>
            </a:pPr>
            <a:r>
              <a:rPr lang="en-US" dirty="0" smtClean="0"/>
              <a:t>Herd| a group of cows/goats/sheep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617</TotalTime>
  <Words>859</Words>
  <Application>Microsoft Office PowerPoint</Application>
  <PresentationFormat>On-screen Show (4:3)</PresentationFormat>
  <Paragraphs>182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Noun and its types</vt:lpstr>
      <vt:lpstr>Noun </vt:lpstr>
      <vt:lpstr>Types of noun</vt:lpstr>
      <vt:lpstr>Proper noun</vt:lpstr>
      <vt:lpstr>Common noun</vt:lpstr>
      <vt:lpstr>Abstract noun</vt:lpstr>
      <vt:lpstr>Concrete noun</vt:lpstr>
      <vt:lpstr>Material noun</vt:lpstr>
      <vt:lpstr>Collective noun</vt:lpstr>
      <vt:lpstr>Countable noun</vt:lpstr>
      <vt:lpstr>Uncountable nouns</vt:lpstr>
      <vt:lpstr>Compound noun</vt:lpstr>
      <vt:lpstr>Compound noun</vt:lpstr>
      <vt:lpstr>Gender specific nouns</vt:lpstr>
      <vt:lpstr>Gender specific nouns</vt:lpstr>
      <vt:lpstr>Gerund </vt:lpstr>
      <vt:lpstr>Gerund </vt:lpstr>
      <vt:lpstr>Activity:1 </vt:lpstr>
      <vt:lpstr>Activity:2 </vt:lpstr>
      <vt:lpstr>Activity:2 </vt:lpstr>
      <vt:lpstr>Activity:2</vt:lpstr>
      <vt:lpstr>Activity:2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 and its types</dc:title>
  <dc:creator>mlc</dc:creator>
  <cp:lastModifiedBy>mlc</cp:lastModifiedBy>
  <cp:revision>22</cp:revision>
  <dcterms:created xsi:type="dcterms:W3CDTF">2020-11-04T18:35:31Z</dcterms:created>
  <dcterms:modified xsi:type="dcterms:W3CDTF">2020-11-06T04:30:07Z</dcterms:modified>
</cp:coreProperties>
</file>