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8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558CC8D-4748-4EE3-8B85-27BDF93F12E2}" type="datetimeFigureOut">
              <a:rPr lang="en-US" smtClean="0"/>
              <a:t>3/26/2020</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1935BE7-2D77-439F-AD16-48BE6EF78012}"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58CC8D-4748-4EE3-8B85-27BDF93F12E2}"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35BE7-2D77-439F-AD16-48BE6EF7801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58CC8D-4748-4EE3-8B85-27BDF93F12E2}"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35BE7-2D77-439F-AD16-48BE6EF7801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58CC8D-4748-4EE3-8B85-27BDF93F12E2}"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35BE7-2D77-439F-AD16-48BE6EF7801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58CC8D-4748-4EE3-8B85-27BDF93F12E2}"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35BE7-2D77-439F-AD16-48BE6EF7801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558CC8D-4748-4EE3-8B85-27BDF93F12E2}"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935BE7-2D77-439F-AD16-48BE6EF78012}"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58CC8D-4748-4EE3-8B85-27BDF93F12E2}" type="datetimeFigureOut">
              <a:rPr lang="en-US" smtClean="0"/>
              <a:t>3/26/2020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935BE7-2D77-439F-AD16-48BE6EF7801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58CC8D-4748-4EE3-8B85-27BDF93F12E2}" type="datetimeFigureOut">
              <a:rPr lang="en-US" smtClean="0"/>
              <a:t>3/26/2020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935BE7-2D77-439F-AD16-48BE6EF7801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58CC8D-4748-4EE3-8B85-27BDF93F12E2}" type="datetimeFigureOut">
              <a:rPr lang="en-US" smtClean="0"/>
              <a:t>3/26/2020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935BE7-2D77-439F-AD16-48BE6EF7801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558CC8D-4748-4EE3-8B85-27BDF93F12E2}" type="datetimeFigureOut">
              <a:rPr lang="en-US" smtClean="0"/>
              <a:t>3/26/2020</a:t>
            </a:fld>
            <a:endParaRPr lang="en-US"/>
          </a:p>
        </p:txBody>
      </p:sp>
      <p:sp>
        <p:nvSpPr>
          <p:cNvPr id="7" name="Slide Number Placeholder 6"/>
          <p:cNvSpPr>
            <a:spLocks noGrp="1"/>
          </p:cNvSpPr>
          <p:nvPr>
            <p:ph type="sldNum" sz="quarter" idx="12"/>
          </p:nvPr>
        </p:nvSpPr>
        <p:spPr/>
        <p:txBody>
          <a:bodyPr/>
          <a:lstStyle/>
          <a:p>
            <a:fld id="{61935BE7-2D77-439F-AD16-48BE6EF78012}"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58CC8D-4748-4EE3-8B85-27BDF93F12E2}" type="datetimeFigureOut">
              <a:rPr lang="en-US" smtClean="0"/>
              <a:t>3/26/2020</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61935BE7-2D77-439F-AD16-48BE6EF7801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558CC8D-4748-4EE3-8B85-27BDF93F12E2}" type="datetimeFigureOut">
              <a:rPr lang="en-US" smtClean="0"/>
              <a:t>3/26/2020</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1935BE7-2D77-439F-AD16-48BE6EF7801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itchFamily="18" charset="0"/>
                <a:cs typeface="Times New Roman" pitchFamily="18" charset="0"/>
              </a:rPr>
              <a:t>Applied Cataloguing</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b="1" dirty="0" smtClean="0">
                <a:solidFill>
                  <a:schemeClr val="tx1"/>
                </a:solidFill>
                <a:latin typeface="Times New Roman" pitchFamily="18" charset="0"/>
                <a:cs typeface="Times New Roman" pitchFamily="18" charset="0"/>
              </a:rPr>
              <a:t>Definitions </a:t>
            </a:r>
            <a:endParaRPr lang="en-US"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692277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1143000"/>
          </a:xfrm>
        </p:spPr>
        <p:txBody>
          <a:bodyPr>
            <a:noAutofit/>
          </a:bodyPr>
          <a:lstStyle/>
          <a:p>
            <a:r>
              <a:rPr lang="en-US" b="1" dirty="0" smtClean="0">
                <a:latin typeface="Times New Roman" pitchFamily="18" charset="0"/>
                <a:cs typeface="Times New Roman" pitchFamily="18" charset="0"/>
              </a:rPr>
              <a:t>Definitions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81200"/>
            <a:ext cx="8229600" cy="4144963"/>
          </a:xfrm>
        </p:spPr>
        <p:txBody>
          <a:bodyPr>
            <a:normAutofit/>
          </a:bodyPr>
          <a:lstStyle/>
          <a:p>
            <a:pPr>
              <a:buFont typeface="Wingdings" pitchFamily="2" charset="2"/>
              <a:buChar char="Ø"/>
            </a:pPr>
            <a:r>
              <a:rPr lang="en-US" b="1" dirty="0" smtClean="0">
                <a:latin typeface="Times New Roman" pitchFamily="18" charset="0"/>
                <a:cs typeface="Times New Roman" pitchFamily="18" charset="0"/>
              </a:rPr>
              <a:t>Statement of responsibility</a:t>
            </a:r>
          </a:p>
          <a:p>
            <a:pPr marL="0" indent="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 statement of responsibility is required for persons or bodies with major responsibility for item</a:t>
            </a:r>
          </a:p>
          <a:p>
            <a:pPr marL="0" indent="0">
              <a:buNone/>
            </a:pP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 statement, transcribed from the item describe, relating to persons responsible for the intellectual content of the item, to corporate bodies from which the content emanates, or to persons or corporate bodies responsible for the performance of the content of the item</a:t>
            </a:r>
          </a:p>
          <a:p>
            <a:pPr marL="68580" indent="0">
              <a:buNone/>
            </a:pPr>
            <a:endParaRPr 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816249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Definitions</a:t>
            </a:r>
            <a:endParaRPr lang="en-US" b="1"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sz="3000" b="1" dirty="0" smtClean="0">
                <a:latin typeface="Times New Roman" pitchFamily="18" charset="0"/>
                <a:cs typeface="Times New Roman" pitchFamily="18" charset="0"/>
              </a:rPr>
              <a:t>Cartographic material</a:t>
            </a:r>
          </a:p>
          <a:p>
            <a:pPr marL="0" indent="0">
              <a:buNone/>
            </a:pPr>
            <a:r>
              <a:rPr lang="en-US" sz="2800" dirty="0" smtClean="0">
                <a:latin typeface="Times New Roman" pitchFamily="18" charset="0"/>
                <a:cs typeface="Times New Roman" pitchFamily="18" charset="0"/>
              </a:rPr>
              <a:t>      Any material representing the whole or part of earth or any celestial body at any scale. </a:t>
            </a:r>
          </a:p>
          <a:p>
            <a:pPr>
              <a:buFont typeface="Wingdings" pitchFamily="2" charset="2"/>
              <a:buChar char="Ø"/>
            </a:pPr>
            <a:r>
              <a:rPr lang="en-US" sz="3000" b="1" dirty="0" smtClean="0">
                <a:latin typeface="Times New Roman" pitchFamily="18" charset="0"/>
                <a:cs typeface="Times New Roman" pitchFamily="18" charset="0"/>
              </a:rPr>
              <a:t>Chief Source of Information</a:t>
            </a:r>
          </a:p>
          <a:p>
            <a:pPr marL="0" indent="0">
              <a:buNone/>
            </a:pPr>
            <a:r>
              <a:rPr lang="en-US" sz="2800" dirty="0" smtClean="0">
                <a:latin typeface="Times New Roman" pitchFamily="18" charset="0"/>
                <a:cs typeface="Times New Roman" pitchFamily="18" charset="0"/>
              </a:rPr>
              <a:t>      The source of bibliographic data to given preference as the source from which a bibliographic description is prepared.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313524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Definitions</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sz="3900" b="1" dirty="0" smtClean="0">
                <a:latin typeface="Times New Roman" pitchFamily="18" charset="0"/>
                <a:cs typeface="Times New Roman" pitchFamily="18" charset="0"/>
              </a:rPr>
              <a:t>Corporate body</a:t>
            </a:r>
            <a:endParaRPr lang="en-US" sz="3900" b="1" dirty="0" smtClean="0">
              <a:latin typeface="Times New Roman" pitchFamily="18" charset="0"/>
              <a:cs typeface="Times New Roman" pitchFamily="18" charset="0"/>
            </a:endParaRPr>
          </a:p>
          <a:p>
            <a:pPr marL="0" indent="0">
              <a:buNone/>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An organization or group of persons that is identified by particular name and that acts or may act as an entity. Typical examples of corporate bodies are associations, institutions, business firm, nonprofit enterprises, government agencies, conferences etc.</a:t>
            </a:r>
          </a:p>
          <a:p>
            <a:pPr>
              <a:buFont typeface="Wingdings" pitchFamily="2" charset="2"/>
              <a:buChar char="Ø"/>
            </a:pPr>
            <a:r>
              <a:rPr lang="en-US" sz="3900" b="1" dirty="0" smtClean="0">
                <a:latin typeface="Times New Roman" pitchFamily="18" charset="0"/>
                <a:cs typeface="Times New Roman" pitchFamily="18" charset="0"/>
              </a:rPr>
              <a:t>Compiler</a:t>
            </a:r>
          </a:p>
          <a:p>
            <a:pPr marL="0" indent="0">
              <a:buNone/>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One who produces a collection by selecting and putting together matter from the works of various persons or bodies. </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2048819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Definitions</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sz="3500" b="1" dirty="0" smtClean="0">
                <a:latin typeface="Times New Roman" pitchFamily="18" charset="0"/>
                <a:cs typeface="Times New Roman" pitchFamily="18" charset="0"/>
              </a:rPr>
              <a:t>Entry</a:t>
            </a:r>
          </a:p>
          <a:p>
            <a:pPr marL="0" indent="0">
              <a:buNone/>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A record of an item on a catalogue</a:t>
            </a:r>
          </a:p>
          <a:p>
            <a:pPr>
              <a:buFont typeface="Wingdings" pitchFamily="2" charset="2"/>
              <a:buChar char="Ø"/>
            </a:pPr>
            <a:r>
              <a:rPr lang="en-US" sz="3500" b="1" dirty="0" smtClean="0">
                <a:latin typeface="Times New Roman" pitchFamily="18" charset="0"/>
                <a:cs typeface="Times New Roman" pitchFamily="18" charset="0"/>
              </a:rPr>
              <a:t>Mixed Responsibility</a:t>
            </a:r>
          </a:p>
          <a:p>
            <a:pPr marL="0" indent="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 </a:t>
            </a:r>
            <a:r>
              <a:rPr lang="en-US" sz="3000" dirty="0" smtClean="0">
                <a:latin typeface="Times New Roman" pitchFamily="18" charset="0"/>
                <a:cs typeface="Times New Roman" pitchFamily="18" charset="0"/>
              </a:rPr>
              <a:t>work</a:t>
            </a:r>
            <a:r>
              <a:rPr lang="en-US" sz="2800" dirty="0" smtClean="0">
                <a:latin typeface="Times New Roman" pitchFamily="18" charset="0"/>
                <a:cs typeface="Times New Roman" pitchFamily="18" charset="0"/>
              </a:rPr>
              <a:t> of mixed responsibility is one in which different persons or bodies contribute to its intellectual or artistic content by performing different kinds of activities  </a:t>
            </a:r>
          </a:p>
          <a:p>
            <a:pPr>
              <a:buFont typeface="Wingdings" pitchFamily="2" charset="2"/>
              <a:buChar char="Ø"/>
            </a:pPr>
            <a:r>
              <a:rPr lang="en-US" sz="3900" b="1" dirty="0" smtClean="0">
                <a:latin typeface="Times New Roman" pitchFamily="18" charset="0"/>
                <a:cs typeface="Times New Roman" pitchFamily="18" charset="0"/>
              </a:rPr>
              <a:t>Colored illustration</a:t>
            </a:r>
          </a:p>
          <a:p>
            <a:pPr marL="0" indent="0">
              <a:buNone/>
            </a:pPr>
            <a:r>
              <a:rPr lang="en-US" sz="3000" b="1" dirty="0">
                <a:latin typeface="Times New Roman" pitchFamily="18" charset="0"/>
                <a:cs typeface="Times New Roman" pitchFamily="18" charset="0"/>
              </a:rPr>
              <a:t> </a:t>
            </a:r>
            <a:r>
              <a:rPr lang="en-US" sz="3000" b="1"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An illustration in two or more colors ( Neither black nor white is a color)</a:t>
            </a:r>
            <a:endParaRPr lang="en-US" sz="3000" b="1"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407201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462</TotalTime>
  <Words>244</Words>
  <Application>Microsoft Office PowerPoint</Application>
  <PresentationFormat>On-screen Show (4:3)</PresentationFormat>
  <Paragraphs>23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Austin</vt:lpstr>
      <vt:lpstr>Applied Cataloguing</vt:lpstr>
      <vt:lpstr>Definitions</vt:lpstr>
      <vt:lpstr>Definitions</vt:lpstr>
      <vt:lpstr>Definitions</vt:lpstr>
      <vt:lpstr>Definitions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Applied Cataloguing</dc:title>
  <dc:creator>zuni shah</dc:creator>
  <cp:lastModifiedBy>zuni shah</cp:lastModifiedBy>
  <cp:revision>14</cp:revision>
  <dcterms:created xsi:type="dcterms:W3CDTF">2020-03-24T09:41:58Z</dcterms:created>
  <dcterms:modified xsi:type="dcterms:W3CDTF">2020-03-26T06:55:37Z</dcterms:modified>
</cp:coreProperties>
</file>