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99" r:id="rId3"/>
    <p:sldId id="300" r:id="rId4"/>
    <p:sldId id="288"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9" r:id="rId37"/>
    <p:sldId id="290" r:id="rId38"/>
    <p:sldId id="291" r:id="rId39"/>
    <p:sldId id="292" r:id="rId40"/>
    <p:sldId id="293" r:id="rId41"/>
    <p:sldId id="294" r:id="rId42"/>
    <p:sldId id="295" r:id="rId43"/>
    <p:sldId id="298" r:id="rId44"/>
    <p:sldId id="301" r:id="rId45"/>
    <p:sldId id="302" r:id="rId46"/>
    <p:sldId id="296" r:id="rId47"/>
    <p:sldId id="297"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49359-2C73-4E6D-BE7F-822F484AB504}"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27B29-6874-4812-AE7C-AABDCA8FEE93}" type="slidenum">
              <a:rPr lang="en-US" smtClean="0"/>
              <a:t>‹#›</a:t>
            </a:fld>
            <a:endParaRPr lang="en-US"/>
          </a:p>
        </p:txBody>
      </p:sp>
    </p:spTree>
    <p:extLst>
      <p:ext uri="{BB962C8B-B14F-4D97-AF65-F5344CB8AC3E}">
        <p14:creationId xmlns:p14="http://schemas.microsoft.com/office/powerpoint/2010/main" val="180073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9359-2C73-4E6D-BE7F-822F484AB504}"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27B29-6874-4812-AE7C-AABDCA8FEE93}" type="slidenum">
              <a:rPr lang="en-US" smtClean="0"/>
              <a:t>‹#›</a:t>
            </a:fld>
            <a:endParaRPr lang="en-US"/>
          </a:p>
        </p:txBody>
      </p:sp>
    </p:spTree>
    <p:extLst>
      <p:ext uri="{BB962C8B-B14F-4D97-AF65-F5344CB8AC3E}">
        <p14:creationId xmlns:p14="http://schemas.microsoft.com/office/powerpoint/2010/main" val="1382457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9359-2C73-4E6D-BE7F-822F484AB504}"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27B29-6874-4812-AE7C-AABDCA8FEE93}" type="slidenum">
              <a:rPr lang="en-US" smtClean="0"/>
              <a:t>‹#›</a:t>
            </a:fld>
            <a:endParaRPr lang="en-US"/>
          </a:p>
        </p:txBody>
      </p:sp>
    </p:spTree>
    <p:extLst>
      <p:ext uri="{BB962C8B-B14F-4D97-AF65-F5344CB8AC3E}">
        <p14:creationId xmlns:p14="http://schemas.microsoft.com/office/powerpoint/2010/main" val="2297229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9359-2C73-4E6D-BE7F-822F484AB504}"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27B29-6874-4812-AE7C-AABDCA8FEE93}" type="slidenum">
              <a:rPr lang="en-US" smtClean="0"/>
              <a:t>‹#›</a:t>
            </a:fld>
            <a:endParaRPr lang="en-US"/>
          </a:p>
        </p:txBody>
      </p:sp>
    </p:spTree>
    <p:extLst>
      <p:ext uri="{BB962C8B-B14F-4D97-AF65-F5344CB8AC3E}">
        <p14:creationId xmlns:p14="http://schemas.microsoft.com/office/powerpoint/2010/main" val="50544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49359-2C73-4E6D-BE7F-822F484AB504}"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27B29-6874-4812-AE7C-AABDCA8FEE93}" type="slidenum">
              <a:rPr lang="en-US" smtClean="0"/>
              <a:t>‹#›</a:t>
            </a:fld>
            <a:endParaRPr lang="en-US"/>
          </a:p>
        </p:txBody>
      </p:sp>
    </p:spTree>
    <p:extLst>
      <p:ext uri="{BB962C8B-B14F-4D97-AF65-F5344CB8AC3E}">
        <p14:creationId xmlns:p14="http://schemas.microsoft.com/office/powerpoint/2010/main" val="2559353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49359-2C73-4E6D-BE7F-822F484AB504}"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A27B29-6874-4812-AE7C-AABDCA8FEE93}" type="slidenum">
              <a:rPr lang="en-US" smtClean="0"/>
              <a:t>‹#›</a:t>
            </a:fld>
            <a:endParaRPr lang="en-US"/>
          </a:p>
        </p:txBody>
      </p:sp>
    </p:spTree>
    <p:extLst>
      <p:ext uri="{BB962C8B-B14F-4D97-AF65-F5344CB8AC3E}">
        <p14:creationId xmlns:p14="http://schemas.microsoft.com/office/powerpoint/2010/main" val="4165971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49359-2C73-4E6D-BE7F-822F484AB504}" type="datetimeFigureOut">
              <a:rPr lang="en-US" smtClean="0"/>
              <a:t>10/23/2020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A27B29-6874-4812-AE7C-AABDCA8FEE93}" type="slidenum">
              <a:rPr lang="en-US" smtClean="0"/>
              <a:t>‹#›</a:t>
            </a:fld>
            <a:endParaRPr lang="en-US"/>
          </a:p>
        </p:txBody>
      </p:sp>
    </p:spTree>
    <p:extLst>
      <p:ext uri="{BB962C8B-B14F-4D97-AF65-F5344CB8AC3E}">
        <p14:creationId xmlns:p14="http://schemas.microsoft.com/office/powerpoint/2010/main" val="1055285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49359-2C73-4E6D-BE7F-822F484AB504}" type="datetimeFigureOut">
              <a:rPr lang="en-US" smtClean="0"/>
              <a:t>10/23/2020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A27B29-6874-4812-AE7C-AABDCA8FEE93}" type="slidenum">
              <a:rPr lang="en-US" smtClean="0"/>
              <a:t>‹#›</a:t>
            </a:fld>
            <a:endParaRPr lang="en-US"/>
          </a:p>
        </p:txBody>
      </p:sp>
    </p:spTree>
    <p:extLst>
      <p:ext uri="{BB962C8B-B14F-4D97-AF65-F5344CB8AC3E}">
        <p14:creationId xmlns:p14="http://schemas.microsoft.com/office/powerpoint/2010/main" val="3168242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9359-2C73-4E6D-BE7F-822F484AB504}" type="datetimeFigureOut">
              <a:rPr lang="en-US" smtClean="0"/>
              <a:t>10/23/2020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A27B29-6874-4812-AE7C-AABDCA8FEE93}" type="slidenum">
              <a:rPr lang="en-US" smtClean="0"/>
              <a:t>‹#›</a:t>
            </a:fld>
            <a:endParaRPr lang="en-US"/>
          </a:p>
        </p:txBody>
      </p:sp>
    </p:spTree>
    <p:extLst>
      <p:ext uri="{BB962C8B-B14F-4D97-AF65-F5344CB8AC3E}">
        <p14:creationId xmlns:p14="http://schemas.microsoft.com/office/powerpoint/2010/main" val="254164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9359-2C73-4E6D-BE7F-822F484AB504}"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A27B29-6874-4812-AE7C-AABDCA8FEE93}" type="slidenum">
              <a:rPr lang="en-US" smtClean="0"/>
              <a:t>‹#›</a:t>
            </a:fld>
            <a:endParaRPr lang="en-US"/>
          </a:p>
        </p:txBody>
      </p:sp>
    </p:spTree>
    <p:extLst>
      <p:ext uri="{BB962C8B-B14F-4D97-AF65-F5344CB8AC3E}">
        <p14:creationId xmlns:p14="http://schemas.microsoft.com/office/powerpoint/2010/main" val="3658711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9359-2C73-4E6D-BE7F-822F484AB504}"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A27B29-6874-4812-AE7C-AABDCA8FEE93}" type="slidenum">
              <a:rPr lang="en-US" smtClean="0"/>
              <a:t>‹#›</a:t>
            </a:fld>
            <a:endParaRPr lang="en-US"/>
          </a:p>
        </p:txBody>
      </p:sp>
    </p:spTree>
    <p:extLst>
      <p:ext uri="{BB962C8B-B14F-4D97-AF65-F5344CB8AC3E}">
        <p14:creationId xmlns:p14="http://schemas.microsoft.com/office/powerpoint/2010/main" val="429011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49359-2C73-4E6D-BE7F-822F484AB504}" type="datetimeFigureOut">
              <a:rPr lang="en-US" smtClean="0"/>
              <a:t>10/23/2020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27B29-6874-4812-AE7C-AABDCA8FEE93}" type="slidenum">
              <a:rPr lang="en-US" smtClean="0"/>
              <a:t>‹#›</a:t>
            </a:fld>
            <a:endParaRPr lang="en-US"/>
          </a:p>
        </p:txBody>
      </p:sp>
    </p:spTree>
    <p:extLst>
      <p:ext uri="{BB962C8B-B14F-4D97-AF65-F5344CB8AC3E}">
        <p14:creationId xmlns:p14="http://schemas.microsoft.com/office/powerpoint/2010/main" val="390021137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600200"/>
            <a:ext cx="5029200" cy="1219199"/>
          </a:xfrm>
        </p:spPr>
        <p:txBody>
          <a:bodyPr>
            <a:normAutofit/>
          </a:bodyPr>
          <a:lstStyle/>
          <a:p>
            <a:pPr algn="l"/>
            <a:r>
              <a:rPr lang="en-US" sz="2800" b="1" dirty="0" smtClean="0">
                <a:latin typeface="Times New Roman" pitchFamily="18" charset="0"/>
                <a:cs typeface="Times New Roman" pitchFamily="18" charset="0"/>
              </a:rPr>
              <a:t>Advanced Spectroscopy-I</a:t>
            </a:r>
            <a:endParaRPr lang="en-US"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371600" y="3200400"/>
            <a:ext cx="6400800" cy="2514600"/>
          </a:xfrm>
        </p:spPr>
        <p:txBody>
          <a:bodyPr>
            <a:normAutofit/>
          </a:bodyPr>
          <a:lstStyle/>
          <a:p>
            <a:pPr algn="just"/>
            <a:r>
              <a:rPr lang="en-US" sz="2800" dirty="0" smtClean="0">
                <a:solidFill>
                  <a:schemeClr val="tx1"/>
                </a:solidFill>
                <a:latin typeface="Times New Roman" pitchFamily="18" charset="0"/>
                <a:cs typeface="Times New Roman" pitchFamily="18" charset="0"/>
              </a:rPr>
              <a:t>Prof. Dr. Muhammad Sher   </a:t>
            </a:r>
          </a:p>
          <a:p>
            <a:pPr algn="just"/>
            <a:r>
              <a:rPr lang="en-US" sz="2800" dirty="0" smtClean="0">
                <a:solidFill>
                  <a:schemeClr val="tx1"/>
                </a:solidFill>
                <a:latin typeface="Times New Roman" pitchFamily="18" charset="0"/>
                <a:cs typeface="Times New Roman" pitchFamily="18" charset="0"/>
              </a:rPr>
              <a:t>Institute of Chemistry</a:t>
            </a:r>
          </a:p>
          <a:p>
            <a:pPr algn="just"/>
            <a:r>
              <a:rPr lang="en-US" sz="2800" dirty="0" smtClean="0">
                <a:solidFill>
                  <a:schemeClr val="tx1"/>
                </a:solidFill>
                <a:latin typeface="Times New Roman" pitchFamily="18" charset="0"/>
                <a:cs typeface="Times New Roman" pitchFamily="18" charset="0"/>
              </a:rPr>
              <a:t>University of Sargodha</a:t>
            </a:r>
          </a:p>
          <a:p>
            <a:pPr algn="just"/>
            <a:r>
              <a:rPr lang="en-US" sz="2800" dirty="0" smtClean="0">
                <a:solidFill>
                  <a:schemeClr val="tx1"/>
                </a:solidFill>
                <a:latin typeface="Times New Roman" pitchFamily="18" charset="0"/>
                <a:cs typeface="Times New Roman" pitchFamily="18" charset="0"/>
              </a:rPr>
              <a:t>Sargodha, </a:t>
            </a:r>
            <a:r>
              <a:rPr lang="en-US" sz="2800" dirty="0">
                <a:solidFill>
                  <a:schemeClr val="tx1"/>
                </a:solidFill>
                <a:latin typeface="Times New Roman" pitchFamily="18" charset="0"/>
                <a:cs typeface="Times New Roman" pitchFamily="18" charset="0"/>
              </a:rPr>
              <a:t>P</a:t>
            </a:r>
            <a:r>
              <a:rPr lang="en-US" sz="2800" dirty="0" smtClean="0">
                <a:solidFill>
                  <a:schemeClr val="tx1"/>
                </a:solidFill>
                <a:latin typeface="Times New Roman" pitchFamily="18" charset="0"/>
                <a:cs typeface="Times New Roman" pitchFamily="18" charset="0"/>
              </a:rPr>
              <a:t>akistan</a:t>
            </a:r>
            <a:endParaRPr lang="en-US" sz="2800" dirty="0">
              <a:solidFill>
                <a:schemeClr val="tx1"/>
              </a:solidFill>
              <a:latin typeface="Times New Roman" pitchFamily="18" charset="0"/>
              <a:cs typeface="Times New Roman"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09600" y="228600"/>
            <a:ext cx="7411720" cy="1198245"/>
          </a:xfrm>
          <a:prstGeom prst="rect">
            <a:avLst/>
          </a:prstGeom>
        </p:spPr>
      </p:pic>
    </p:spTree>
    <p:extLst>
      <p:ext uri="{BB962C8B-B14F-4D97-AF65-F5344CB8AC3E}">
        <p14:creationId xmlns:p14="http://schemas.microsoft.com/office/powerpoint/2010/main" val="2336744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04800"/>
            <a:ext cx="7162800" cy="5334000"/>
          </a:xfrm>
        </p:spPr>
        <p:txBody>
          <a:bodyPr>
            <a:normAutofit/>
          </a:bodyPr>
          <a:lstStyle/>
          <a:p>
            <a:endParaRPr lang="en-US" sz="1200"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18678815"/>
              </p:ext>
            </p:extLst>
          </p:nvPr>
        </p:nvGraphicFramePr>
        <p:xfrm>
          <a:off x="1531620" y="838203"/>
          <a:ext cx="6080760" cy="4677122"/>
        </p:xfrm>
        <a:graphic>
          <a:graphicData uri="http://schemas.openxmlformats.org/drawingml/2006/table">
            <a:tbl>
              <a:tblPr firstRow="1" firstCol="1" bandRow="1">
                <a:tableStyleId>{5C22544A-7EE6-4342-B048-85BDC9FD1C3A}</a:tableStyleId>
              </a:tblPr>
              <a:tblGrid>
                <a:gridCol w="1435735"/>
                <a:gridCol w="1260475"/>
                <a:gridCol w="1530350"/>
                <a:gridCol w="1854200"/>
              </a:tblGrid>
              <a:tr h="269213">
                <a:tc gridSpan="4">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Different regions of electromagnetic spectrum</a:t>
                      </a:r>
                      <a:endParaRPr lang="en-US" sz="1200">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555176">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Types of radiations</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wavelength</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Wave number</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Type of molecular spectrum </a:t>
                      </a:r>
                      <a:endParaRPr lang="en-US" sz="1200">
                        <a:effectLst/>
                        <a:latin typeface="Times New Roman" pitchFamily="18" charset="0"/>
                        <a:ea typeface="Calibri"/>
                        <a:cs typeface="Times New Roman" pitchFamily="18" charset="0"/>
                      </a:endParaRPr>
                    </a:p>
                  </a:txBody>
                  <a:tcPr marL="68580" marR="68580" marT="0" marB="0"/>
                </a:tc>
              </a:tr>
              <a:tr h="269213">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Radio frequency </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&gt;100 mm</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&lt; 3 X10</a:t>
                      </a:r>
                      <a:r>
                        <a:rPr lang="en-US" sz="1200" baseline="30000">
                          <a:effectLst/>
                          <a:latin typeface="Times New Roman" pitchFamily="18" charset="0"/>
                          <a:cs typeface="Times New Roman" pitchFamily="18" charset="0"/>
                        </a:rPr>
                        <a:t>9</a:t>
                      </a:r>
                      <a:r>
                        <a:rPr lang="en-US" sz="1200" baseline="30000">
                          <a:effectLst/>
                          <a:highlight>
                            <a:srgbClr val="FFFF00"/>
                          </a:highlight>
                          <a:latin typeface="Times New Roman" pitchFamily="18" charset="0"/>
                          <a:cs typeface="Times New Roman" pitchFamily="18" charset="0"/>
                        </a:rPr>
                        <a:t> </a:t>
                      </a:r>
                      <a:r>
                        <a:rPr lang="en-US" sz="1200">
                          <a:effectLst/>
                          <a:latin typeface="Times New Roman" pitchFamily="18" charset="0"/>
                          <a:cs typeface="Times New Roman" pitchFamily="18" charset="0"/>
                        </a:rPr>
                        <a:t>cm</a:t>
                      </a:r>
                      <a:r>
                        <a:rPr lang="en-US" sz="1200" baseline="30000">
                          <a:effectLst/>
                          <a:latin typeface="Times New Roman" pitchFamily="18" charset="0"/>
                          <a:cs typeface="Times New Roman" pitchFamily="18" charset="0"/>
                        </a:rPr>
                        <a:t>-1</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NMR(spin orientation)</a:t>
                      </a:r>
                      <a:endParaRPr lang="en-US" sz="1200">
                        <a:effectLst/>
                        <a:latin typeface="Times New Roman" pitchFamily="18" charset="0"/>
                        <a:ea typeface="Calibri"/>
                        <a:cs typeface="Times New Roman" pitchFamily="18" charset="0"/>
                      </a:endParaRPr>
                    </a:p>
                  </a:txBody>
                  <a:tcPr marL="68580" marR="68580" marT="0" marB="0"/>
                </a:tc>
              </a:tr>
              <a:tr h="269213">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Microwave </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1 to 100 mm</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10 to 0.1 cm</a:t>
                      </a:r>
                      <a:r>
                        <a:rPr lang="en-US" sz="1200" baseline="30000">
                          <a:effectLst/>
                          <a:latin typeface="Times New Roman" pitchFamily="18" charset="0"/>
                          <a:cs typeface="Times New Roman" pitchFamily="18" charset="0"/>
                        </a:rPr>
                        <a:t>-1</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Rotational</a:t>
                      </a:r>
                      <a:endParaRPr lang="en-US" sz="1200">
                        <a:effectLst/>
                        <a:latin typeface="Times New Roman" pitchFamily="18" charset="0"/>
                        <a:ea typeface="Calibri"/>
                        <a:cs typeface="Times New Roman" pitchFamily="18" charset="0"/>
                      </a:endParaRPr>
                    </a:p>
                  </a:txBody>
                  <a:tcPr marL="68580" marR="68580" marT="0" marB="0"/>
                </a:tc>
              </a:tr>
              <a:tr h="555176">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Far-IR</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50 μm to 1mm</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200 to 10 cm</a:t>
                      </a:r>
                      <a:r>
                        <a:rPr lang="en-US" sz="1200" baseline="30000">
                          <a:effectLst/>
                          <a:latin typeface="Times New Roman" pitchFamily="18" charset="0"/>
                          <a:cs typeface="Times New Roman" pitchFamily="18" charset="0"/>
                        </a:rPr>
                        <a:t>-1</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Vibrational fundamentals or rotational</a:t>
                      </a:r>
                      <a:endParaRPr lang="en-US" sz="1200">
                        <a:effectLst/>
                        <a:latin typeface="Times New Roman" pitchFamily="18" charset="0"/>
                        <a:ea typeface="Calibri"/>
                        <a:cs typeface="Times New Roman" pitchFamily="18" charset="0"/>
                      </a:endParaRPr>
                    </a:p>
                  </a:txBody>
                  <a:tcPr marL="68580" marR="68580" marT="0" marB="0"/>
                </a:tc>
              </a:tr>
              <a:tr h="269213">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Mid-IR</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2.5 to 50 μm</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4000 to 667 cm</a:t>
                      </a:r>
                      <a:r>
                        <a:rPr lang="en-US" sz="1200" baseline="30000">
                          <a:effectLst/>
                          <a:latin typeface="Times New Roman" pitchFamily="18" charset="0"/>
                          <a:cs typeface="Times New Roman" pitchFamily="18" charset="0"/>
                        </a:rPr>
                        <a:t>-1</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Vibrational fundamentals</a:t>
                      </a:r>
                      <a:endParaRPr lang="en-US" sz="1200">
                        <a:effectLst/>
                        <a:latin typeface="Times New Roman" pitchFamily="18" charset="0"/>
                        <a:ea typeface="Calibri"/>
                        <a:cs typeface="Times New Roman" pitchFamily="18" charset="0"/>
                      </a:endParaRPr>
                    </a:p>
                  </a:txBody>
                  <a:tcPr marL="68580" marR="68580" marT="0" marB="0"/>
                </a:tc>
              </a:tr>
              <a:tr h="269213">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Near-IR</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780nm to 2.5 μm</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(13 to 4) x10</a:t>
                      </a:r>
                      <a:r>
                        <a:rPr lang="en-US" sz="1200" baseline="30000">
                          <a:effectLst/>
                          <a:latin typeface="Times New Roman" pitchFamily="18" charset="0"/>
                          <a:cs typeface="Times New Roman" pitchFamily="18" charset="0"/>
                        </a:rPr>
                        <a:t>3 </a:t>
                      </a:r>
                      <a:r>
                        <a:rPr lang="en-US" sz="1200">
                          <a:effectLst/>
                          <a:latin typeface="Times New Roman" pitchFamily="18" charset="0"/>
                          <a:cs typeface="Times New Roman" pitchFamily="18" charset="0"/>
                        </a:rPr>
                        <a:t>cm</a:t>
                      </a:r>
                      <a:r>
                        <a:rPr lang="en-US" sz="1200" baseline="30000">
                          <a:effectLst/>
                          <a:latin typeface="Times New Roman" pitchFamily="18" charset="0"/>
                          <a:cs typeface="Times New Roman" pitchFamily="18" charset="0"/>
                        </a:rPr>
                        <a:t>-1</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Vibrational (over tones)</a:t>
                      </a:r>
                      <a:endParaRPr lang="en-US" sz="1200">
                        <a:effectLst/>
                        <a:latin typeface="Times New Roman" pitchFamily="18" charset="0"/>
                        <a:ea typeface="Calibri"/>
                        <a:cs typeface="Times New Roman" pitchFamily="18" charset="0"/>
                      </a:endParaRPr>
                    </a:p>
                  </a:txBody>
                  <a:tcPr marL="68580" marR="68580" marT="0" marB="0"/>
                </a:tc>
              </a:tr>
              <a:tr h="269213">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Visible</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380 to 780 nm</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(2.6 to 1.3) x 10</a:t>
                      </a:r>
                      <a:r>
                        <a:rPr lang="en-US" sz="1200" baseline="30000">
                          <a:effectLst/>
                          <a:latin typeface="Times New Roman" pitchFamily="18" charset="0"/>
                          <a:cs typeface="Times New Roman" pitchFamily="18" charset="0"/>
                        </a:rPr>
                        <a:t>4</a:t>
                      </a:r>
                      <a:r>
                        <a:rPr lang="en-US" sz="1200">
                          <a:effectLst/>
                          <a:latin typeface="Times New Roman" pitchFamily="18" charset="0"/>
                          <a:cs typeface="Times New Roman" pitchFamily="18" charset="0"/>
                        </a:rPr>
                        <a:t> cm</a:t>
                      </a:r>
                      <a:r>
                        <a:rPr lang="en-US" sz="1200" baseline="30000">
                          <a:effectLst/>
                          <a:latin typeface="Times New Roman" pitchFamily="18" charset="0"/>
                          <a:cs typeface="Times New Roman" pitchFamily="18" charset="0"/>
                        </a:rPr>
                        <a:t>-1</a:t>
                      </a:r>
                      <a:endParaRPr lang="en-US" sz="1200">
                        <a:effectLst/>
                        <a:latin typeface="Times New Roman" pitchFamily="18" charset="0"/>
                        <a:ea typeface="Calibri"/>
                        <a:cs typeface="Times New Roman" pitchFamily="18" charset="0"/>
                      </a:endParaRPr>
                    </a:p>
                  </a:txBody>
                  <a:tcPr marL="68580" marR="68580" marT="0" marB="0"/>
                </a:tc>
                <a:tc rowSpan="3">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 </a:t>
                      </a:r>
                    </a:p>
                    <a:p>
                      <a:pPr marL="0" marR="0" algn="just">
                        <a:lnSpc>
                          <a:spcPct val="115000"/>
                        </a:lnSpc>
                        <a:spcBef>
                          <a:spcPts val="0"/>
                        </a:spcBef>
                        <a:spcAft>
                          <a:spcPts val="0"/>
                        </a:spcAft>
                      </a:pPr>
                      <a:r>
                        <a:rPr lang="en-US" sz="1200">
                          <a:effectLst/>
                          <a:latin typeface="Times New Roman" pitchFamily="18" charset="0"/>
                          <a:cs typeface="Times New Roman" pitchFamily="18" charset="0"/>
                        </a:rPr>
                        <a:t>Electronic(valance orbital)</a:t>
                      </a:r>
                    </a:p>
                    <a:p>
                      <a:pPr marL="0" marR="0" algn="just">
                        <a:lnSpc>
                          <a:spcPct val="115000"/>
                        </a:lnSpc>
                        <a:spcBef>
                          <a:spcPts val="0"/>
                        </a:spcBef>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Calibri"/>
                        <a:cs typeface="Times New Roman" pitchFamily="18" charset="0"/>
                      </a:endParaRPr>
                    </a:p>
                  </a:txBody>
                  <a:tcPr marL="68580" marR="68580" marT="0" marB="0"/>
                </a:tc>
              </a:tr>
              <a:tr h="269213">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Near UV</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200 to 380 nm</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(5 to 2.6) x 10</a:t>
                      </a:r>
                      <a:r>
                        <a:rPr lang="en-US" sz="1200" baseline="30000">
                          <a:effectLst/>
                          <a:latin typeface="Times New Roman" pitchFamily="18" charset="0"/>
                          <a:cs typeface="Times New Roman" pitchFamily="18" charset="0"/>
                        </a:rPr>
                        <a:t>4 </a:t>
                      </a:r>
                      <a:r>
                        <a:rPr lang="en-US" sz="1200">
                          <a:effectLst/>
                          <a:latin typeface="Times New Roman" pitchFamily="18" charset="0"/>
                          <a:cs typeface="Times New Roman" pitchFamily="18" charset="0"/>
                        </a:rPr>
                        <a:t>cm</a:t>
                      </a:r>
                      <a:r>
                        <a:rPr lang="en-US" sz="1200" baseline="30000">
                          <a:effectLst/>
                          <a:latin typeface="Times New Roman" pitchFamily="18" charset="0"/>
                          <a:cs typeface="Times New Roman" pitchFamily="18" charset="0"/>
                        </a:rPr>
                        <a:t>-1</a:t>
                      </a:r>
                      <a:endParaRPr lang="en-US" sz="120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r>
              <a:tr h="302714">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Vacuum UV </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10 to 200 nm</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10</a:t>
                      </a:r>
                      <a:r>
                        <a:rPr lang="en-US" sz="1200" baseline="30000">
                          <a:effectLst/>
                          <a:latin typeface="Times New Roman" pitchFamily="18" charset="0"/>
                          <a:cs typeface="Times New Roman" pitchFamily="18" charset="0"/>
                        </a:rPr>
                        <a:t>6 </a:t>
                      </a:r>
                      <a:r>
                        <a:rPr lang="en-US" sz="1200">
                          <a:effectLst/>
                          <a:latin typeface="Times New Roman" pitchFamily="18" charset="0"/>
                          <a:cs typeface="Times New Roman" pitchFamily="18" charset="0"/>
                        </a:rPr>
                        <a:t>to 5 x 10</a:t>
                      </a:r>
                      <a:r>
                        <a:rPr lang="en-US" sz="1200" baseline="30000">
                          <a:effectLst/>
                          <a:latin typeface="Times New Roman" pitchFamily="18" charset="0"/>
                          <a:cs typeface="Times New Roman" pitchFamily="18" charset="0"/>
                        </a:rPr>
                        <a:t>4 </a:t>
                      </a:r>
                      <a:r>
                        <a:rPr lang="en-US" sz="1200">
                          <a:effectLst/>
                          <a:latin typeface="Times New Roman" pitchFamily="18" charset="0"/>
                          <a:cs typeface="Times New Roman" pitchFamily="18" charset="0"/>
                        </a:rPr>
                        <a:t>cm</a:t>
                      </a:r>
                      <a:r>
                        <a:rPr lang="en-US" sz="1200" baseline="30000">
                          <a:effectLst/>
                          <a:latin typeface="Times New Roman" pitchFamily="18" charset="0"/>
                          <a:cs typeface="Times New Roman" pitchFamily="18" charset="0"/>
                        </a:rPr>
                        <a:t>-1</a:t>
                      </a:r>
                      <a:endParaRPr lang="en-US" sz="120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r>
              <a:tr h="269213">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X-rays</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10 pm to 10 nm</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10</a:t>
                      </a:r>
                      <a:r>
                        <a:rPr lang="en-US" sz="1200" baseline="30000">
                          <a:effectLst/>
                          <a:latin typeface="Times New Roman" pitchFamily="18" charset="0"/>
                          <a:cs typeface="Times New Roman" pitchFamily="18" charset="0"/>
                        </a:rPr>
                        <a:t>9 </a:t>
                      </a:r>
                      <a:r>
                        <a:rPr lang="en-US" sz="1200">
                          <a:effectLst/>
                          <a:latin typeface="Times New Roman" pitchFamily="18" charset="0"/>
                          <a:cs typeface="Times New Roman" pitchFamily="18" charset="0"/>
                        </a:rPr>
                        <a:t>to 10</a:t>
                      </a:r>
                      <a:r>
                        <a:rPr lang="en-US" sz="1200" baseline="30000">
                          <a:effectLst/>
                          <a:latin typeface="Times New Roman" pitchFamily="18" charset="0"/>
                          <a:cs typeface="Times New Roman" pitchFamily="18" charset="0"/>
                        </a:rPr>
                        <a:t>6 </a:t>
                      </a:r>
                      <a:r>
                        <a:rPr lang="en-US" sz="1200">
                          <a:effectLst/>
                          <a:latin typeface="Times New Roman" pitchFamily="18" charset="0"/>
                          <a:cs typeface="Times New Roman" pitchFamily="18" charset="0"/>
                        </a:rPr>
                        <a:t>cm</a:t>
                      </a:r>
                      <a:r>
                        <a:rPr lang="en-US" sz="1200" baseline="30000">
                          <a:effectLst/>
                          <a:latin typeface="Times New Roman" pitchFamily="18" charset="0"/>
                          <a:cs typeface="Times New Roman" pitchFamily="18" charset="0"/>
                        </a:rPr>
                        <a:t>-1</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Electronic ( core orbital)</a:t>
                      </a:r>
                      <a:endParaRPr lang="en-US" sz="1200">
                        <a:effectLst/>
                        <a:latin typeface="Times New Roman" pitchFamily="18" charset="0"/>
                        <a:ea typeface="Calibri"/>
                        <a:cs typeface="Times New Roman" pitchFamily="18" charset="0"/>
                      </a:endParaRPr>
                    </a:p>
                  </a:txBody>
                  <a:tcPr marL="68580" marR="68580" marT="0" marB="0"/>
                </a:tc>
              </a:tr>
              <a:tr h="555176">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Gamma rays</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10</a:t>
                      </a:r>
                      <a:r>
                        <a:rPr lang="en-US" sz="1200" baseline="30000">
                          <a:effectLst/>
                          <a:latin typeface="Times New Roman" pitchFamily="18" charset="0"/>
                          <a:cs typeface="Times New Roman" pitchFamily="18" charset="0"/>
                        </a:rPr>
                        <a:t>-10 </a:t>
                      </a:r>
                      <a:r>
                        <a:rPr lang="en-US" sz="1200">
                          <a:effectLst/>
                          <a:latin typeface="Times New Roman" pitchFamily="18" charset="0"/>
                          <a:cs typeface="Times New Roman" pitchFamily="18" charset="0"/>
                        </a:rPr>
                        <a:t>cm</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10</a:t>
                      </a:r>
                      <a:r>
                        <a:rPr lang="en-US" sz="1200" baseline="30000">
                          <a:effectLst/>
                          <a:latin typeface="Times New Roman" pitchFamily="18" charset="0"/>
                          <a:cs typeface="Times New Roman" pitchFamily="18" charset="0"/>
                        </a:rPr>
                        <a:t>10 </a:t>
                      </a:r>
                      <a:r>
                        <a:rPr lang="en-US" sz="1200">
                          <a:effectLst/>
                          <a:latin typeface="Times New Roman" pitchFamily="18" charset="0"/>
                          <a:cs typeface="Times New Roman" pitchFamily="18" charset="0"/>
                        </a:rPr>
                        <a:t>cm</a:t>
                      </a:r>
                      <a:r>
                        <a:rPr lang="en-US" sz="1200" baseline="30000">
                          <a:effectLst/>
                          <a:latin typeface="Times New Roman" pitchFamily="18" charset="0"/>
                          <a:cs typeface="Times New Roman" pitchFamily="18" charset="0"/>
                        </a:rPr>
                        <a:t>-1</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Nuclear transition</a:t>
                      </a:r>
                    </a:p>
                    <a:p>
                      <a:pPr marL="0" marR="0" algn="just">
                        <a:lnSpc>
                          <a:spcPct val="115000"/>
                        </a:lnSpc>
                        <a:spcBef>
                          <a:spcPts val="0"/>
                        </a:spcBef>
                        <a:spcAft>
                          <a:spcPts val="0"/>
                        </a:spcAft>
                      </a:pPr>
                      <a:r>
                        <a:rPr lang="en-US" sz="1200">
                          <a:effectLst/>
                          <a:latin typeface="Times New Roman" pitchFamily="18" charset="0"/>
                          <a:cs typeface="Times New Roman" pitchFamily="18" charset="0"/>
                        </a:rPr>
                        <a:t>(excitated states of nuclei)</a:t>
                      </a:r>
                      <a:endParaRPr lang="en-US" sz="1200">
                        <a:effectLst/>
                        <a:latin typeface="Times New Roman" pitchFamily="18" charset="0"/>
                        <a:ea typeface="Calibri"/>
                        <a:cs typeface="Times New Roman" pitchFamily="18" charset="0"/>
                      </a:endParaRPr>
                    </a:p>
                  </a:txBody>
                  <a:tcPr marL="68580" marR="68580" marT="0" marB="0"/>
                </a:tc>
              </a:tr>
              <a:tr h="555176">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Cosmic rays</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10</a:t>
                      </a:r>
                      <a:r>
                        <a:rPr lang="en-US" sz="1200" baseline="30000">
                          <a:effectLst/>
                          <a:latin typeface="Times New Roman" pitchFamily="18" charset="0"/>
                          <a:cs typeface="Times New Roman" pitchFamily="18" charset="0"/>
                        </a:rPr>
                        <a:t>-12</a:t>
                      </a:r>
                      <a:r>
                        <a:rPr lang="en-US" sz="1200">
                          <a:effectLst/>
                          <a:latin typeface="Times New Roman" pitchFamily="18" charset="0"/>
                          <a:cs typeface="Times New Roman" pitchFamily="18" charset="0"/>
                        </a:rPr>
                        <a:t> cm</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a:effectLst/>
                          <a:latin typeface="Times New Roman" pitchFamily="18" charset="0"/>
                          <a:cs typeface="Times New Roman" pitchFamily="18" charset="0"/>
                        </a:rPr>
                        <a:t>10</a:t>
                      </a:r>
                      <a:r>
                        <a:rPr lang="en-US" sz="1200" baseline="30000">
                          <a:effectLst/>
                          <a:latin typeface="Times New Roman" pitchFamily="18" charset="0"/>
                          <a:cs typeface="Times New Roman" pitchFamily="18" charset="0"/>
                        </a:rPr>
                        <a:t>12 </a:t>
                      </a:r>
                      <a:r>
                        <a:rPr lang="en-US" sz="1200">
                          <a:effectLst/>
                          <a:latin typeface="Times New Roman" pitchFamily="18" charset="0"/>
                          <a:cs typeface="Times New Roman" pitchFamily="18" charset="0"/>
                        </a:rPr>
                        <a:t>cm</a:t>
                      </a:r>
                      <a:r>
                        <a:rPr lang="en-US" sz="1200" baseline="30000">
                          <a:effectLst/>
                          <a:latin typeface="Times New Roman" pitchFamily="18" charset="0"/>
                          <a:cs typeface="Times New Roman" pitchFamily="18" charset="0"/>
                        </a:rPr>
                        <a:t>-1</a:t>
                      </a:r>
                      <a:endParaRPr lang="en-US" sz="12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200" dirty="0">
                          <a:effectLst/>
                          <a:latin typeface="Times New Roman" pitchFamily="18" charset="0"/>
                          <a:cs typeface="Times New Roman" pitchFamily="18" charset="0"/>
                        </a:rPr>
                        <a:t>Nuclear transition </a:t>
                      </a:r>
                    </a:p>
                    <a:p>
                      <a:pPr marL="0" marR="0" algn="just">
                        <a:lnSpc>
                          <a:spcPct val="115000"/>
                        </a:lnSpc>
                        <a:spcBef>
                          <a:spcPts val="0"/>
                        </a:spcBef>
                        <a:spcAft>
                          <a:spcPts val="0"/>
                        </a:spcAft>
                      </a:pPr>
                      <a:r>
                        <a:rPr lang="en-US" sz="1200" dirty="0">
                          <a:effectLst/>
                          <a:latin typeface="Times New Roman" pitchFamily="18" charset="0"/>
                          <a:cs typeface="Times New Roman" pitchFamily="18" charset="0"/>
                        </a:rPr>
                        <a:t>(</a:t>
                      </a:r>
                      <a:r>
                        <a:rPr lang="en-US" sz="1200" dirty="0" err="1">
                          <a:effectLst/>
                          <a:latin typeface="Times New Roman" pitchFamily="18" charset="0"/>
                          <a:cs typeface="Times New Roman" pitchFamily="18" charset="0"/>
                        </a:rPr>
                        <a:t>excitated</a:t>
                      </a:r>
                      <a:r>
                        <a:rPr lang="en-US" sz="1200" dirty="0">
                          <a:effectLst/>
                          <a:latin typeface="Times New Roman" pitchFamily="18" charset="0"/>
                          <a:cs typeface="Times New Roman" pitchFamily="18" charset="0"/>
                        </a:rPr>
                        <a:t> states of nuclei)</a:t>
                      </a:r>
                      <a:endParaRPr lang="en-US" sz="1200" dirty="0">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705240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7772400" cy="688975"/>
          </a:xfrm>
        </p:spPr>
        <p:txBody>
          <a:bodyPr>
            <a:normAutofit fontScale="90000"/>
          </a:bodyPr>
          <a:lstStyle/>
          <a:p>
            <a:r>
              <a:rPr lang="en-US" sz="2000" b="1" dirty="0">
                <a:latin typeface="Times New Roman" pitchFamily="18" charset="0"/>
                <a:cs typeface="Times New Roman" pitchFamily="18" charset="0"/>
              </a:rPr>
              <a:t>Absorption of electromagnetic radiation by organic molecule:</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3" name="Subtitle 2"/>
          <p:cNvSpPr>
            <a:spLocks noGrp="1"/>
          </p:cNvSpPr>
          <p:nvPr>
            <p:ph type="subTitle" idx="1"/>
          </p:nvPr>
        </p:nvSpPr>
        <p:spPr>
          <a:xfrm>
            <a:off x="1066800" y="685800"/>
            <a:ext cx="6705600" cy="4572000"/>
          </a:xfrm>
        </p:spPr>
        <p:txBody>
          <a:bodyPr>
            <a:normAutofit fontScale="92500" lnSpcReduction="10000"/>
          </a:bodyPr>
          <a:lstStyle/>
          <a:p>
            <a:pPr algn="just"/>
            <a:r>
              <a:rPr lang="en-US" sz="1800" dirty="0">
                <a:solidFill>
                  <a:schemeClr val="tx1"/>
                </a:solidFill>
                <a:latin typeface="Times New Roman" pitchFamily="18" charset="0"/>
                <a:cs typeface="Times New Roman" pitchFamily="18" charset="0"/>
              </a:rPr>
              <a:t>When a molecule absorbs radiation, its energy increases in proportion to the energy of the photons as per the relation</a:t>
            </a:r>
          </a:p>
          <a:p>
            <a:pPr algn="just"/>
            <a:r>
              <a:rPr lang="en-US" sz="1800" dirty="0">
                <a:solidFill>
                  <a:schemeClr val="tx1"/>
                </a:solidFill>
                <a:latin typeface="Times New Roman" pitchFamily="18" charset="0"/>
                <a:cs typeface="Times New Roman" pitchFamily="18" charset="0"/>
              </a:rPr>
              <a:t>                                   E = </a:t>
            </a:r>
            <a:r>
              <a:rPr lang="en-US" sz="1800" dirty="0" err="1">
                <a:solidFill>
                  <a:schemeClr val="tx1"/>
                </a:solidFill>
                <a:latin typeface="Times New Roman" pitchFamily="18" charset="0"/>
                <a:cs typeface="Times New Roman" pitchFamily="18" charset="0"/>
              </a:rPr>
              <a:t>hν</a:t>
            </a:r>
            <a:r>
              <a:rPr lang="en-US" sz="1800" dirty="0">
                <a:solidFill>
                  <a:schemeClr val="tx1"/>
                </a:solidFill>
                <a:latin typeface="Times New Roman" pitchFamily="18" charset="0"/>
                <a:cs typeface="Times New Roman" pitchFamily="18" charset="0"/>
              </a:rPr>
              <a:t>  = </a:t>
            </a:r>
            <a:r>
              <a:rPr lang="en-US" sz="1800" baseline="30000" dirty="0" err="1">
                <a:solidFill>
                  <a:schemeClr val="tx1"/>
                </a:solidFill>
                <a:latin typeface="Times New Roman" pitchFamily="18" charset="0"/>
                <a:cs typeface="Times New Roman" pitchFamily="18" charset="0"/>
              </a:rPr>
              <a:t>hc</a:t>
            </a:r>
            <a:r>
              <a:rPr lang="en-US" sz="1800" dirty="0">
                <a:solidFill>
                  <a:schemeClr val="tx1"/>
                </a:solidFill>
                <a:latin typeface="Times New Roman" pitchFamily="18" charset="0"/>
                <a:cs typeface="Times New Roman" pitchFamily="18" charset="0"/>
              </a:rPr>
              <a:t>/ </a:t>
            </a:r>
            <a:r>
              <a:rPr lang="en-US" sz="1800" baseline="-25000" dirty="0">
                <a:solidFill>
                  <a:schemeClr val="tx1"/>
                </a:solidFill>
                <a:latin typeface="Times New Roman" pitchFamily="18" charset="0"/>
                <a:cs typeface="Times New Roman" pitchFamily="18" charset="0"/>
              </a:rPr>
              <a:t>λ</a:t>
            </a:r>
            <a:r>
              <a:rPr lang="en-US" sz="1800" dirty="0">
                <a:solidFill>
                  <a:schemeClr val="tx1"/>
                </a:solidFill>
                <a:latin typeface="Times New Roman" pitchFamily="18" charset="0"/>
                <a:cs typeface="Times New Roman" pitchFamily="18" charset="0"/>
              </a:rPr>
              <a:t> equation (1)</a:t>
            </a:r>
          </a:p>
          <a:p>
            <a:pPr algn="just"/>
            <a:r>
              <a:rPr lang="en-US" sz="1800" dirty="0">
                <a:solidFill>
                  <a:schemeClr val="tx1"/>
                </a:solidFill>
                <a:latin typeface="Times New Roman" pitchFamily="18" charset="0"/>
                <a:cs typeface="Times New Roman" pitchFamily="18" charset="0"/>
              </a:rPr>
              <a:t>Since the energy absorbed by a molecule is quantized, there will not be continuous absorption by a molecule throughout a particular spectral range; instead the molecule will absorb those frequencies which will provide it with the exact quanta of energy necessary to raise its normal energy level to a higher level or levels. Thus, when an organic molecule interacts with electromagnetic radiation, it may change its energy from E</a:t>
            </a:r>
            <a:r>
              <a:rPr lang="en-US" sz="1800" baseline="-25000" dirty="0">
                <a:solidFill>
                  <a:schemeClr val="tx1"/>
                </a:solidFill>
                <a:latin typeface="Times New Roman" pitchFamily="18" charset="0"/>
                <a:cs typeface="Times New Roman" pitchFamily="18" charset="0"/>
              </a:rPr>
              <a:t>1 </a:t>
            </a:r>
            <a:r>
              <a:rPr lang="en-US" sz="1800" dirty="0">
                <a:solidFill>
                  <a:schemeClr val="tx1"/>
                </a:solidFill>
                <a:latin typeface="Times New Roman" pitchFamily="18" charset="0"/>
                <a:cs typeface="Times New Roman" pitchFamily="18" charset="0"/>
              </a:rPr>
              <a:t>to E</a:t>
            </a:r>
            <a:r>
              <a:rPr lang="en-US" sz="1800" baseline="-25000" dirty="0">
                <a:solidFill>
                  <a:schemeClr val="tx1"/>
                </a:solidFill>
                <a:latin typeface="Times New Roman" pitchFamily="18" charset="0"/>
                <a:cs typeface="Times New Roman" pitchFamily="18" charset="0"/>
              </a:rPr>
              <a:t>2</a:t>
            </a:r>
            <a:r>
              <a:rPr lang="en-US" sz="1800" dirty="0">
                <a:solidFill>
                  <a:schemeClr val="tx1"/>
                </a:solidFill>
                <a:latin typeface="Times New Roman" pitchFamily="18" charset="0"/>
                <a:cs typeface="Times New Roman" pitchFamily="18" charset="0"/>
              </a:rPr>
              <a:t> by absorption of radiation of frequency ν, so that  </a:t>
            </a:r>
          </a:p>
          <a:p>
            <a:pPr algn="just"/>
            <a:r>
              <a:rPr lang="en-US" sz="1800" dirty="0">
                <a:solidFill>
                  <a:schemeClr val="tx1"/>
                </a:solidFill>
                <a:latin typeface="Times New Roman" pitchFamily="18" charset="0"/>
                <a:cs typeface="Times New Roman" pitchFamily="18" charset="0"/>
              </a:rPr>
              <a:t>                                     E</a:t>
            </a:r>
            <a:r>
              <a:rPr lang="en-US" sz="1800" baseline="-25000" dirty="0">
                <a:solidFill>
                  <a:schemeClr val="tx1"/>
                </a:solidFill>
                <a:latin typeface="Times New Roman" pitchFamily="18" charset="0"/>
                <a:cs typeface="Times New Roman" pitchFamily="18" charset="0"/>
              </a:rPr>
              <a:t>2 </a:t>
            </a:r>
            <a:r>
              <a:rPr lang="en-US" sz="1800" dirty="0">
                <a:solidFill>
                  <a:schemeClr val="tx1"/>
                </a:solidFill>
                <a:latin typeface="Times New Roman" pitchFamily="18" charset="0"/>
                <a:cs typeface="Times New Roman" pitchFamily="18" charset="0"/>
              </a:rPr>
              <a:t>–E</a:t>
            </a:r>
            <a:r>
              <a:rPr lang="en-US" sz="1800" baseline="-25000" dirty="0">
                <a:solidFill>
                  <a:schemeClr val="tx1"/>
                </a:solidFill>
                <a:latin typeface="Times New Roman" pitchFamily="18" charset="0"/>
                <a:cs typeface="Times New Roman" pitchFamily="18" charset="0"/>
              </a:rPr>
              <a:t>1 </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nhν</a:t>
            </a:r>
            <a:r>
              <a:rPr lang="en-US" sz="1800" dirty="0">
                <a:solidFill>
                  <a:schemeClr val="tx1"/>
                </a:solidFill>
                <a:latin typeface="Times New Roman" pitchFamily="18" charset="0"/>
                <a:cs typeface="Times New Roman" pitchFamily="18" charset="0"/>
              </a:rPr>
              <a:t> equation (2) </a:t>
            </a:r>
          </a:p>
          <a:p>
            <a:pPr algn="just"/>
            <a:r>
              <a:rPr lang="en-US" sz="1800" dirty="0">
                <a:solidFill>
                  <a:schemeClr val="tx1"/>
                </a:solidFill>
                <a:latin typeface="Times New Roman" pitchFamily="18" charset="0"/>
                <a:cs typeface="Times New Roman" pitchFamily="18" charset="0"/>
              </a:rPr>
              <a:t>Where n is an integer.</a:t>
            </a:r>
          </a:p>
          <a:p>
            <a:pPr algn="just"/>
            <a:r>
              <a:rPr lang="en-US" sz="1800" dirty="0">
                <a:solidFill>
                  <a:schemeClr val="tx1"/>
                </a:solidFill>
                <a:latin typeface="Times New Roman" pitchFamily="18" charset="0"/>
                <a:cs typeface="Times New Roman" pitchFamily="18" charset="0"/>
              </a:rPr>
              <a:t>The lowest state of energy of an atom or molecule is called the ground state. By absorbing one quantum of energy, </a:t>
            </a:r>
            <a:r>
              <a:rPr lang="en-US" sz="1800" dirty="0" err="1">
                <a:solidFill>
                  <a:schemeClr val="tx1"/>
                </a:solidFill>
                <a:latin typeface="Times New Roman" pitchFamily="18" charset="0"/>
                <a:cs typeface="Times New Roman" pitchFamily="18" charset="0"/>
              </a:rPr>
              <a:t>hν</a:t>
            </a:r>
            <a:r>
              <a:rPr lang="en-US" sz="1800" dirty="0">
                <a:solidFill>
                  <a:schemeClr val="tx1"/>
                </a:solidFill>
                <a:latin typeface="Times New Roman" pitchFamily="18" charset="0"/>
                <a:cs typeface="Times New Roman" pitchFamily="18" charset="0"/>
              </a:rPr>
              <a:t>, the molecule is promoted to the next higher level and is said to be in excited state. Similarly, absorption of more energy in integral multiple of </a:t>
            </a:r>
            <a:r>
              <a:rPr lang="en-US" sz="1800" dirty="0" err="1">
                <a:solidFill>
                  <a:schemeClr val="tx1"/>
                </a:solidFill>
                <a:latin typeface="Times New Roman" pitchFamily="18" charset="0"/>
                <a:cs typeface="Times New Roman" pitchFamily="18" charset="0"/>
              </a:rPr>
              <a:t>hν</a:t>
            </a:r>
            <a:r>
              <a:rPr lang="en-US" sz="1800" dirty="0">
                <a:solidFill>
                  <a:schemeClr val="tx1"/>
                </a:solidFill>
                <a:latin typeface="Times New Roman" pitchFamily="18" charset="0"/>
                <a:cs typeface="Times New Roman" pitchFamily="18" charset="0"/>
              </a:rPr>
              <a:t>, will result in further excitation to higher energy levels.</a:t>
            </a:r>
          </a:p>
          <a:p>
            <a:pPr algn="l"/>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1921735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1000"/>
            <a:ext cx="6400800" cy="4648200"/>
          </a:xfrm>
        </p:spPr>
        <p:txBody>
          <a:bodyPr>
            <a:normAutofit/>
          </a:bodyPr>
          <a:lstStyle/>
          <a:p>
            <a:pPr algn="just"/>
            <a:r>
              <a:rPr lang="en-US" sz="2400" dirty="0">
                <a:solidFill>
                  <a:schemeClr val="tx1"/>
                </a:solidFill>
                <a:latin typeface="Times New Roman" pitchFamily="18" charset="0"/>
                <a:cs typeface="Times New Roman" pitchFamily="18" charset="0"/>
              </a:rPr>
              <a:t>Study of absorbed radiation from a continuous source that is utilized in raising the internal energy of a molecule constitutes absorption spectroscopy. After the absorption of energy, the excited species return to the ground state by emitting this energy as radiations. The study of this emitted radiation constitutes emission spectroscopy.</a:t>
            </a:r>
          </a:p>
          <a:p>
            <a:pPr algn="just"/>
            <a:r>
              <a:rPr lang="en-US" sz="2400" dirty="0">
                <a:solidFill>
                  <a:schemeClr val="tx1"/>
                </a:solidFill>
                <a:latin typeface="Times New Roman" pitchFamily="18" charset="0"/>
                <a:cs typeface="Times New Roman" pitchFamily="18" charset="0"/>
              </a:rPr>
              <a:t>The portions of the electromagnetic radiation which do not satisfy relation (2) may either simply pass through the matter or undergo scattering or reflection with or without change of wavelength.</a:t>
            </a:r>
          </a:p>
          <a:p>
            <a:pPr algn="l"/>
            <a:endParaRPr lang="en-US" dirty="0"/>
          </a:p>
        </p:txBody>
      </p:sp>
    </p:spTree>
    <p:extLst>
      <p:ext uri="{BB962C8B-B14F-4D97-AF65-F5344CB8AC3E}">
        <p14:creationId xmlns:p14="http://schemas.microsoft.com/office/powerpoint/2010/main" val="2064249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28601"/>
            <a:ext cx="5105400" cy="762000"/>
          </a:xfrm>
        </p:spPr>
        <p:txBody>
          <a:bodyPr>
            <a:normAutofit/>
          </a:bodyPr>
          <a:lstStyle/>
          <a:p>
            <a:r>
              <a:rPr lang="en-US" sz="2000" b="1" dirty="0">
                <a:latin typeface="Times New Roman" pitchFamily="18" charset="0"/>
                <a:cs typeface="Times New Roman" pitchFamily="18" charset="0"/>
              </a:rPr>
              <a:t>Types of molecular spectroscopy:</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3" name="Subtitle 2"/>
          <p:cNvSpPr>
            <a:spLocks noGrp="1"/>
          </p:cNvSpPr>
          <p:nvPr>
            <p:ph type="subTitle" idx="1"/>
          </p:nvPr>
        </p:nvSpPr>
        <p:spPr>
          <a:xfrm>
            <a:off x="1066800" y="1524000"/>
            <a:ext cx="6858000" cy="3124200"/>
          </a:xfrm>
        </p:spPr>
        <p:txBody>
          <a:bodyPr>
            <a:normAutofit/>
          </a:bodyPr>
          <a:lstStyle/>
          <a:p>
            <a:pPr lvl="0"/>
            <a:r>
              <a:rPr lang="en-US" sz="2400" dirty="0">
                <a:solidFill>
                  <a:schemeClr val="tx1"/>
                </a:solidFill>
                <a:latin typeface="Times New Roman" pitchFamily="18" charset="0"/>
                <a:cs typeface="Times New Roman" pitchFamily="18" charset="0"/>
              </a:rPr>
              <a:t>Infrared spectroscopy</a:t>
            </a:r>
          </a:p>
          <a:p>
            <a:pPr lvl="0"/>
            <a:r>
              <a:rPr lang="en-US" sz="2400" dirty="0">
                <a:solidFill>
                  <a:schemeClr val="tx1"/>
                </a:solidFill>
                <a:latin typeface="Times New Roman" pitchFamily="18" charset="0"/>
                <a:cs typeface="Times New Roman" pitchFamily="18" charset="0"/>
              </a:rPr>
              <a:t>Pure rotational (microwave) spectroscopy</a:t>
            </a:r>
          </a:p>
          <a:p>
            <a:pPr lvl="0"/>
            <a:r>
              <a:rPr lang="en-US" sz="2400" dirty="0">
                <a:solidFill>
                  <a:schemeClr val="tx1"/>
                </a:solidFill>
                <a:latin typeface="Times New Roman" pitchFamily="18" charset="0"/>
                <a:cs typeface="Times New Roman" pitchFamily="18" charset="0"/>
              </a:rPr>
              <a:t>Ultra violet and visible spectroscopy</a:t>
            </a:r>
          </a:p>
          <a:p>
            <a:pPr lvl="0"/>
            <a:r>
              <a:rPr lang="en-US" sz="2400" dirty="0">
                <a:solidFill>
                  <a:schemeClr val="tx1"/>
                </a:solidFill>
                <a:latin typeface="Times New Roman" pitchFamily="18" charset="0"/>
                <a:cs typeface="Times New Roman" pitchFamily="18" charset="0"/>
              </a:rPr>
              <a:t>Nuclear magnetic resonance spectroscopy</a:t>
            </a:r>
          </a:p>
          <a:p>
            <a:r>
              <a:rPr lang="en-US" sz="2400" dirty="0">
                <a:solidFill>
                  <a:schemeClr val="tx1"/>
                </a:solidFill>
                <a:latin typeface="Times New Roman" pitchFamily="18" charset="0"/>
                <a:cs typeface="Times New Roman" pitchFamily="18" charset="0"/>
              </a:rPr>
              <a:t>Electron spin resonance spectroscopy</a:t>
            </a:r>
          </a:p>
        </p:txBody>
      </p:sp>
    </p:spTree>
    <p:extLst>
      <p:ext uri="{BB962C8B-B14F-4D97-AF65-F5344CB8AC3E}">
        <p14:creationId xmlns:p14="http://schemas.microsoft.com/office/powerpoint/2010/main" val="1392041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4800"/>
            <a:ext cx="6400800" cy="5334000"/>
          </a:xfrm>
        </p:spPr>
        <p:txBody>
          <a:bodyPr>
            <a:normAutofit/>
          </a:bodyPr>
          <a:lstStyle/>
          <a:p>
            <a:pPr algn="just"/>
            <a:r>
              <a:rPr lang="en-US" sz="1800" b="1" i="1" dirty="0" smtClean="0">
                <a:solidFill>
                  <a:schemeClr val="tx1"/>
                </a:solidFill>
                <a:latin typeface="Times New Roman" pitchFamily="18" charset="0"/>
                <a:cs typeface="Times New Roman" pitchFamily="18" charset="0"/>
              </a:rPr>
              <a:t>Infrared spectroscopy (IR):</a:t>
            </a:r>
            <a:endParaRPr lang="en-US" sz="1800" dirty="0" smtClean="0">
              <a:solidFill>
                <a:schemeClr val="tx1"/>
              </a:solidFill>
              <a:latin typeface="Times New Roman" pitchFamily="18" charset="0"/>
              <a:cs typeface="Times New Roman" pitchFamily="18" charset="0"/>
            </a:endParaRPr>
          </a:p>
          <a:p>
            <a:pPr algn="just"/>
            <a:r>
              <a:rPr lang="en-US" sz="1800" dirty="0" smtClean="0">
                <a:solidFill>
                  <a:schemeClr val="tx1"/>
                </a:solidFill>
                <a:latin typeface="Times New Roman" pitchFamily="18" charset="0"/>
                <a:cs typeface="Times New Roman" pitchFamily="18" charset="0"/>
              </a:rPr>
              <a:t>The </a:t>
            </a:r>
            <a:r>
              <a:rPr lang="en-US" sz="1800" dirty="0">
                <a:solidFill>
                  <a:schemeClr val="tx1"/>
                </a:solidFill>
                <a:latin typeface="Times New Roman" pitchFamily="18" charset="0"/>
                <a:cs typeface="Times New Roman" pitchFamily="18" charset="0"/>
              </a:rPr>
              <a:t>absorption of infrared radiation leads to vibrational transition of the molecules. This absorption bands in this region correspond to fundamental vibrational frequencies of molecules. The energy involved is 4000 to 667 cm</a:t>
            </a:r>
            <a:r>
              <a:rPr lang="en-US" sz="1800" baseline="30000" dirty="0">
                <a:solidFill>
                  <a:schemeClr val="tx1"/>
                </a:solidFill>
                <a:latin typeface="Times New Roman" pitchFamily="18" charset="0"/>
                <a:cs typeface="Times New Roman" pitchFamily="18" charset="0"/>
              </a:rPr>
              <a:t>-1</a:t>
            </a:r>
            <a:r>
              <a:rPr lang="en-US" sz="1800" dirty="0">
                <a:solidFill>
                  <a:schemeClr val="tx1"/>
                </a:solidFill>
                <a:latin typeface="Times New Roman" pitchFamily="18" charset="0"/>
                <a:cs typeface="Times New Roman" pitchFamily="18" charset="0"/>
              </a:rPr>
              <a:t> for organic compounds (Mid IR).</a:t>
            </a:r>
          </a:p>
          <a:p>
            <a:pPr algn="just"/>
            <a:r>
              <a:rPr lang="en-US" sz="1800" b="1" i="1" dirty="0">
                <a:solidFill>
                  <a:schemeClr val="tx1"/>
                </a:solidFill>
                <a:latin typeface="Times New Roman" pitchFamily="18" charset="0"/>
                <a:cs typeface="Times New Roman" pitchFamily="18" charset="0"/>
              </a:rPr>
              <a:t>Microwaves spectroscopy:</a:t>
            </a:r>
            <a:endParaRPr lang="en-US" sz="1800" dirty="0">
              <a:solidFill>
                <a:schemeClr val="tx1"/>
              </a:solidFill>
              <a:latin typeface="Times New Roman" pitchFamily="18" charset="0"/>
              <a:cs typeface="Times New Roman" pitchFamily="18" charset="0"/>
            </a:endParaRPr>
          </a:p>
          <a:p>
            <a:pPr algn="just"/>
            <a:r>
              <a:rPr lang="en-US" sz="1800" dirty="0">
                <a:solidFill>
                  <a:schemeClr val="tx1"/>
                </a:solidFill>
                <a:latin typeface="Times New Roman" pitchFamily="18" charset="0"/>
                <a:cs typeface="Times New Roman" pitchFamily="18" charset="0"/>
              </a:rPr>
              <a:t>The transitions between rotational energy levels of a molecule occur in the micro waves region and contain a permanent dipole moment. For lighter molecules such as HCl, HF </a:t>
            </a:r>
            <a:r>
              <a:rPr lang="en-US" sz="1800" dirty="0" err="1">
                <a:solidFill>
                  <a:schemeClr val="tx1"/>
                </a:solidFill>
                <a:latin typeface="Times New Roman" pitchFamily="18" charset="0"/>
                <a:cs typeface="Times New Roman" pitchFamily="18" charset="0"/>
              </a:rPr>
              <a:t>etc</a:t>
            </a:r>
            <a:r>
              <a:rPr lang="en-US" sz="1800" dirty="0">
                <a:solidFill>
                  <a:schemeClr val="tx1"/>
                </a:solidFill>
                <a:latin typeface="Times New Roman" pitchFamily="18" charset="0"/>
                <a:cs typeface="Times New Roman" pitchFamily="18" charset="0"/>
              </a:rPr>
              <a:t>, the transition occur in far-infrared region. The energy involved is in the range from 10 - 0.1 cm </a:t>
            </a:r>
            <a:r>
              <a:rPr lang="en-US" sz="1800" baseline="30000" dirty="0">
                <a:solidFill>
                  <a:schemeClr val="tx1"/>
                </a:solidFill>
                <a:latin typeface="Times New Roman" pitchFamily="18" charset="0"/>
                <a:cs typeface="Times New Roman" pitchFamily="18" charset="0"/>
              </a:rPr>
              <a:t>-1</a:t>
            </a:r>
            <a:r>
              <a:rPr lang="en-US" sz="1800" dirty="0">
                <a:solidFill>
                  <a:schemeClr val="tx1"/>
                </a:solidFill>
                <a:latin typeface="Times New Roman" pitchFamily="18" charset="0"/>
                <a:cs typeface="Times New Roman" pitchFamily="18" charset="0"/>
              </a:rPr>
              <a:t>.</a:t>
            </a:r>
          </a:p>
          <a:p>
            <a:pPr algn="just"/>
            <a:r>
              <a:rPr lang="en-US" sz="2100" b="1" i="1" dirty="0">
                <a:solidFill>
                  <a:schemeClr val="tx1"/>
                </a:solidFill>
                <a:latin typeface="Times New Roman" pitchFamily="18" charset="0"/>
                <a:cs typeface="Times New Roman" pitchFamily="18" charset="0"/>
              </a:rPr>
              <a:t>Ultraviolet and visible spectroscopy:</a:t>
            </a:r>
            <a:endParaRPr lang="en-US" sz="2100" dirty="0">
              <a:solidFill>
                <a:schemeClr val="tx1"/>
              </a:solidFill>
              <a:latin typeface="Times New Roman" pitchFamily="18" charset="0"/>
              <a:cs typeface="Times New Roman" pitchFamily="18" charset="0"/>
            </a:endParaRPr>
          </a:p>
          <a:p>
            <a:pPr algn="just"/>
            <a:r>
              <a:rPr lang="en-US" sz="2100" dirty="0">
                <a:solidFill>
                  <a:schemeClr val="tx1"/>
                </a:solidFill>
                <a:latin typeface="Times New Roman" pitchFamily="18" charset="0"/>
                <a:cs typeface="Times New Roman" pitchFamily="18" charset="0"/>
              </a:rPr>
              <a:t>Branch of spectroscopy deals with transitions between the electronic energy level of a molecule brought about by absorption of ultra violet or visible radiation.</a:t>
            </a:r>
          </a:p>
          <a:p>
            <a:pPr algn="just"/>
            <a:r>
              <a:rPr lang="en-US" sz="2100" dirty="0">
                <a:solidFill>
                  <a:schemeClr val="tx1"/>
                </a:solidFill>
                <a:latin typeface="Times New Roman" pitchFamily="18" charset="0"/>
                <a:cs typeface="Times New Roman" pitchFamily="18" charset="0"/>
              </a:rPr>
              <a:t>                                  </a:t>
            </a:r>
            <a:r>
              <a:rPr lang="en-US" sz="2100" dirty="0" smtClean="0">
                <a:solidFill>
                  <a:schemeClr val="tx1"/>
                </a:solidFill>
                <a:latin typeface="Times New Roman" pitchFamily="18" charset="0"/>
                <a:cs typeface="Times New Roman" pitchFamily="18" charset="0"/>
              </a:rPr>
              <a:t>180 </a:t>
            </a:r>
            <a:r>
              <a:rPr lang="en-US" sz="2100" dirty="0">
                <a:solidFill>
                  <a:schemeClr val="tx1"/>
                </a:solidFill>
                <a:latin typeface="Times New Roman" pitchFamily="18" charset="0"/>
                <a:cs typeface="Times New Roman" pitchFamily="18" charset="0"/>
              </a:rPr>
              <a:t>- 800 nm</a:t>
            </a:r>
          </a:p>
          <a:p>
            <a:endParaRPr lang="en-US" dirty="0"/>
          </a:p>
        </p:txBody>
      </p:sp>
    </p:spTree>
    <p:extLst>
      <p:ext uri="{BB962C8B-B14F-4D97-AF65-F5344CB8AC3E}">
        <p14:creationId xmlns:p14="http://schemas.microsoft.com/office/powerpoint/2010/main" val="2277075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7200"/>
            <a:ext cx="6400800" cy="5181600"/>
          </a:xfrm>
        </p:spPr>
        <p:txBody>
          <a:bodyPr>
            <a:normAutofit lnSpcReduction="10000"/>
          </a:bodyPr>
          <a:lstStyle/>
          <a:p>
            <a:pPr algn="just"/>
            <a:r>
              <a:rPr lang="en-US" sz="2600" b="1" i="1" dirty="0">
                <a:solidFill>
                  <a:schemeClr val="tx1"/>
                </a:solidFill>
                <a:latin typeface="Times New Roman" pitchFamily="18" charset="0"/>
                <a:cs typeface="Times New Roman" pitchFamily="18" charset="0"/>
              </a:rPr>
              <a:t>Nuclear magnetic resonance (NMR):</a:t>
            </a:r>
            <a:endParaRPr lang="en-US" sz="2600" dirty="0">
              <a:solidFill>
                <a:schemeClr val="tx1"/>
              </a:solidFill>
              <a:latin typeface="Times New Roman" pitchFamily="18" charset="0"/>
              <a:cs typeface="Times New Roman" pitchFamily="18" charset="0"/>
            </a:endParaRPr>
          </a:p>
          <a:p>
            <a:pPr algn="just"/>
            <a:r>
              <a:rPr lang="en-US" sz="2600" dirty="0">
                <a:solidFill>
                  <a:schemeClr val="tx1"/>
                </a:solidFill>
                <a:latin typeface="Times New Roman" pitchFamily="18" charset="0"/>
                <a:cs typeface="Times New Roman" pitchFamily="18" charset="0"/>
              </a:rPr>
              <a:t>NMR spectroscopy is concerned with the study of interaction of energy with spin-active nuclei. Spin active nuclei have permanent magnetic moments and quantized nuclear spin states.</a:t>
            </a:r>
          </a:p>
          <a:p>
            <a:pPr algn="just"/>
            <a:r>
              <a:rPr lang="en-US" sz="2600" b="1" i="1" dirty="0">
                <a:solidFill>
                  <a:schemeClr val="tx1"/>
                </a:solidFill>
                <a:latin typeface="Times New Roman" pitchFamily="18" charset="0"/>
                <a:cs typeface="Times New Roman" pitchFamily="18" charset="0"/>
              </a:rPr>
              <a:t>Electron spin resonance (ESR) spectroscopy:</a:t>
            </a:r>
            <a:endParaRPr lang="en-US" sz="2600" dirty="0">
              <a:solidFill>
                <a:schemeClr val="tx1"/>
              </a:solidFill>
              <a:latin typeface="Times New Roman" pitchFamily="18" charset="0"/>
              <a:cs typeface="Times New Roman" pitchFamily="18" charset="0"/>
            </a:endParaRPr>
          </a:p>
          <a:p>
            <a:pPr algn="just"/>
            <a:r>
              <a:rPr lang="en-US" sz="2600" dirty="0">
                <a:solidFill>
                  <a:schemeClr val="tx1"/>
                </a:solidFill>
                <a:latin typeface="Times New Roman" pitchFamily="18" charset="0"/>
                <a:cs typeface="Times New Roman" pitchFamily="18" charset="0"/>
              </a:rPr>
              <a:t>Electron spin resonance spectroscopy pertains to the study of atoms, ions, free radicals, and molecules possessing and odd number of electrons which display characteristic magnetic properties arising from the spin properties of unpaired electrons.</a:t>
            </a:r>
          </a:p>
          <a:p>
            <a:endParaRPr lang="en-US" dirty="0"/>
          </a:p>
        </p:txBody>
      </p:sp>
    </p:spTree>
    <p:extLst>
      <p:ext uri="{BB962C8B-B14F-4D97-AF65-F5344CB8AC3E}">
        <p14:creationId xmlns:p14="http://schemas.microsoft.com/office/powerpoint/2010/main" val="4125101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914400"/>
          </a:xfrm>
        </p:spPr>
        <p:txBody>
          <a:bodyPr>
            <a:normAutofit fontScale="90000"/>
          </a:bodyPr>
          <a:lstStyle/>
          <a:p>
            <a:r>
              <a:rPr lang="en-US" sz="2700" b="1" dirty="0">
                <a:latin typeface="Times New Roman" pitchFamily="18" charset="0"/>
                <a:cs typeface="Times New Roman" pitchFamily="18" charset="0"/>
              </a:rPr>
              <a:t>Ultraviolet/ Visible spectroscopy</a:t>
            </a:r>
            <a:r>
              <a:rPr lang="en-US" dirty="0"/>
              <a:t/>
            </a:r>
            <a:br>
              <a:rPr lang="en-US" dirty="0"/>
            </a:br>
            <a:endParaRPr lang="en-US" dirty="0"/>
          </a:p>
        </p:txBody>
      </p:sp>
      <p:sp>
        <p:nvSpPr>
          <p:cNvPr id="3" name="Subtitle 2"/>
          <p:cNvSpPr>
            <a:spLocks noGrp="1"/>
          </p:cNvSpPr>
          <p:nvPr>
            <p:ph type="subTitle" idx="1"/>
          </p:nvPr>
        </p:nvSpPr>
        <p:spPr>
          <a:xfrm>
            <a:off x="685800" y="1295400"/>
            <a:ext cx="7620000" cy="4343400"/>
          </a:xfrm>
        </p:spPr>
        <p:txBody>
          <a:bodyPr>
            <a:noAutofit/>
          </a:bodyPr>
          <a:lstStyle/>
          <a:p>
            <a:pPr algn="just"/>
            <a:r>
              <a:rPr lang="en-US" sz="1800" dirty="0" smtClean="0">
                <a:solidFill>
                  <a:schemeClr val="tx1"/>
                </a:solidFill>
                <a:latin typeface="Times New Roman" pitchFamily="18" charset="0"/>
                <a:cs typeface="Times New Roman" pitchFamily="18" charset="0"/>
              </a:rPr>
              <a:t>Spectroscopy </a:t>
            </a:r>
            <a:r>
              <a:rPr lang="en-US" sz="1800" dirty="0">
                <a:solidFill>
                  <a:schemeClr val="tx1"/>
                </a:solidFill>
                <a:latin typeface="Times New Roman" pitchFamily="18" charset="0"/>
                <a:cs typeface="Times New Roman" pitchFamily="18" charset="0"/>
              </a:rPr>
              <a:t>is the study of the interaction of electromagnetic radiation with matter. Instruments that measure electromagnetic emissions are called spectroscopes or spectrograph. Those that measure electromagnetic absorption are called spectrophotometer. All spectroscopic instruments separate electromagnetic radiation into its components wavelengths to enable one to measure the intensity or strength of the radiation at each wavelength.</a:t>
            </a:r>
          </a:p>
          <a:p>
            <a:pPr algn="just"/>
            <a:r>
              <a:rPr lang="en-US" sz="1800" dirty="0">
                <a:solidFill>
                  <a:schemeClr val="tx1"/>
                </a:solidFill>
                <a:latin typeface="Times New Roman" pitchFamily="18" charset="0"/>
                <a:cs typeface="Times New Roman" pitchFamily="18" charset="0"/>
              </a:rPr>
              <a:t>There are three kinds of emission spectra</a:t>
            </a:r>
          </a:p>
          <a:p>
            <a:pPr lvl="0" algn="just"/>
            <a:r>
              <a:rPr lang="en-US" sz="1800" dirty="0">
                <a:solidFill>
                  <a:schemeClr val="tx1"/>
                </a:solidFill>
                <a:latin typeface="Times New Roman" pitchFamily="18" charset="0"/>
                <a:cs typeface="Times New Roman" pitchFamily="18" charset="0"/>
              </a:rPr>
              <a:t>Continues spectra, which are emitted by incandescent solids.</a:t>
            </a:r>
          </a:p>
          <a:p>
            <a:pPr lvl="0" algn="just"/>
            <a:r>
              <a:rPr lang="en-US" sz="1800" dirty="0">
                <a:solidFill>
                  <a:schemeClr val="tx1"/>
                </a:solidFill>
                <a:latin typeface="Times New Roman" pitchFamily="18" charset="0"/>
                <a:cs typeface="Times New Roman" pitchFamily="18" charset="0"/>
              </a:rPr>
              <a:t>Line spectra, which are characteristic of atoms that have been excited and are emitting their excess energy.</a:t>
            </a:r>
          </a:p>
          <a:p>
            <a:pPr lvl="0" algn="just"/>
            <a:r>
              <a:rPr lang="en-US" sz="1800" dirty="0">
                <a:solidFill>
                  <a:schemeClr val="tx1"/>
                </a:solidFill>
                <a:latin typeface="Times New Roman" pitchFamily="18" charset="0"/>
                <a:cs typeface="Times New Roman" pitchFamily="18" charset="0"/>
              </a:rPr>
              <a:t>Band spectra, which are emitted by excited molecules.</a:t>
            </a:r>
          </a:p>
          <a:p>
            <a:pPr algn="just"/>
            <a:r>
              <a:rPr lang="en-US" sz="1800" dirty="0">
                <a:solidFill>
                  <a:schemeClr val="tx1"/>
                </a:solidFill>
                <a:latin typeface="Times New Roman" pitchFamily="18" charset="0"/>
                <a:cs typeface="Times New Roman" pitchFamily="18" charset="0"/>
              </a:rPr>
              <a:t>Electrons in an atom are normally in their lower energy states known as ground state. When sufficient energy is added, electrically or thermally, one or more electrons may be raised to higher energy states. </a:t>
            </a:r>
          </a:p>
        </p:txBody>
      </p:sp>
    </p:spTree>
    <p:extLst>
      <p:ext uri="{BB962C8B-B14F-4D97-AF65-F5344CB8AC3E}">
        <p14:creationId xmlns:p14="http://schemas.microsoft.com/office/powerpoint/2010/main" val="2857026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latin typeface="Times New Roman" pitchFamily="18" charset="0"/>
                <a:cs typeface="Times New Roman" pitchFamily="18" charset="0"/>
              </a:rPr>
              <a:t>Ultraviolet/ Visible spectroscopy</a:t>
            </a:r>
            <a:r>
              <a:rPr lang="en-US" sz="2000" dirty="0"/>
              <a:t/>
            </a:r>
            <a:br>
              <a:rPr lang="en-US" sz="2000" dirty="0"/>
            </a:br>
            <a:endParaRPr lang="en-US" sz="2000" dirty="0"/>
          </a:p>
        </p:txBody>
      </p:sp>
      <p:sp>
        <p:nvSpPr>
          <p:cNvPr id="3" name="Content Placeholder 2"/>
          <p:cNvSpPr>
            <a:spLocks noGrp="1"/>
          </p:cNvSpPr>
          <p:nvPr>
            <p:ph idx="1"/>
          </p:nvPr>
        </p:nvSpPr>
        <p:spPr/>
        <p:txBody>
          <a:bodyPr>
            <a:normAutofit/>
          </a:bodyPr>
          <a:lstStyle/>
          <a:p>
            <a:pPr marL="0" indent="0" algn="just">
              <a:buNone/>
            </a:pPr>
            <a:r>
              <a:rPr lang="en-US" sz="1800" dirty="0">
                <a:latin typeface="Times New Roman" pitchFamily="18" charset="0"/>
                <a:cs typeface="Times New Roman" pitchFamily="18" charset="0"/>
              </a:rPr>
              <a:t>When these electrons lose their energy and return to their ground state, they emit electromagnetic radiations. In returning to their ground state, they may do this in several discrete jumps or energy changes, emitting light of different wavelengths for each jump. When high energy excitation is used, more lines appear in the spectrum.</a:t>
            </a:r>
          </a:p>
          <a:p>
            <a:pPr marL="0" indent="0">
              <a:buNone/>
            </a:pPr>
            <a:r>
              <a:rPr lang="en-US" sz="1800" b="1" dirty="0">
                <a:latin typeface="Times New Roman" pitchFamily="18" charset="0"/>
                <a:cs typeface="Times New Roman" pitchFamily="18" charset="0"/>
              </a:rPr>
              <a:t>Radiant power (P):</a:t>
            </a:r>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The rate at which energy in a beam of radiation arrives at some fixed point. Intensity (I) is the same term.</a:t>
            </a:r>
          </a:p>
          <a:p>
            <a:pPr marL="0" indent="0">
              <a:buNone/>
            </a:pPr>
            <a:r>
              <a:rPr lang="en-US" sz="1800" b="1" dirty="0">
                <a:latin typeface="Times New Roman" pitchFamily="18" charset="0"/>
                <a:cs typeface="Times New Roman" pitchFamily="18" charset="0"/>
              </a:rPr>
              <a:t>Transmittance (T):</a:t>
            </a:r>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 The ratio of the radiant power (P) in a beam of radiation after it has passed through a sample to the power of the incident beam (P</a:t>
            </a:r>
            <a:r>
              <a:rPr lang="en-US" sz="1800" baseline="-25000" dirty="0">
                <a:latin typeface="Times New Roman" pitchFamily="18" charset="0"/>
                <a:cs typeface="Times New Roman" pitchFamily="18" charset="0"/>
              </a:rPr>
              <a:t>o</a:t>
            </a:r>
            <a:r>
              <a:rPr lang="en-US" sz="1800" dirty="0">
                <a:latin typeface="Times New Roman" pitchFamily="18" charset="0"/>
                <a:cs typeface="Times New Roman" pitchFamily="18" charset="0"/>
              </a:rPr>
              <a:t>). It is also referred to as percent T or T X 100</a:t>
            </a:r>
          </a:p>
          <a:p>
            <a:pPr marL="0" indent="0">
              <a:buNone/>
            </a:pPr>
            <a:r>
              <a:rPr lang="en-US" sz="1800" dirty="0">
                <a:latin typeface="Times New Roman" pitchFamily="18" charset="0"/>
                <a:cs typeface="Times New Roman" pitchFamily="18" charset="0"/>
              </a:rPr>
              <a:t>T= P/P</a:t>
            </a:r>
            <a:r>
              <a:rPr lang="en-US" sz="1800" baseline="-25000" dirty="0">
                <a:latin typeface="Times New Roman" pitchFamily="18" charset="0"/>
                <a:cs typeface="Times New Roman" pitchFamily="18" charset="0"/>
              </a:rPr>
              <a:t>o</a:t>
            </a:r>
            <a:endParaRPr lang="en-US" sz="1800"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89960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1" dirty="0">
                <a:latin typeface="Times New Roman" pitchFamily="18" charset="0"/>
                <a:cs typeface="Times New Roman" pitchFamily="18" charset="0"/>
              </a:rPr>
              <a:t>Ultraviolet/ Visible spectroscopy</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sz="1900" b="1" dirty="0">
                <a:latin typeface="Times New Roman" pitchFamily="18" charset="0"/>
                <a:cs typeface="Times New Roman" pitchFamily="18" charset="0"/>
              </a:rPr>
              <a:t>Absorbance (A):</a:t>
            </a:r>
            <a:endParaRPr lang="en-US" sz="1900" dirty="0">
              <a:latin typeface="Times New Roman" pitchFamily="18" charset="0"/>
              <a:cs typeface="Times New Roman" pitchFamily="18" charset="0"/>
            </a:endParaRPr>
          </a:p>
          <a:p>
            <a:pPr marL="0" indent="0">
              <a:buNone/>
            </a:pPr>
            <a:r>
              <a:rPr lang="en-US" sz="1900" dirty="0">
                <a:latin typeface="Times New Roman" pitchFamily="18" charset="0"/>
                <a:cs typeface="Times New Roman" pitchFamily="18" charset="0"/>
              </a:rPr>
              <a:t>Also called the optical density, and it is the logarithm (base 10) of the reciprocal of the transmittance (T)</a:t>
            </a:r>
          </a:p>
          <a:p>
            <a:pPr marL="0" indent="0">
              <a:buNone/>
            </a:pPr>
            <a:r>
              <a:rPr lang="en-US" sz="1900" dirty="0">
                <a:latin typeface="Times New Roman" pitchFamily="18" charset="0"/>
                <a:cs typeface="Times New Roman" pitchFamily="18" charset="0"/>
              </a:rPr>
              <a:t>                                                 A= Log 1/T = Log P</a:t>
            </a:r>
            <a:r>
              <a:rPr lang="en-US" sz="1900" baseline="-25000" dirty="0">
                <a:latin typeface="Times New Roman" pitchFamily="18" charset="0"/>
                <a:cs typeface="Times New Roman" pitchFamily="18" charset="0"/>
              </a:rPr>
              <a:t>o</a:t>
            </a:r>
            <a:r>
              <a:rPr lang="en-US" sz="1900" dirty="0">
                <a:latin typeface="Times New Roman" pitchFamily="18" charset="0"/>
                <a:cs typeface="Times New Roman" pitchFamily="18" charset="0"/>
              </a:rPr>
              <a:t>/P</a:t>
            </a:r>
          </a:p>
          <a:p>
            <a:pPr marL="0" indent="0">
              <a:buNone/>
            </a:pPr>
            <a:r>
              <a:rPr lang="en-US" sz="1900" dirty="0">
                <a:latin typeface="Times New Roman" pitchFamily="18" charset="0"/>
                <a:cs typeface="Times New Roman" pitchFamily="18" charset="0"/>
              </a:rPr>
              <a:t>Where, P= radiation transmitted by the solution</a:t>
            </a:r>
          </a:p>
          <a:p>
            <a:pPr marL="0" indent="0">
              <a:buNone/>
            </a:pPr>
            <a:r>
              <a:rPr lang="en-US" sz="1900" dirty="0">
                <a:latin typeface="Times New Roman" pitchFamily="18" charset="0"/>
                <a:cs typeface="Times New Roman" pitchFamily="18" charset="0"/>
              </a:rPr>
              <a:t>            P</a:t>
            </a:r>
            <a:r>
              <a:rPr lang="en-US" sz="1900" baseline="-25000" dirty="0">
                <a:latin typeface="Times New Roman" pitchFamily="18" charset="0"/>
                <a:cs typeface="Times New Roman" pitchFamily="18" charset="0"/>
              </a:rPr>
              <a:t>o</a:t>
            </a:r>
            <a:r>
              <a:rPr lang="en-US" sz="1900" dirty="0">
                <a:latin typeface="Times New Roman" pitchFamily="18" charset="0"/>
                <a:cs typeface="Times New Roman" pitchFamily="18" charset="0"/>
              </a:rPr>
              <a:t>= radiation transmitted by the pure solvent</a:t>
            </a:r>
          </a:p>
          <a:p>
            <a:pPr marL="0" indent="0">
              <a:buNone/>
            </a:pPr>
            <a:r>
              <a:rPr lang="en-US" sz="1900" b="1" dirty="0">
                <a:latin typeface="Times New Roman" pitchFamily="18" charset="0"/>
                <a:cs typeface="Times New Roman" pitchFamily="18" charset="0"/>
              </a:rPr>
              <a:t>Molar Absorptivity (ε) :</a:t>
            </a:r>
            <a:endParaRPr lang="en-US" sz="1900" dirty="0">
              <a:latin typeface="Times New Roman" pitchFamily="18" charset="0"/>
              <a:cs typeface="Times New Roman" pitchFamily="18" charset="0"/>
            </a:endParaRPr>
          </a:p>
          <a:p>
            <a:pPr marL="0" indent="0">
              <a:buNone/>
            </a:pPr>
            <a:r>
              <a:rPr lang="en-US" sz="1900" dirty="0">
                <a:latin typeface="Times New Roman" pitchFamily="18" charset="0"/>
                <a:cs typeface="Times New Roman" pitchFamily="18" charset="0"/>
              </a:rPr>
              <a:t>(Also known as molar extinction coefficient)</a:t>
            </a:r>
          </a:p>
          <a:p>
            <a:pPr marL="0" indent="0">
              <a:buNone/>
            </a:pPr>
            <a:r>
              <a:rPr lang="en-US" sz="1900" dirty="0">
                <a:latin typeface="Times New Roman" pitchFamily="18" charset="0"/>
                <a:cs typeface="Times New Roman" pitchFamily="18" charset="0"/>
              </a:rPr>
              <a:t>The absorbance of a solution divided by the product of the optical path (l) in cm and the molar concentration (c) of the absorbing molecules or ions.</a:t>
            </a:r>
          </a:p>
          <a:p>
            <a:pPr marL="0" indent="0">
              <a:buNone/>
            </a:pPr>
            <a:r>
              <a:rPr lang="en-US" sz="1900" dirty="0" smtClean="0">
                <a:latin typeface="Times New Roman" pitchFamily="18" charset="0"/>
                <a:cs typeface="Times New Roman" pitchFamily="18" charset="0"/>
              </a:rPr>
              <a:t>                                                         </a:t>
            </a:r>
            <a:r>
              <a:rPr lang="en-US" sz="1900" dirty="0">
                <a:latin typeface="Times New Roman" pitchFamily="18" charset="0"/>
                <a:cs typeface="Times New Roman" pitchFamily="18" charset="0"/>
              </a:rPr>
              <a:t>ε = A/</a:t>
            </a:r>
            <a:r>
              <a:rPr lang="en-US" sz="1900" dirty="0" err="1">
                <a:latin typeface="Times New Roman" pitchFamily="18" charset="0"/>
                <a:cs typeface="Times New Roman" pitchFamily="18" charset="0"/>
              </a:rPr>
              <a:t>lc</a:t>
            </a:r>
            <a:endParaRPr lang="en-US" sz="1900"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180267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4953000" cy="868362"/>
          </a:xfrm>
        </p:spPr>
        <p:txBody>
          <a:bodyPr>
            <a:normAutofit/>
          </a:bodyPr>
          <a:lstStyle/>
          <a:p>
            <a:r>
              <a:rPr lang="en-US" sz="2000" b="1" dirty="0">
                <a:latin typeface="Times New Roman" pitchFamily="18" charset="0"/>
                <a:cs typeface="Times New Roman" pitchFamily="18" charset="0"/>
              </a:rPr>
              <a:t>Molecular orbital theory: </a:t>
            </a:r>
          </a:p>
        </p:txBody>
      </p:sp>
      <p:sp>
        <p:nvSpPr>
          <p:cNvPr id="3" name="Content Placeholder 2"/>
          <p:cNvSpPr>
            <a:spLocks noGrp="1"/>
          </p:cNvSpPr>
          <p:nvPr>
            <p:ph idx="1"/>
          </p:nvPr>
        </p:nvSpPr>
        <p:spPr/>
        <p:txBody>
          <a:bodyPr>
            <a:normAutofit/>
          </a:bodyPr>
          <a:lstStyle/>
          <a:p>
            <a:pPr marL="0" indent="0">
              <a:buNone/>
            </a:pPr>
            <a:r>
              <a:rPr lang="en-US" sz="1800" dirty="0">
                <a:latin typeface="Times New Roman" pitchFamily="18" charset="0"/>
                <a:cs typeface="Times New Roman" pitchFamily="18" charset="0"/>
              </a:rPr>
              <a:t>Two atomic orbitals from the two bonding atoms combine to form one “ bonding” molecular orbital of low energy and one “anti bonding” molecular orbital of very high energy( δ, δ</a:t>
            </a:r>
            <a:r>
              <a:rPr lang="en-US" sz="1800" baseline="30000" dirty="0">
                <a:latin typeface="Times New Roman" pitchFamily="18" charset="0"/>
                <a:cs typeface="Times New Roman" pitchFamily="18" charset="0"/>
              </a:rPr>
              <a:t>*, </a:t>
            </a:r>
            <a:r>
              <a:rPr lang="en-US" sz="1800" dirty="0">
                <a:latin typeface="Times New Roman" pitchFamily="18" charset="0"/>
                <a:cs typeface="Times New Roman" pitchFamily="18" charset="0"/>
              </a:rPr>
              <a:t>π, π</a:t>
            </a:r>
            <a:r>
              <a:rPr lang="en-US" sz="1800" baseline="30000" dirty="0">
                <a:latin typeface="Times New Roman" pitchFamily="18" charset="0"/>
                <a:cs typeface="Times New Roman" pitchFamily="18" charset="0"/>
              </a:rPr>
              <a:t>*</a:t>
            </a:r>
            <a:r>
              <a:rPr lang="en-US" sz="1800" dirty="0">
                <a:latin typeface="Times New Roman" pitchFamily="18" charset="0"/>
                <a:cs typeface="Times New Roman" pitchFamily="18" charset="0"/>
              </a:rPr>
              <a:t>). Sigma bonds are formed when there is “head-on” atomic orbital overlap and pi bonds are formed when there is parallel atomic orbital overlap. Valance electrons which are not participating in chemical bonding in molecules are referred to as non bonding or “ n” electrons.</a:t>
            </a:r>
          </a:p>
          <a:p>
            <a:pPr marL="0" indent="0">
              <a:buNone/>
            </a:pPr>
            <a:endParaRPr lang="en-US" sz="1800" dirty="0">
              <a:latin typeface="Times New Roman" pitchFamily="18" charset="0"/>
              <a:cs typeface="Times New Roman" pitchFamily="18" charset="0"/>
            </a:endParaRPr>
          </a:p>
        </p:txBody>
      </p:sp>
      <p:pic>
        <p:nvPicPr>
          <p:cNvPr id="4" name="Picture 3"/>
          <p:cNvPicPr/>
          <p:nvPr/>
        </p:nvPicPr>
        <p:blipFill>
          <a:blip r:embed="rId2"/>
          <a:stretch>
            <a:fillRect/>
          </a:stretch>
        </p:blipFill>
        <p:spPr>
          <a:xfrm>
            <a:off x="2514600" y="3657600"/>
            <a:ext cx="3505199" cy="1752600"/>
          </a:xfrm>
          <a:prstGeom prst="rect">
            <a:avLst/>
          </a:prstGeom>
        </p:spPr>
      </p:pic>
      <p:cxnSp>
        <p:nvCxnSpPr>
          <p:cNvPr id="6" name="Straight Arrow Connector 5"/>
          <p:cNvCxnSpPr/>
          <p:nvPr/>
        </p:nvCxnSpPr>
        <p:spPr>
          <a:xfrm flipV="1">
            <a:off x="3733800" y="4128650"/>
            <a:ext cx="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038600" y="3886200"/>
            <a:ext cx="0" cy="7135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267199" y="4128650"/>
            <a:ext cx="0" cy="900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33800" y="5257800"/>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495800" y="3886200"/>
            <a:ext cx="0" cy="1371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4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Course out line</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b="1" dirty="0">
                <a:latin typeface="Times New Roman" pitchFamily="18" charset="0"/>
                <a:cs typeface="Times New Roman" pitchFamily="18" charset="0"/>
              </a:rPr>
              <a:t>CHEM – </a:t>
            </a:r>
            <a:r>
              <a:rPr lang="en-US" sz="2000" b="1" dirty="0" smtClean="0">
                <a:latin typeface="Times New Roman" pitchFamily="18" charset="0"/>
                <a:cs typeface="Times New Roman" pitchFamily="18" charset="0"/>
              </a:rPr>
              <a:t>614 &amp; 415 </a:t>
            </a:r>
            <a:r>
              <a:rPr lang="en-US" sz="2000" b="1" dirty="0">
                <a:latin typeface="Times New Roman" pitchFamily="18" charset="0"/>
                <a:cs typeface="Times New Roman" pitchFamily="18" charset="0"/>
              </a:rPr>
              <a:t>Advanced Spectroscopy – I  (Cr.03</a:t>
            </a:r>
            <a:r>
              <a:rPr lang="en-US" sz="2000" b="1"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x-none" sz="2000" smtClean="0">
                <a:latin typeface="Times New Roman" pitchFamily="18" charset="0"/>
                <a:cs typeface="Times New Roman" pitchFamily="18" charset="0"/>
              </a:rPr>
              <a:t>UV/Visible </a:t>
            </a:r>
            <a:r>
              <a:rPr lang="x-none" sz="2000">
                <a:latin typeface="Times New Roman" pitchFamily="18" charset="0"/>
                <a:cs typeface="Times New Roman" pitchFamily="18" charset="0"/>
              </a:rPr>
              <a:t>Spectrophotometry: basic principle, instrumentation and applications</a:t>
            </a:r>
            <a:r>
              <a:rPr lang="x-none" sz="2000" smtClean="0">
                <a:latin typeface="Times New Roman" pitchFamily="18" charset="0"/>
                <a:cs typeface="Times New Roman" pitchFamily="18" charset="0"/>
              </a:rPr>
              <a:t>.</a:t>
            </a:r>
            <a:r>
              <a:rPr lang="x-none" sz="2000">
                <a:latin typeface="Times New Roman" pitchFamily="18" charset="0"/>
                <a:cs typeface="Times New Roman" pitchFamily="18" charset="0"/>
              </a:rPr>
              <a:t> Atomic Spectrometry: Atomic Absorption and Flame Emission Spectrometry, instrumentation and applications, Emission Spectrometry with plasma and electrical discharge sources,</a:t>
            </a:r>
            <a:endParaRPr lang="en-US" sz="2000" dirty="0">
              <a:latin typeface="Times New Roman" pitchFamily="18" charset="0"/>
              <a:cs typeface="Times New Roman" pitchFamily="18" charset="0"/>
            </a:endParaRPr>
          </a:p>
          <a:p>
            <a:r>
              <a:rPr lang="en-US" sz="1800" b="1" dirty="0">
                <a:latin typeface="Times New Roman" pitchFamily="18" charset="0"/>
                <a:cs typeface="Times New Roman" pitchFamily="18" charset="0"/>
              </a:rPr>
              <a:t>Recommended Books</a:t>
            </a:r>
            <a:endParaRPr lang="en-US" sz="1800" dirty="0">
              <a:latin typeface="Times New Roman" pitchFamily="18" charset="0"/>
              <a:cs typeface="Times New Roman" pitchFamily="18" charset="0"/>
            </a:endParaRPr>
          </a:p>
          <a:p>
            <a:pPr lvl="0"/>
            <a:r>
              <a:rPr lang="en-US" sz="1800" dirty="0" err="1">
                <a:latin typeface="Times New Roman" pitchFamily="18" charset="0"/>
                <a:cs typeface="Times New Roman" pitchFamily="18" charset="0"/>
              </a:rPr>
              <a:t>Skoog</a:t>
            </a:r>
            <a:r>
              <a:rPr lang="en-US" sz="1800" dirty="0">
                <a:latin typeface="Times New Roman" pitchFamily="18" charset="0"/>
                <a:cs typeface="Times New Roman" pitchFamily="18" charset="0"/>
              </a:rPr>
              <a:t> D. and West D.M., Fundamentals of Analytical Chemistry, Holt Reinhart </a:t>
            </a:r>
            <a:r>
              <a:rPr lang="en-US" sz="1800" dirty="0" err="1">
                <a:latin typeface="Times New Roman" pitchFamily="18" charset="0"/>
                <a:cs typeface="Times New Roman" pitchFamily="18" charset="0"/>
              </a:rPr>
              <a:t>Inc</a:t>
            </a:r>
            <a:r>
              <a:rPr lang="en-US" sz="1800" dirty="0">
                <a:latin typeface="Times New Roman" pitchFamily="18" charset="0"/>
                <a:cs typeface="Times New Roman" pitchFamily="18" charset="0"/>
              </a:rPr>
              <a:t>, London. (1996).</a:t>
            </a:r>
          </a:p>
          <a:p>
            <a:pPr lvl="0"/>
            <a:r>
              <a:rPr lang="en-US" sz="1800" dirty="0">
                <a:latin typeface="Times New Roman" pitchFamily="18" charset="0"/>
                <a:cs typeface="Times New Roman" pitchFamily="18" charset="0"/>
              </a:rPr>
              <a:t>Christian G.D., Analytical Chemistry, John Wiley &amp; Sons. (2010).</a:t>
            </a:r>
          </a:p>
          <a:p>
            <a:pPr lvl="0"/>
            <a:r>
              <a:rPr lang="en-US" sz="1800" dirty="0" smtClean="0">
                <a:latin typeface="Times New Roman" pitchFamily="18" charset="0"/>
                <a:cs typeface="Times New Roman" pitchFamily="18" charset="0"/>
              </a:rPr>
              <a:t>Under Graduate Instrumental Analysis, J. W. Robinson, Sixth Ed. </a:t>
            </a:r>
            <a:r>
              <a:rPr lang="en-US" sz="1800" dirty="0">
                <a:latin typeface="Times New Roman" pitchFamily="18" charset="0"/>
                <a:cs typeface="Times New Roman" pitchFamily="18" charset="0"/>
              </a:rPr>
              <a:t>(</a:t>
            </a:r>
            <a:r>
              <a:rPr lang="en-US" sz="1800" dirty="0" smtClean="0">
                <a:latin typeface="Times New Roman" pitchFamily="18" charset="0"/>
                <a:cs typeface="Times New Roman" pitchFamily="18" charset="0"/>
              </a:rPr>
              <a:t>2005).</a:t>
            </a:r>
            <a:endParaRPr lang="en-US" sz="1800" dirty="0">
              <a:latin typeface="Times New Roman" pitchFamily="18" charset="0"/>
              <a:cs typeface="Times New Roman" pitchFamily="18" charset="0"/>
            </a:endParaRPr>
          </a:p>
          <a:p>
            <a:pPr lvl="0"/>
            <a:r>
              <a:rPr lang="en-US" sz="1800" dirty="0">
                <a:latin typeface="Times New Roman" pitchFamily="18" charset="0"/>
                <a:cs typeface="Times New Roman" pitchFamily="18" charset="0"/>
              </a:rPr>
              <a:t>Douglas A. </a:t>
            </a:r>
            <a:r>
              <a:rPr lang="en-US" sz="1800" dirty="0" err="1">
                <a:latin typeface="Times New Roman" pitchFamily="18" charset="0"/>
                <a:cs typeface="Times New Roman" pitchFamily="18" charset="0"/>
              </a:rPr>
              <a:t>Skoog</a:t>
            </a:r>
            <a:r>
              <a:rPr lang="en-US" sz="1800" dirty="0">
                <a:latin typeface="Times New Roman" pitchFamily="18" charset="0"/>
                <a:cs typeface="Times New Roman" pitchFamily="18" charset="0"/>
              </a:rPr>
              <a:t>, Donald M. West, F. James Holler, Stanley R. Crouch Fundamentals of Analytical Chemistry; 8th ed. Saunders College Publishing, Philadelphia. (2003).</a:t>
            </a:r>
          </a:p>
          <a:p>
            <a:pPr marL="0" indent="0">
              <a:buNone/>
            </a:pPr>
            <a:endParaRPr lang="en-US" dirty="0"/>
          </a:p>
        </p:txBody>
      </p:sp>
    </p:spTree>
    <p:extLst>
      <p:ext uri="{BB962C8B-B14F-4D97-AF65-F5344CB8AC3E}">
        <p14:creationId xmlns:p14="http://schemas.microsoft.com/office/powerpoint/2010/main" val="3028659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4343400" cy="792162"/>
          </a:xfrm>
        </p:spPr>
        <p:txBody>
          <a:bodyPr>
            <a:normAutofit/>
          </a:bodyPr>
          <a:lstStyle/>
          <a:p>
            <a:r>
              <a:rPr lang="en-US" sz="2000" b="1" dirty="0">
                <a:latin typeface="Times New Roman" pitchFamily="18" charset="0"/>
                <a:cs typeface="Times New Roman" pitchFamily="18" charset="0"/>
              </a:rPr>
              <a:t>Molecular orbital theory: </a:t>
            </a:r>
            <a:endParaRPr lang="en-US" sz="2000" dirty="0"/>
          </a:p>
        </p:txBody>
      </p:sp>
      <p:sp>
        <p:nvSpPr>
          <p:cNvPr id="3" name="Content Placeholder 2"/>
          <p:cNvSpPr>
            <a:spLocks noGrp="1"/>
          </p:cNvSpPr>
          <p:nvPr>
            <p:ph idx="1"/>
          </p:nvPr>
        </p:nvSpPr>
        <p:spPr>
          <a:xfrm>
            <a:off x="457200" y="1600201"/>
            <a:ext cx="8229600" cy="2895600"/>
          </a:xfrm>
        </p:spPr>
        <p:txBody>
          <a:bodyPr/>
          <a:lstStyle/>
          <a:p>
            <a:pPr marL="0" indent="0">
              <a:buNone/>
            </a:pPr>
            <a:r>
              <a:rPr lang="en-US" sz="1800" dirty="0">
                <a:latin typeface="Times New Roman" pitchFamily="18" charset="0"/>
                <a:cs typeface="Times New Roman" pitchFamily="18" charset="0"/>
              </a:rPr>
              <a:t>Ultraviolet and visible radiation absorption promotes the electronic transition </a:t>
            </a:r>
            <a:endParaRPr lang="en-US" sz="1800" dirty="0" smtClean="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δ           δ* , n           δ*, n           </a:t>
            </a:r>
            <a:r>
              <a:rPr lang="el-GR" sz="1800" dirty="0" smtClean="0">
                <a:latin typeface="Times New Roman" pitchFamily="18" charset="0"/>
                <a:cs typeface="Times New Roman" pitchFamily="18" charset="0"/>
              </a:rPr>
              <a:t>π</a:t>
            </a:r>
            <a:r>
              <a:rPr lang="en-US" sz="1800" dirty="0" smtClean="0">
                <a:latin typeface="Times New Roman" pitchFamily="18" charset="0"/>
                <a:cs typeface="Times New Roman" pitchFamily="18" charset="0"/>
              </a:rPr>
              <a:t>* , </a:t>
            </a:r>
            <a:r>
              <a:rPr lang="el-GR" sz="1800" dirty="0">
                <a:latin typeface="Times New Roman" pitchFamily="18" charset="0"/>
                <a:cs typeface="Times New Roman" pitchFamily="18" charset="0"/>
              </a:rPr>
              <a:t>π</a:t>
            </a:r>
            <a:r>
              <a:rPr lang="en-US" sz="1800" dirty="0" smtClean="0">
                <a:latin typeface="Times New Roman" pitchFamily="18" charset="0"/>
                <a:cs typeface="Times New Roman" pitchFamily="18" charset="0"/>
              </a:rPr>
              <a:t>            </a:t>
            </a:r>
            <a:r>
              <a:rPr lang="el-GR" sz="1800" dirty="0" smtClean="0">
                <a:latin typeface="Times New Roman" pitchFamily="18" charset="0"/>
                <a:cs typeface="Times New Roman" pitchFamily="18" charset="0"/>
              </a:rPr>
              <a:t>π</a:t>
            </a:r>
            <a:r>
              <a:rPr lang="en-US" sz="1800" dirty="0" smtClean="0">
                <a:latin typeface="Times New Roman" pitchFamily="18" charset="0"/>
                <a:cs typeface="Times New Roman" pitchFamily="18" charset="0"/>
              </a:rPr>
              <a:t>*</a:t>
            </a:r>
          </a:p>
          <a:p>
            <a:pPr marL="0" indent="0">
              <a:buNone/>
            </a:pPr>
            <a:r>
              <a:rPr lang="en-US" sz="1800" dirty="0" smtClean="0">
                <a:latin typeface="Times New Roman" pitchFamily="18" charset="0"/>
                <a:cs typeface="Times New Roman" pitchFamily="18" charset="0"/>
              </a:rPr>
              <a:t>Above diagram shows that the </a:t>
            </a:r>
            <a:r>
              <a:rPr lang="el-GR" sz="1800" dirty="0" smtClean="0">
                <a:latin typeface="Times New Roman" pitchFamily="18" charset="0"/>
                <a:cs typeface="Times New Roman" pitchFamily="18" charset="0"/>
              </a:rPr>
              <a:t>Δ</a:t>
            </a:r>
            <a:r>
              <a:rPr lang="en-US" sz="1800" dirty="0" smtClean="0">
                <a:latin typeface="Times New Roman" pitchFamily="18" charset="0"/>
                <a:cs typeface="Times New Roman" pitchFamily="18" charset="0"/>
              </a:rPr>
              <a:t> E values for transitions are in the order:</a:t>
            </a:r>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n            </a:t>
            </a:r>
            <a:r>
              <a:rPr lang="el-GR" sz="1800" dirty="0">
                <a:latin typeface="Times New Roman" pitchFamily="18" charset="0"/>
                <a:cs typeface="Times New Roman" pitchFamily="18" charset="0"/>
              </a:rPr>
              <a:t>π</a:t>
            </a:r>
            <a:r>
              <a:rPr lang="en-US" sz="1800" dirty="0" smtClean="0">
                <a:latin typeface="Times New Roman" pitchFamily="18" charset="0"/>
                <a:cs typeface="Times New Roman" pitchFamily="18" charset="0"/>
              </a:rPr>
              <a:t>* ˂ </a:t>
            </a:r>
            <a:r>
              <a:rPr lang="el-GR" sz="1800" dirty="0">
                <a:latin typeface="Times New Roman" pitchFamily="18" charset="0"/>
                <a:cs typeface="Times New Roman" pitchFamily="18" charset="0"/>
              </a:rPr>
              <a:t>π</a:t>
            </a:r>
            <a:r>
              <a:rPr lang="en-US" sz="1800" dirty="0">
                <a:latin typeface="Times New Roman" pitchFamily="18" charset="0"/>
                <a:cs typeface="Times New Roman" pitchFamily="18" charset="0"/>
              </a:rPr>
              <a:t>            </a:t>
            </a:r>
            <a:r>
              <a:rPr lang="el-GR" sz="1800" dirty="0">
                <a:latin typeface="Times New Roman" pitchFamily="18" charset="0"/>
                <a:cs typeface="Times New Roman" pitchFamily="18" charset="0"/>
              </a:rPr>
              <a:t>π</a:t>
            </a:r>
            <a:r>
              <a:rPr lang="en-US" sz="1800" dirty="0" smtClean="0">
                <a:latin typeface="Times New Roman" pitchFamily="18" charset="0"/>
                <a:cs typeface="Times New Roman" pitchFamily="18" charset="0"/>
              </a:rPr>
              <a:t>* ˂  n           </a:t>
            </a:r>
            <a:r>
              <a:rPr lang="en-US" sz="1800" dirty="0">
                <a:latin typeface="Times New Roman" pitchFamily="18" charset="0"/>
                <a:cs typeface="Times New Roman" pitchFamily="18" charset="0"/>
              </a:rPr>
              <a:t>δ</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δ           δ</a:t>
            </a:r>
            <a:r>
              <a:rPr lang="en-US" sz="1800" dirty="0" smtClean="0">
                <a:latin typeface="Times New Roman" pitchFamily="18" charset="0"/>
                <a:cs typeface="Times New Roman" pitchFamily="18" charset="0"/>
              </a:rPr>
              <a:t>*</a:t>
            </a:r>
          </a:p>
          <a:p>
            <a:pPr marL="0" indent="0">
              <a:buNone/>
            </a:pPr>
            <a:r>
              <a:rPr lang="en-US" sz="1800" dirty="0" smtClean="0">
                <a:latin typeface="Times New Roman" pitchFamily="18" charset="0"/>
                <a:cs typeface="Times New Roman" pitchFamily="18" charset="0"/>
              </a:rPr>
              <a:t>The energy required for the  δ           δ* transition is very large. </a:t>
            </a:r>
            <a:endParaRPr lang="en-US" sz="1800" dirty="0">
              <a:latin typeface="Times New Roman" pitchFamily="18" charset="0"/>
              <a:cs typeface="Times New Roman" pitchFamily="18" charset="0"/>
            </a:endParaRPr>
          </a:p>
        </p:txBody>
      </p:sp>
      <p:cxnSp>
        <p:nvCxnSpPr>
          <p:cNvPr id="5" name="Straight Arrow Connector 4"/>
          <p:cNvCxnSpPr/>
          <p:nvPr/>
        </p:nvCxnSpPr>
        <p:spPr>
          <a:xfrm>
            <a:off x="762000" y="2133600"/>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905000" y="2147450"/>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964875" y="2147445"/>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038605" y="2147440"/>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89710" y="2791705"/>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64295" y="2770920"/>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366665" y="2770915"/>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759040" y="2757070"/>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387390" y="3110345"/>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729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4351338" cy="639762"/>
          </a:xfrm>
        </p:spPr>
        <p:txBody>
          <a:bodyPr>
            <a:noAutofit/>
          </a:bodyPr>
          <a:lstStyle/>
          <a:p>
            <a:pPr lvl="0"/>
            <a:r>
              <a:rPr lang="en-US" sz="2000" b="1" dirty="0" smtClean="0">
                <a:latin typeface="Times New Roman" pitchFamily="18" charset="0"/>
                <a:ea typeface="Calibri" pitchFamily="34" charset="0"/>
                <a:cs typeface="Times New Roman" pitchFamily="18" charset="0"/>
              </a:rPr>
              <a:t>Chromophores</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1933394"/>
              </p:ext>
            </p:extLst>
          </p:nvPr>
        </p:nvGraphicFramePr>
        <p:xfrm>
          <a:off x="1531620" y="3127089"/>
          <a:ext cx="6080760" cy="2523744"/>
        </p:xfrm>
        <a:graphic>
          <a:graphicData uri="http://schemas.openxmlformats.org/drawingml/2006/table">
            <a:tbl>
              <a:tblPr firstRow="1" firstCol="1" bandRow="1">
                <a:tableStyleId>{5C22544A-7EE6-4342-B048-85BDC9FD1C3A}</a:tableStyleId>
              </a:tblPr>
              <a:tblGrid>
                <a:gridCol w="2026920"/>
                <a:gridCol w="2026920"/>
                <a:gridCol w="2026920"/>
              </a:tblGrid>
              <a:tr h="0">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           Type</a:t>
                      </a:r>
                      <a:endParaRPr lang="en-US" sz="1800" dirty="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        Example</a:t>
                      </a:r>
                      <a:endParaRPr lang="en-US" sz="1800" dirty="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Absorption bond, nm</a:t>
                      </a:r>
                      <a:endParaRPr lang="en-US" sz="1800" dirty="0">
                        <a:effectLst/>
                        <a:latin typeface="Times New Roman" pitchFamily="18" charset="0"/>
                        <a:ea typeface="Calibri"/>
                        <a:cs typeface="Times New Roman" pitchFamily="18" charset="0"/>
                      </a:endParaRPr>
                    </a:p>
                  </a:txBody>
                  <a:tcPr marL="68580" marR="68580" marT="0" marB="0"/>
                </a:tc>
              </a:tr>
              <a:tr h="0">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Alkenes</a:t>
                      </a:r>
                      <a:endParaRPr lang="en-US" sz="18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           CH</a:t>
                      </a:r>
                      <a:r>
                        <a:rPr lang="en-US" sz="1800" baseline="-25000">
                          <a:effectLst/>
                          <a:latin typeface="Times New Roman" pitchFamily="18" charset="0"/>
                          <a:cs typeface="Times New Roman" pitchFamily="18" charset="0"/>
                        </a:rPr>
                        <a:t>2</a:t>
                      </a:r>
                      <a:r>
                        <a:rPr lang="en-US" sz="1800">
                          <a:effectLst/>
                          <a:latin typeface="Times New Roman" pitchFamily="18" charset="0"/>
                          <a:cs typeface="Times New Roman" pitchFamily="18" charset="0"/>
                        </a:rPr>
                        <a:t>=CH</a:t>
                      </a:r>
                      <a:r>
                        <a:rPr lang="en-US" sz="1800" baseline="-25000">
                          <a:effectLst/>
                          <a:latin typeface="Times New Roman" pitchFamily="18" charset="0"/>
                          <a:cs typeface="Times New Roman" pitchFamily="18" charset="0"/>
                        </a:rPr>
                        <a:t>2</a:t>
                      </a:r>
                      <a:endParaRPr lang="en-US" sz="18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             165-193</a:t>
                      </a:r>
                      <a:endParaRPr lang="en-US" sz="1800" dirty="0">
                        <a:effectLst/>
                        <a:latin typeface="Times New Roman" pitchFamily="18" charset="0"/>
                        <a:ea typeface="Calibri"/>
                        <a:cs typeface="Times New Roman" pitchFamily="18" charset="0"/>
                      </a:endParaRPr>
                    </a:p>
                  </a:txBody>
                  <a:tcPr marL="68580" marR="68580" marT="0" marB="0"/>
                </a:tc>
              </a:tr>
              <a:tr h="0">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Alkynes</a:t>
                      </a:r>
                      <a:endParaRPr lang="en-US" sz="18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            HC≡CH</a:t>
                      </a:r>
                      <a:endParaRPr lang="en-US" sz="18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             145-225</a:t>
                      </a:r>
                      <a:endParaRPr lang="en-US" sz="1800" dirty="0">
                        <a:effectLst/>
                        <a:latin typeface="Times New Roman" pitchFamily="18" charset="0"/>
                        <a:ea typeface="Calibri"/>
                        <a:cs typeface="Times New Roman" pitchFamily="18" charset="0"/>
                      </a:endParaRPr>
                    </a:p>
                  </a:txBody>
                  <a:tcPr marL="68580" marR="68580" marT="0" marB="0"/>
                </a:tc>
              </a:tr>
              <a:tr h="0">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Aldehyde</a:t>
                      </a:r>
                      <a:endParaRPr lang="en-US" sz="18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           CH</a:t>
                      </a:r>
                      <a:r>
                        <a:rPr lang="en-US" sz="1800" baseline="-25000">
                          <a:effectLst/>
                          <a:latin typeface="Times New Roman" pitchFamily="18" charset="0"/>
                          <a:cs typeface="Times New Roman" pitchFamily="18" charset="0"/>
                        </a:rPr>
                        <a:t>3</a:t>
                      </a:r>
                      <a:r>
                        <a:rPr lang="en-US" sz="1800">
                          <a:effectLst/>
                          <a:latin typeface="Times New Roman" pitchFamily="18" charset="0"/>
                          <a:cs typeface="Times New Roman" pitchFamily="18" charset="0"/>
                        </a:rPr>
                        <a:t>CHO</a:t>
                      </a:r>
                      <a:endParaRPr lang="en-US" sz="18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             180-290</a:t>
                      </a:r>
                      <a:endParaRPr lang="en-US" sz="1800" dirty="0">
                        <a:effectLst/>
                        <a:latin typeface="Times New Roman" pitchFamily="18" charset="0"/>
                        <a:ea typeface="Calibri"/>
                        <a:cs typeface="Times New Roman" pitchFamily="18" charset="0"/>
                      </a:endParaRPr>
                    </a:p>
                  </a:txBody>
                  <a:tcPr marL="68580" marR="68580" marT="0" marB="0"/>
                </a:tc>
              </a:tr>
              <a:tr h="0">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Ketones</a:t>
                      </a:r>
                      <a:endParaRPr lang="en-US" sz="18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         CH</a:t>
                      </a:r>
                      <a:r>
                        <a:rPr lang="en-US" sz="1800" baseline="-25000">
                          <a:effectLst/>
                          <a:latin typeface="Times New Roman" pitchFamily="18" charset="0"/>
                          <a:cs typeface="Times New Roman" pitchFamily="18" charset="0"/>
                        </a:rPr>
                        <a:t>3</a:t>
                      </a:r>
                      <a:r>
                        <a:rPr lang="en-US" sz="1800">
                          <a:effectLst/>
                          <a:latin typeface="Times New Roman" pitchFamily="18" charset="0"/>
                          <a:cs typeface="Times New Roman" pitchFamily="18" charset="0"/>
                        </a:rPr>
                        <a:t>COCH</a:t>
                      </a:r>
                      <a:r>
                        <a:rPr lang="en-US" sz="1800" baseline="-25000">
                          <a:effectLst/>
                          <a:latin typeface="Times New Roman" pitchFamily="18" charset="0"/>
                          <a:cs typeface="Times New Roman" pitchFamily="18" charset="0"/>
                        </a:rPr>
                        <a:t>3</a:t>
                      </a:r>
                      <a:endParaRPr lang="en-US" sz="18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             188-279</a:t>
                      </a:r>
                      <a:endParaRPr lang="en-US" sz="1800" dirty="0">
                        <a:effectLst/>
                        <a:latin typeface="Times New Roman" pitchFamily="18" charset="0"/>
                        <a:ea typeface="Calibri"/>
                        <a:cs typeface="Times New Roman" pitchFamily="18" charset="0"/>
                      </a:endParaRPr>
                    </a:p>
                  </a:txBody>
                  <a:tcPr marL="68580" marR="68580" marT="0" marB="0"/>
                </a:tc>
              </a:tr>
              <a:tr h="0">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Carbonyl acid</a:t>
                      </a:r>
                      <a:endParaRPr lang="en-US" sz="18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          CH</a:t>
                      </a:r>
                      <a:r>
                        <a:rPr lang="en-US" sz="1800" baseline="-25000">
                          <a:effectLst/>
                          <a:latin typeface="Times New Roman" pitchFamily="18" charset="0"/>
                          <a:cs typeface="Times New Roman" pitchFamily="18" charset="0"/>
                        </a:rPr>
                        <a:t>3</a:t>
                      </a:r>
                      <a:r>
                        <a:rPr lang="en-US" sz="1800">
                          <a:effectLst/>
                          <a:latin typeface="Times New Roman" pitchFamily="18" charset="0"/>
                          <a:cs typeface="Times New Roman" pitchFamily="18" charset="0"/>
                        </a:rPr>
                        <a:t>COOH</a:t>
                      </a:r>
                      <a:endParaRPr lang="en-US" sz="18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             208-210</a:t>
                      </a:r>
                      <a:endParaRPr lang="en-US" sz="1800" dirty="0">
                        <a:effectLst/>
                        <a:latin typeface="Times New Roman" pitchFamily="18" charset="0"/>
                        <a:ea typeface="Calibri"/>
                        <a:cs typeface="Times New Roman" pitchFamily="18" charset="0"/>
                      </a:endParaRPr>
                    </a:p>
                  </a:txBody>
                  <a:tcPr marL="68580" marR="68580" marT="0" marB="0"/>
                </a:tc>
              </a:tr>
              <a:tr h="0">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Aromatics</a:t>
                      </a:r>
                      <a:endParaRPr lang="en-US" sz="18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a:effectLst/>
                          <a:latin typeface="Times New Roman" pitchFamily="18" charset="0"/>
                          <a:cs typeface="Times New Roman" pitchFamily="18" charset="0"/>
                        </a:rPr>
                        <a:t>               C­</a:t>
                      </a:r>
                      <a:r>
                        <a:rPr lang="en-US" sz="1800" baseline="-25000">
                          <a:effectLst/>
                          <a:latin typeface="Times New Roman" pitchFamily="18" charset="0"/>
                          <a:cs typeface="Times New Roman" pitchFamily="18" charset="0"/>
                        </a:rPr>
                        <a:t>6</a:t>
                      </a:r>
                      <a:r>
                        <a:rPr lang="en-US" sz="1800">
                          <a:effectLst/>
                          <a:latin typeface="Times New Roman" pitchFamily="18" charset="0"/>
                          <a:cs typeface="Times New Roman" pitchFamily="18" charset="0"/>
                        </a:rPr>
                        <a:t>H</a:t>
                      </a:r>
                      <a:r>
                        <a:rPr lang="en-US" sz="1800" baseline="-25000">
                          <a:effectLst/>
                          <a:latin typeface="Times New Roman" pitchFamily="18" charset="0"/>
                          <a:cs typeface="Times New Roman" pitchFamily="18" charset="0"/>
                        </a:rPr>
                        <a:t>6</a:t>
                      </a:r>
                      <a:endParaRPr lang="en-US" sz="18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latin typeface="Times New Roman" pitchFamily="18" charset="0"/>
                          <a:cs typeface="Times New Roman" pitchFamily="18" charset="0"/>
                        </a:rPr>
                        <a:t>             204-254</a:t>
                      </a:r>
                      <a:endParaRPr lang="en-US" sz="1800" dirty="0">
                        <a:effectLst/>
                        <a:latin typeface="Times New Roman" pitchFamily="18" charset="0"/>
                        <a:ea typeface="Calibri"/>
                        <a:cs typeface="Times New Roman" pitchFamily="18" charset="0"/>
                      </a:endParaRPr>
                    </a:p>
                  </a:txBody>
                  <a:tcPr marL="68580" marR="68580" marT="0" marB="0"/>
                </a:tc>
              </a:tr>
            </a:tbl>
          </a:graphicData>
        </a:graphic>
      </p:graphicFrame>
      <p:sp>
        <p:nvSpPr>
          <p:cNvPr id="5" name="Rectangle 1"/>
          <p:cNvSpPr>
            <a:spLocks noChangeArrowheads="1"/>
          </p:cNvSpPr>
          <p:nvPr/>
        </p:nvSpPr>
        <p:spPr bwMode="auto">
          <a:xfrm>
            <a:off x="1600200" y="665947"/>
            <a:ext cx="6248401"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Functional groups that absorb visible and/or U.V radiations are called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charomophores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when they are bonded to a non bonding, saturated residue which possess no unshared, non bonding valance electron (e.g. a hydrocarbon chain)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09346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5181600" cy="868362"/>
          </a:xfrm>
        </p:spPr>
        <p:txBody>
          <a:bodyPr>
            <a:normAutofit fontScale="90000"/>
          </a:bodyPr>
          <a:lstStyle/>
          <a:p>
            <a:r>
              <a:rPr lang="en-US" sz="2200" b="1" dirty="0">
                <a:latin typeface="Times New Roman" pitchFamily="18" charset="0"/>
                <a:cs typeface="Times New Roman" pitchFamily="18" charset="0"/>
              </a:rPr>
              <a:t>Ultraviolet/ Visible spectroscopy</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sz="1800" b="1" dirty="0">
                <a:latin typeface="Times New Roman" pitchFamily="18" charset="0"/>
                <a:cs typeface="Times New Roman" pitchFamily="18" charset="0"/>
              </a:rPr>
              <a:t>Auxochromes:</a:t>
            </a:r>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These are functional groups such as –OH, -NH</a:t>
            </a:r>
            <a:r>
              <a:rPr lang="en-US" sz="1800" baseline="-25000" dirty="0">
                <a:latin typeface="Times New Roman" pitchFamily="18" charset="0"/>
                <a:cs typeface="Times New Roman" pitchFamily="18" charset="0"/>
              </a:rPr>
              <a:t>2 </a:t>
            </a:r>
            <a:r>
              <a:rPr lang="en-US" sz="1800" dirty="0">
                <a:latin typeface="Times New Roman" pitchFamily="18" charset="0"/>
                <a:cs typeface="Times New Roman" pitchFamily="18" charset="0"/>
              </a:rPr>
              <a:t>and  -</a:t>
            </a:r>
            <a:r>
              <a:rPr lang="en-US" sz="1800" dirty="0" err="1">
                <a:latin typeface="Times New Roman" pitchFamily="18" charset="0"/>
                <a:cs typeface="Times New Roman" pitchFamily="18" charset="0"/>
              </a:rPr>
              <a:t>Cl</a:t>
            </a:r>
            <a:r>
              <a:rPr lang="en-US" sz="1800" dirty="0">
                <a:latin typeface="Times New Roman" pitchFamily="18" charset="0"/>
                <a:cs typeface="Times New Roman" pitchFamily="18" charset="0"/>
              </a:rPr>
              <a:t> which have nonbonding valance electrons and do not absorb radiations at wavelength &gt; 200 nm.</a:t>
            </a:r>
          </a:p>
          <a:p>
            <a:pPr marL="0" indent="0">
              <a:buNone/>
            </a:pPr>
            <a:r>
              <a:rPr lang="en-US" sz="1800" b="1" dirty="0">
                <a:latin typeface="Times New Roman" pitchFamily="18" charset="0"/>
                <a:cs typeface="Times New Roman" pitchFamily="18" charset="0"/>
              </a:rPr>
              <a:t>Bathochromic shift or effect (red shift):</a:t>
            </a:r>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When an </a:t>
            </a:r>
            <a:r>
              <a:rPr lang="en-US" sz="1800" dirty="0" err="1">
                <a:latin typeface="Times New Roman" pitchFamily="18" charset="0"/>
                <a:cs typeface="Times New Roman" pitchFamily="18" charset="0"/>
              </a:rPr>
              <a:t>Auxochrome</a:t>
            </a:r>
            <a:r>
              <a:rPr lang="en-US" sz="1800" dirty="0">
                <a:latin typeface="Times New Roman" pitchFamily="18" charset="0"/>
                <a:cs typeface="Times New Roman" pitchFamily="18" charset="0"/>
              </a:rPr>
              <a:t> is attached to a </a:t>
            </a:r>
            <a:r>
              <a:rPr lang="en-US" sz="1800" dirty="0" err="1">
                <a:latin typeface="Times New Roman" pitchFamily="18" charset="0"/>
                <a:cs typeface="Times New Roman" pitchFamily="18" charset="0"/>
              </a:rPr>
              <a:t>chromophore</a:t>
            </a:r>
            <a:r>
              <a:rPr lang="en-US" sz="1800" dirty="0">
                <a:latin typeface="Times New Roman" pitchFamily="18" charset="0"/>
                <a:cs typeface="Times New Roman" pitchFamily="18" charset="0"/>
              </a:rPr>
              <a:t>, the </a:t>
            </a:r>
            <a:r>
              <a:rPr lang="en-US" sz="1800" dirty="0" err="1">
                <a:latin typeface="Times New Roman" pitchFamily="18" charset="0"/>
                <a:cs typeface="Times New Roman" pitchFamily="18" charset="0"/>
              </a:rPr>
              <a:t>chromophore</a:t>
            </a:r>
            <a:r>
              <a:rPr lang="en-US" sz="1800" dirty="0">
                <a:latin typeface="Times New Roman" pitchFamily="18" charset="0"/>
                <a:cs typeface="Times New Roman" pitchFamily="18" charset="0"/>
              </a:rPr>
              <a:t> absorption band typically shifts to longer wavelength and increase in intensity (i.e. the molar Absorptivity, </a:t>
            </a:r>
            <a:r>
              <a:rPr lang="en-US" sz="1800" dirty="0" err="1">
                <a:latin typeface="Times New Roman" pitchFamily="18" charset="0"/>
                <a:cs typeface="Times New Roman" pitchFamily="18" charset="0"/>
              </a:rPr>
              <a:t>ε</a:t>
            </a:r>
            <a:r>
              <a:rPr lang="en-US" sz="1800" baseline="-25000" dirty="0" err="1">
                <a:latin typeface="Times New Roman" pitchFamily="18" charset="0"/>
                <a:cs typeface="Times New Roman" pitchFamily="18" charset="0"/>
              </a:rPr>
              <a:t>max</a:t>
            </a:r>
            <a:r>
              <a:rPr lang="en-US" sz="1800" dirty="0">
                <a:latin typeface="Times New Roman" pitchFamily="18" charset="0"/>
                <a:cs typeface="Times New Roman" pitchFamily="18" charset="0"/>
              </a:rPr>
              <a:t>, at the wavelength of maximum absorbance, </a:t>
            </a:r>
            <a:r>
              <a:rPr lang="en-US" sz="1800" dirty="0" err="1">
                <a:latin typeface="Times New Roman" pitchFamily="18" charset="0"/>
                <a:cs typeface="Times New Roman" pitchFamily="18" charset="0"/>
              </a:rPr>
              <a:t>λ</a:t>
            </a:r>
            <a:r>
              <a:rPr lang="en-US" sz="1800" baseline="-25000" dirty="0" err="1">
                <a:latin typeface="Times New Roman" pitchFamily="18" charset="0"/>
                <a:cs typeface="Times New Roman" pitchFamily="18" charset="0"/>
              </a:rPr>
              <a:t>max</a:t>
            </a:r>
            <a:r>
              <a:rPr lang="en-US" sz="1800" dirty="0">
                <a:latin typeface="Times New Roman" pitchFamily="18" charset="0"/>
                <a:cs typeface="Times New Roman" pitchFamily="18" charset="0"/>
              </a:rPr>
              <a:t> increase).</a:t>
            </a:r>
          </a:p>
          <a:p>
            <a:pPr marL="0" indent="0">
              <a:buNone/>
            </a:pPr>
            <a:r>
              <a:rPr lang="en-US" sz="1800" b="1" dirty="0">
                <a:latin typeface="Times New Roman" pitchFamily="18" charset="0"/>
                <a:cs typeface="Times New Roman" pitchFamily="18" charset="0"/>
              </a:rPr>
              <a:t>Hypsochromic shift or effect (blue shift):</a:t>
            </a:r>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The </a:t>
            </a:r>
            <a:r>
              <a:rPr lang="en-US" sz="1800" dirty="0" err="1">
                <a:latin typeface="Times New Roman" pitchFamily="18" charset="0"/>
                <a:cs typeface="Times New Roman" pitchFamily="18" charset="0"/>
              </a:rPr>
              <a:t>hypsochromic</a:t>
            </a:r>
            <a:r>
              <a:rPr lang="en-US" sz="1800" dirty="0">
                <a:latin typeface="Times New Roman" pitchFamily="18" charset="0"/>
                <a:cs typeface="Times New Roman" pitchFamily="18" charset="0"/>
              </a:rPr>
              <a:t> effect is a shift of the absorption band to shorter wavelength; this effect is often noted when positive charge is introduced into the molecule and when changing from non polar to polar solvents.</a:t>
            </a:r>
          </a:p>
          <a:p>
            <a:endParaRPr lang="en-US" dirty="0"/>
          </a:p>
        </p:txBody>
      </p:sp>
    </p:spTree>
    <p:extLst>
      <p:ext uri="{BB962C8B-B14F-4D97-AF65-F5344CB8AC3E}">
        <p14:creationId xmlns:p14="http://schemas.microsoft.com/office/powerpoint/2010/main" val="3131461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5410200" cy="1020762"/>
          </a:xfrm>
        </p:spPr>
        <p:txBody>
          <a:bodyPr>
            <a:normAutofit/>
          </a:bodyPr>
          <a:lstStyle/>
          <a:p>
            <a:r>
              <a:rPr lang="en-US" sz="2000" b="1" dirty="0">
                <a:latin typeface="Times New Roman" pitchFamily="18" charset="0"/>
                <a:cs typeface="Times New Roman" pitchFamily="18" charset="0"/>
              </a:rPr>
              <a:t>Theory of </a:t>
            </a:r>
            <a:r>
              <a:rPr lang="en-US" sz="2000" b="1" dirty="0" smtClean="0">
                <a:latin typeface="Times New Roman" pitchFamily="18" charset="0"/>
                <a:cs typeface="Times New Roman" pitchFamily="18" charset="0"/>
              </a:rPr>
              <a:t>spectrophotometry</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754563"/>
          </a:xfrm>
        </p:spPr>
        <p:txBody>
          <a:bodyPr>
            <a:normAutofit fontScale="70000" lnSpcReduction="20000"/>
          </a:bodyPr>
          <a:lstStyle/>
          <a:p>
            <a:pPr marL="0" indent="0">
              <a:buNone/>
            </a:pPr>
            <a:r>
              <a:rPr lang="en-US" sz="2900" dirty="0" smtClean="0">
                <a:latin typeface="Times New Roman" pitchFamily="18" charset="0"/>
                <a:cs typeface="Times New Roman" pitchFamily="18" charset="0"/>
              </a:rPr>
              <a:t>The </a:t>
            </a:r>
            <a:r>
              <a:rPr lang="en-US" sz="2900" dirty="0">
                <a:latin typeface="Times New Roman" pitchFamily="18" charset="0"/>
                <a:cs typeface="Times New Roman" pitchFamily="18" charset="0"/>
              </a:rPr>
              <a:t>radiant energy absorbed by a solution can be used to detect and identify the analyte quantitatively. This was recognized by </a:t>
            </a:r>
            <a:r>
              <a:rPr lang="en-US" sz="2900" dirty="0" err="1">
                <a:latin typeface="Times New Roman" pitchFamily="18" charset="0"/>
                <a:cs typeface="Times New Roman" pitchFamily="18" charset="0"/>
              </a:rPr>
              <a:t>Bouger’s</a:t>
            </a:r>
            <a:r>
              <a:rPr lang="en-US" sz="2900" dirty="0">
                <a:latin typeface="Times New Roman" pitchFamily="18" charset="0"/>
                <a:cs typeface="Times New Roman" pitchFamily="18" charset="0"/>
              </a:rPr>
              <a:t> experiment.</a:t>
            </a:r>
          </a:p>
          <a:p>
            <a:pPr marL="0" indent="0">
              <a:buNone/>
            </a:pPr>
            <a:r>
              <a:rPr lang="en-US" sz="2900" dirty="0">
                <a:latin typeface="Times New Roman" pitchFamily="18" charset="0"/>
                <a:cs typeface="Times New Roman" pitchFamily="18" charset="0"/>
              </a:rPr>
              <a:t>                        </a:t>
            </a:r>
          </a:p>
          <a:p>
            <a:pPr marL="0" indent="0">
              <a:buNone/>
            </a:pPr>
            <a:r>
              <a:rPr lang="en-US" sz="2900" dirty="0">
                <a:latin typeface="Times New Roman" pitchFamily="18" charset="0"/>
                <a:cs typeface="Times New Roman" pitchFamily="18" charset="0"/>
              </a:rPr>
              <a:t> </a:t>
            </a:r>
            <a:r>
              <a:rPr lang="en-US" sz="2900" dirty="0" smtClean="0">
                <a:latin typeface="Times New Roman" pitchFamily="18" charset="0"/>
                <a:cs typeface="Times New Roman" pitchFamily="18" charset="0"/>
              </a:rPr>
              <a:t>He </a:t>
            </a:r>
            <a:r>
              <a:rPr lang="en-US" sz="2900" dirty="0">
                <a:latin typeface="Times New Roman" pitchFamily="18" charset="0"/>
                <a:cs typeface="Times New Roman" pitchFamily="18" charset="0"/>
              </a:rPr>
              <a:t>placed a series of identical containers; full of an absorbing material in a row and measured the amount of light falling on each cell and amount that passed through it. He assumed radiation falling upon the first cell had a value of 1.0; only 50% was transmitted by it. In the like manner only 25% of the original light could be detected after passing through two cells. To describe these observations quantitatively, transmittance was defined as </a:t>
            </a:r>
          </a:p>
          <a:p>
            <a:pPr marL="0" indent="0">
              <a:buNone/>
            </a:pPr>
            <a:r>
              <a:rPr lang="en-US" sz="2900" dirty="0">
                <a:latin typeface="Times New Roman" pitchFamily="18" charset="0"/>
                <a:cs typeface="Times New Roman" pitchFamily="18" charset="0"/>
              </a:rPr>
              <a:t>                                                         T= P/ P</a:t>
            </a:r>
            <a:r>
              <a:rPr lang="en-US" sz="2900" baseline="-25000" dirty="0">
                <a:latin typeface="Times New Roman" pitchFamily="18" charset="0"/>
                <a:cs typeface="Times New Roman" pitchFamily="18" charset="0"/>
              </a:rPr>
              <a:t>o</a:t>
            </a:r>
            <a:endParaRPr lang="en-US" sz="2900" dirty="0">
              <a:latin typeface="Times New Roman" pitchFamily="18" charset="0"/>
              <a:cs typeface="Times New Roman" pitchFamily="18" charset="0"/>
            </a:endParaRPr>
          </a:p>
          <a:p>
            <a:pPr marL="0" indent="0">
              <a:buNone/>
            </a:pPr>
            <a:r>
              <a:rPr lang="en-US" sz="2900" dirty="0">
                <a:latin typeface="Times New Roman" pitchFamily="18" charset="0"/>
                <a:cs typeface="Times New Roman" pitchFamily="18" charset="0"/>
              </a:rPr>
              <a:t>Where P is the amount of radiant energy transmitted by the cell and P</a:t>
            </a:r>
            <a:r>
              <a:rPr lang="en-US" sz="2900" baseline="-25000" dirty="0">
                <a:latin typeface="Times New Roman" pitchFamily="18" charset="0"/>
                <a:cs typeface="Times New Roman" pitchFamily="18" charset="0"/>
              </a:rPr>
              <a:t>o</a:t>
            </a:r>
            <a:r>
              <a:rPr lang="en-US" sz="2900" dirty="0">
                <a:latin typeface="Times New Roman" pitchFamily="18" charset="0"/>
                <a:cs typeface="Times New Roman" pitchFamily="18" charset="0"/>
              </a:rPr>
              <a:t> is the amount of radiant energy falling upon the cell. </a:t>
            </a:r>
          </a:p>
          <a:p>
            <a:pPr marL="0" indent="0">
              <a:buNone/>
            </a:pPr>
            <a:r>
              <a:rPr lang="en-US" sz="2900" dirty="0">
                <a:latin typeface="Times New Roman" pitchFamily="18" charset="0"/>
                <a:cs typeface="Times New Roman" pitchFamily="18" charset="0"/>
              </a:rPr>
              <a:t>LAMBERT (1760) investigated the relationship between P and P</a:t>
            </a:r>
            <a:r>
              <a:rPr lang="en-US" sz="2900" baseline="-25000" dirty="0">
                <a:latin typeface="Times New Roman" pitchFamily="18" charset="0"/>
                <a:cs typeface="Times New Roman" pitchFamily="18" charset="0"/>
              </a:rPr>
              <a:t>o</a:t>
            </a:r>
            <a:r>
              <a:rPr lang="en-US" sz="2900" dirty="0">
                <a:latin typeface="Times New Roman" pitchFamily="18" charset="0"/>
                <a:cs typeface="Times New Roman" pitchFamily="18" charset="0"/>
              </a:rPr>
              <a:t> and BEER extended the experiments to the solution and deduced their laws. The combinations of these two laws are known as Lambert-Beer law which forms the basis of </a:t>
            </a:r>
            <a:r>
              <a:rPr lang="en-US" sz="2900" dirty="0" smtClean="0">
                <a:latin typeface="Times New Roman" pitchFamily="18" charset="0"/>
                <a:cs typeface="Times New Roman" pitchFamily="18" charset="0"/>
              </a:rPr>
              <a:t>spectrophotometry.</a:t>
            </a:r>
            <a:endParaRPr lang="en-US" sz="2900"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1215746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4114800" cy="792162"/>
          </a:xfrm>
        </p:spPr>
        <p:txBody>
          <a:bodyPr>
            <a:normAutofit/>
          </a:bodyPr>
          <a:lstStyle/>
          <a:p>
            <a:r>
              <a:rPr lang="en-US" sz="2000" dirty="0">
                <a:latin typeface="Times New Roman" pitchFamily="18" charset="0"/>
                <a:cs typeface="Times New Roman" pitchFamily="18" charset="0"/>
              </a:rPr>
              <a:t>LAMBERT LAW</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1900" dirty="0" smtClean="0">
                <a:latin typeface="Times New Roman" pitchFamily="18" charset="0"/>
                <a:cs typeface="Times New Roman" pitchFamily="18" charset="0"/>
              </a:rPr>
              <a:t>It </a:t>
            </a:r>
            <a:r>
              <a:rPr lang="en-US" sz="1900" dirty="0">
                <a:latin typeface="Times New Roman" pitchFamily="18" charset="0"/>
                <a:cs typeface="Times New Roman" pitchFamily="18" charset="0"/>
              </a:rPr>
              <a:t>be stated that amount of radiant energy transmitted decreases </a:t>
            </a:r>
            <a:r>
              <a:rPr lang="en-US" sz="1900" dirty="0" err="1">
                <a:latin typeface="Times New Roman" pitchFamily="18" charset="0"/>
                <a:cs typeface="Times New Roman" pitchFamily="18" charset="0"/>
              </a:rPr>
              <a:t>exponationally</a:t>
            </a:r>
            <a:r>
              <a:rPr lang="en-US" sz="1900" dirty="0">
                <a:latin typeface="Times New Roman" pitchFamily="18" charset="0"/>
                <a:cs typeface="Times New Roman" pitchFamily="18" charset="0"/>
              </a:rPr>
              <a:t> as the thickness of absorbing material (l) increases.</a:t>
            </a:r>
          </a:p>
          <a:p>
            <a:pPr marL="0" indent="0">
              <a:buNone/>
            </a:pPr>
            <a:r>
              <a:rPr lang="en-US" sz="1900" dirty="0">
                <a:latin typeface="Times New Roman" pitchFamily="18" charset="0"/>
                <a:cs typeface="Times New Roman" pitchFamily="18" charset="0"/>
              </a:rPr>
              <a:t>Mathematically it can represented as</a:t>
            </a:r>
          </a:p>
          <a:p>
            <a:pPr marL="0" indent="0">
              <a:buNone/>
            </a:pPr>
            <a:r>
              <a:rPr lang="en-US" sz="1900" dirty="0">
                <a:latin typeface="Times New Roman" pitchFamily="18" charset="0"/>
                <a:cs typeface="Times New Roman" pitchFamily="18" charset="0"/>
              </a:rPr>
              <a:t>I = Iº e</a:t>
            </a:r>
            <a:r>
              <a:rPr lang="en-US" sz="1900" baseline="30000" dirty="0">
                <a:latin typeface="Times New Roman" pitchFamily="18" charset="0"/>
                <a:cs typeface="Times New Roman" pitchFamily="18" charset="0"/>
              </a:rPr>
              <a:t>-kl</a:t>
            </a:r>
            <a:endParaRPr lang="en-US" sz="1900" dirty="0">
              <a:latin typeface="Times New Roman" pitchFamily="18" charset="0"/>
              <a:cs typeface="Times New Roman" pitchFamily="18" charset="0"/>
            </a:endParaRPr>
          </a:p>
          <a:p>
            <a:pPr marL="0" indent="0">
              <a:buNone/>
            </a:pPr>
            <a:r>
              <a:rPr lang="en-US" sz="1900" dirty="0">
                <a:latin typeface="Times New Roman" pitchFamily="18" charset="0"/>
                <a:cs typeface="Times New Roman" pitchFamily="18" charset="0"/>
              </a:rPr>
              <a:t>Now by taking </a:t>
            </a:r>
            <a:r>
              <a:rPr lang="en-US" sz="1900" dirty="0" err="1">
                <a:latin typeface="Times New Roman" pitchFamily="18" charset="0"/>
                <a:cs typeface="Times New Roman" pitchFamily="18" charset="0"/>
              </a:rPr>
              <a:t>ln</a:t>
            </a:r>
            <a:r>
              <a:rPr lang="en-US" sz="1900" dirty="0">
                <a:latin typeface="Times New Roman" pitchFamily="18" charset="0"/>
                <a:cs typeface="Times New Roman" pitchFamily="18" charset="0"/>
              </a:rPr>
              <a:t> on both sides above equation can be written as </a:t>
            </a:r>
          </a:p>
          <a:p>
            <a:pPr marL="0" indent="0">
              <a:buNone/>
            </a:pPr>
            <a:r>
              <a:rPr lang="en-US" sz="1900" dirty="0" err="1">
                <a:latin typeface="Times New Roman" pitchFamily="18" charset="0"/>
                <a:cs typeface="Times New Roman" pitchFamily="18" charset="0"/>
              </a:rPr>
              <a:t>ln</a:t>
            </a:r>
            <a:r>
              <a:rPr lang="en-US" sz="1900" dirty="0">
                <a:latin typeface="Times New Roman" pitchFamily="18" charset="0"/>
                <a:cs typeface="Times New Roman" pitchFamily="18" charset="0"/>
              </a:rPr>
              <a:t> I = </a:t>
            </a:r>
            <a:r>
              <a:rPr lang="en-US" sz="1900" dirty="0" err="1">
                <a:latin typeface="Times New Roman" pitchFamily="18" charset="0"/>
                <a:cs typeface="Times New Roman" pitchFamily="18" charset="0"/>
              </a:rPr>
              <a:t>ln</a:t>
            </a:r>
            <a:r>
              <a:rPr lang="en-US" sz="1900" dirty="0">
                <a:latin typeface="Times New Roman" pitchFamily="18" charset="0"/>
                <a:cs typeface="Times New Roman" pitchFamily="18" charset="0"/>
              </a:rPr>
              <a:t> Iº </a:t>
            </a:r>
            <a:r>
              <a:rPr lang="en-US" sz="1900" dirty="0" err="1">
                <a:latin typeface="Times New Roman" pitchFamily="18" charset="0"/>
                <a:cs typeface="Times New Roman" pitchFamily="18" charset="0"/>
              </a:rPr>
              <a:t>ln</a:t>
            </a:r>
            <a:r>
              <a:rPr lang="en-US" sz="1900" dirty="0">
                <a:latin typeface="Times New Roman" pitchFamily="18" charset="0"/>
                <a:cs typeface="Times New Roman" pitchFamily="18" charset="0"/>
              </a:rPr>
              <a:t> e</a:t>
            </a:r>
            <a:r>
              <a:rPr lang="en-US" sz="1900" baseline="30000" dirty="0">
                <a:latin typeface="Times New Roman" pitchFamily="18" charset="0"/>
                <a:cs typeface="Times New Roman" pitchFamily="18" charset="0"/>
              </a:rPr>
              <a:t>-kl</a:t>
            </a:r>
            <a:endParaRPr lang="en-US" sz="1900" dirty="0">
              <a:latin typeface="Times New Roman" pitchFamily="18" charset="0"/>
              <a:cs typeface="Times New Roman" pitchFamily="18" charset="0"/>
            </a:endParaRPr>
          </a:p>
          <a:p>
            <a:pPr marL="0" indent="0">
              <a:buNone/>
            </a:pPr>
            <a:r>
              <a:rPr lang="en-US" sz="1900" dirty="0">
                <a:latin typeface="Times New Roman" pitchFamily="18" charset="0"/>
                <a:cs typeface="Times New Roman" pitchFamily="18" charset="0"/>
              </a:rPr>
              <a:t>As we know that natural logarithm (</a:t>
            </a:r>
            <a:r>
              <a:rPr lang="en-US" sz="1900" dirty="0" err="1">
                <a:latin typeface="Times New Roman" pitchFamily="18" charset="0"/>
                <a:cs typeface="Times New Roman" pitchFamily="18" charset="0"/>
              </a:rPr>
              <a:t>ln</a:t>
            </a:r>
            <a:r>
              <a:rPr lang="en-US" sz="1900" dirty="0">
                <a:latin typeface="Times New Roman" pitchFamily="18" charset="0"/>
                <a:cs typeface="Times New Roman" pitchFamily="18" charset="0"/>
              </a:rPr>
              <a:t>) and </a:t>
            </a:r>
            <a:r>
              <a:rPr lang="en-US" sz="1900" dirty="0" err="1">
                <a:latin typeface="Times New Roman" pitchFamily="18" charset="0"/>
                <a:cs typeface="Times New Roman" pitchFamily="18" charset="0"/>
              </a:rPr>
              <a:t>exponantional</a:t>
            </a:r>
            <a:r>
              <a:rPr lang="en-US" sz="1900" dirty="0">
                <a:latin typeface="Times New Roman" pitchFamily="18" charset="0"/>
                <a:cs typeface="Times New Roman" pitchFamily="18" charset="0"/>
              </a:rPr>
              <a:t> are opponent to each other and can be cancelled so above equation can also be written as,</a:t>
            </a:r>
          </a:p>
          <a:p>
            <a:pPr marL="0" indent="0">
              <a:buNone/>
            </a:pPr>
            <a:r>
              <a:rPr lang="en-US" sz="1900" dirty="0" err="1" smtClean="0">
                <a:latin typeface="Times New Roman" pitchFamily="18" charset="0"/>
                <a:cs typeface="Times New Roman" pitchFamily="18" charset="0"/>
              </a:rPr>
              <a:t>ln</a:t>
            </a:r>
            <a:r>
              <a:rPr lang="en-US" sz="1900" dirty="0" smtClean="0">
                <a:latin typeface="Times New Roman" pitchFamily="18" charset="0"/>
                <a:cs typeface="Times New Roman" pitchFamily="18" charset="0"/>
              </a:rPr>
              <a:t> </a:t>
            </a:r>
            <a:r>
              <a:rPr lang="en-US" sz="1900" dirty="0">
                <a:latin typeface="Times New Roman" pitchFamily="18" charset="0"/>
                <a:cs typeface="Times New Roman" pitchFamily="18" charset="0"/>
              </a:rPr>
              <a:t>I = </a:t>
            </a:r>
            <a:r>
              <a:rPr lang="en-US" sz="1900" dirty="0" err="1">
                <a:latin typeface="Times New Roman" pitchFamily="18" charset="0"/>
                <a:cs typeface="Times New Roman" pitchFamily="18" charset="0"/>
              </a:rPr>
              <a:t>ln</a:t>
            </a:r>
            <a:r>
              <a:rPr lang="en-US" sz="1900" dirty="0">
                <a:latin typeface="Times New Roman" pitchFamily="18" charset="0"/>
                <a:cs typeface="Times New Roman" pitchFamily="18" charset="0"/>
              </a:rPr>
              <a:t> Iº -kl </a:t>
            </a:r>
          </a:p>
          <a:p>
            <a:pPr marL="0" indent="0">
              <a:buNone/>
            </a:pPr>
            <a:r>
              <a:rPr lang="en-US" sz="1900" dirty="0" err="1">
                <a:latin typeface="Times New Roman" pitchFamily="18" charset="0"/>
                <a:cs typeface="Times New Roman" pitchFamily="18" charset="0"/>
              </a:rPr>
              <a:t>lnI</a:t>
            </a:r>
            <a:r>
              <a:rPr lang="en-US" sz="1900" dirty="0">
                <a:latin typeface="Times New Roman" pitchFamily="18" charset="0"/>
                <a:cs typeface="Times New Roman" pitchFamily="18" charset="0"/>
              </a:rPr>
              <a:t> - </a:t>
            </a:r>
            <a:r>
              <a:rPr lang="en-US" sz="1900" dirty="0" err="1">
                <a:latin typeface="Times New Roman" pitchFamily="18" charset="0"/>
                <a:cs typeface="Times New Roman" pitchFamily="18" charset="0"/>
              </a:rPr>
              <a:t>ln</a:t>
            </a:r>
            <a:r>
              <a:rPr lang="en-US" sz="1900" dirty="0">
                <a:latin typeface="Times New Roman" pitchFamily="18" charset="0"/>
                <a:cs typeface="Times New Roman" pitchFamily="18" charset="0"/>
              </a:rPr>
              <a:t> Iº = -kl</a:t>
            </a:r>
          </a:p>
          <a:p>
            <a:pPr marL="0" indent="0">
              <a:buNone/>
            </a:pPr>
            <a:r>
              <a:rPr lang="en-US" sz="1900" dirty="0" err="1">
                <a:latin typeface="Times New Roman" pitchFamily="18" charset="0"/>
                <a:cs typeface="Times New Roman" pitchFamily="18" charset="0"/>
              </a:rPr>
              <a:t>ln</a:t>
            </a:r>
            <a:r>
              <a:rPr lang="en-US" sz="1900" dirty="0">
                <a:latin typeface="Times New Roman" pitchFamily="18" charset="0"/>
                <a:cs typeface="Times New Roman" pitchFamily="18" charset="0"/>
              </a:rPr>
              <a:t> Iº - </a:t>
            </a:r>
            <a:r>
              <a:rPr lang="en-US" sz="1900" dirty="0" err="1">
                <a:latin typeface="Times New Roman" pitchFamily="18" charset="0"/>
                <a:cs typeface="Times New Roman" pitchFamily="18" charset="0"/>
              </a:rPr>
              <a:t>ln</a:t>
            </a:r>
            <a:r>
              <a:rPr lang="en-US" sz="1900" dirty="0">
                <a:latin typeface="Times New Roman" pitchFamily="18" charset="0"/>
                <a:cs typeface="Times New Roman" pitchFamily="18" charset="0"/>
              </a:rPr>
              <a:t> I= kl</a:t>
            </a:r>
          </a:p>
          <a:p>
            <a:pPr marL="0" indent="0">
              <a:buNone/>
            </a:pPr>
            <a:r>
              <a:rPr lang="en-US" sz="1900" dirty="0" err="1">
                <a:latin typeface="Times New Roman" pitchFamily="18" charset="0"/>
                <a:cs typeface="Times New Roman" pitchFamily="18" charset="0"/>
              </a:rPr>
              <a:t>ln</a:t>
            </a:r>
            <a:r>
              <a:rPr lang="en-US" sz="1900" dirty="0">
                <a:latin typeface="Times New Roman" pitchFamily="18" charset="0"/>
                <a:cs typeface="Times New Roman" pitchFamily="18" charset="0"/>
              </a:rPr>
              <a:t>(Iº/I) = kl</a:t>
            </a:r>
          </a:p>
          <a:p>
            <a:pPr marL="0" indent="0">
              <a:buNone/>
            </a:pPr>
            <a:r>
              <a:rPr lang="en-US" sz="1900" dirty="0">
                <a:latin typeface="Times New Roman" pitchFamily="18" charset="0"/>
                <a:cs typeface="Times New Roman" pitchFamily="18" charset="0"/>
              </a:rPr>
              <a:t>Now if we convert the </a:t>
            </a:r>
            <a:r>
              <a:rPr lang="en-US" sz="1900" dirty="0" err="1">
                <a:latin typeface="Times New Roman" pitchFamily="18" charset="0"/>
                <a:cs typeface="Times New Roman" pitchFamily="18" charset="0"/>
              </a:rPr>
              <a:t>ln</a:t>
            </a:r>
            <a:r>
              <a:rPr lang="en-US" sz="1900" dirty="0">
                <a:latin typeface="Times New Roman" pitchFamily="18" charset="0"/>
                <a:cs typeface="Times New Roman" pitchFamily="18" charset="0"/>
              </a:rPr>
              <a:t> to log</a:t>
            </a:r>
            <a:r>
              <a:rPr lang="en-US" sz="1900" baseline="-25000" dirty="0">
                <a:latin typeface="Times New Roman" pitchFamily="18" charset="0"/>
                <a:cs typeface="Times New Roman" pitchFamily="18" charset="0"/>
              </a:rPr>
              <a:t>10</a:t>
            </a:r>
            <a:r>
              <a:rPr lang="en-US" sz="1900" dirty="0">
                <a:latin typeface="Times New Roman" pitchFamily="18" charset="0"/>
                <a:cs typeface="Times New Roman" pitchFamily="18" charset="0"/>
              </a:rPr>
              <a:t>, as we know that </a:t>
            </a:r>
            <a:r>
              <a:rPr lang="en-US" sz="1900" dirty="0" err="1">
                <a:latin typeface="Times New Roman" pitchFamily="18" charset="0"/>
                <a:cs typeface="Times New Roman" pitchFamily="18" charset="0"/>
              </a:rPr>
              <a:t>ln</a:t>
            </a:r>
            <a:r>
              <a:rPr lang="en-US" sz="1900" dirty="0">
                <a:latin typeface="Times New Roman" pitchFamily="18" charset="0"/>
                <a:cs typeface="Times New Roman" pitchFamily="18" charset="0"/>
              </a:rPr>
              <a:t> is equal to 2.303 log, so</a:t>
            </a:r>
          </a:p>
          <a:p>
            <a:pPr marL="0" indent="0">
              <a:buNone/>
            </a:pPr>
            <a:r>
              <a:rPr lang="en-US" sz="1900" dirty="0">
                <a:latin typeface="Times New Roman" pitchFamily="18" charset="0"/>
                <a:cs typeface="Times New Roman" pitchFamily="18" charset="0"/>
              </a:rPr>
              <a:t>2.303 log (Iº/I) = kl</a:t>
            </a:r>
          </a:p>
          <a:p>
            <a:pPr marL="0" indent="0">
              <a:buNone/>
            </a:pPr>
            <a:r>
              <a:rPr lang="en-US" sz="1900" dirty="0">
                <a:latin typeface="Times New Roman" pitchFamily="18" charset="0"/>
                <a:cs typeface="Times New Roman" pitchFamily="18" charset="0"/>
              </a:rPr>
              <a:t>Log (Iº/I) = kl/2.303</a:t>
            </a:r>
          </a:p>
          <a:p>
            <a:pPr marL="0" indent="0">
              <a:buNone/>
            </a:pPr>
            <a:endParaRPr lang="en-US" dirty="0"/>
          </a:p>
        </p:txBody>
      </p:sp>
    </p:spTree>
    <p:extLst>
      <p:ext uri="{BB962C8B-B14F-4D97-AF65-F5344CB8AC3E}">
        <p14:creationId xmlns:p14="http://schemas.microsoft.com/office/powerpoint/2010/main" val="267809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3810000" cy="715962"/>
          </a:xfrm>
        </p:spPr>
        <p:txBody>
          <a:bodyPr>
            <a:normAutofit fontScale="90000"/>
          </a:bodyPr>
          <a:lstStyle/>
          <a:p>
            <a:r>
              <a:rPr lang="en-US" sz="2200" dirty="0">
                <a:latin typeface="Times New Roman" pitchFamily="18" charset="0"/>
                <a:cs typeface="Times New Roman" pitchFamily="18" charset="0"/>
              </a:rPr>
              <a:t>LAMBERT LAW</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lstStyle/>
          <a:p>
            <a:pPr marL="0" indent="0">
              <a:buNone/>
            </a:pPr>
            <a:r>
              <a:rPr lang="en-US" sz="2000" dirty="0">
                <a:latin typeface="Times New Roman" pitchFamily="18" charset="0"/>
                <a:cs typeface="Times New Roman" pitchFamily="18" charset="0"/>
              </a:rPr>
              <a:t>As we know that k and 2.303 are constants, so if we replace these constant with another constant kʹ, the above equation can be written as </a:t>
            </a:r>
            <a:r>
              <a:rPr lang="en-US" sz="2000" dirty="0" smtClean="0">
                <a:latin typeface="Times New Roman" pitchFamily="18" charset="0"/>
                <a:cs typeface="Times New Roman" pitchFamily="18" charset="0"/>
              </a:rPr>
              <a:t>Log </a:t>
            </a:r>
            <a:r>
              <a:rPr lang="en-US" sz="2000" dirty="0">
                <a:latin typeface="Times New Roman" pitchFamily="18" charset="0"/>
                <a:cs typeface="Times New Roman" pitchFamily="18" charset="0"/>
              </a:rPr>
              <a:t>(Iº/I) = </a:t>
            </a:r>
            <a:r>
              <a:rPr lang="en-US" sz="2000" dirty="0" err="1">
                <a:latin typeface="Times New Roman" pitchFamily="18" charset="0"/>
                <a:cs typeface="Times New Roman" pitchFamily="18" charset="0"/>
              </a:rPr>
              <a:t>kʹl</a:t>
            </a:r>
            <a:r>
              <a:rPr lang="en-US" sz="2000" dirty="0">
                <a:latin typeface="Times New Roman" pitchFamily="18" charset="0"/>
                <a:cs typeface="Times New Roman" pitchFamily="18" charset="0"/>
              </a:rPr>
              <a:t>        OR       A= </a:t>
            </a:r>
            <a:r>
              <a:rPr lang="en-US" sz="2000" dirty="0" err="1">
                <a:latin typeface="Times New Roman" pitchFamily="18" charset="0"/>
                <a:cs typeface="Times New Roman" pitchFamily="18" charset="0"/>
              </a:rPr>
              <a:t>kʹl</a:t>
            </a:r>
            <a:r>
              <a:rPr lang="en-US" sz="2000" dirty="0">
                <a:latin typeface="Times New Roman" pitchFamily="18" charset="0"/>
                <a:cs typeface="Times New Roman" pitchFamily="18" charset="0"/>
              </a:rPr>
              <a:t>     Lambert law equation (1)</a:t>
            </a:r>
          </a:p>
          <a:p>
            <a:pPr marL="0" indent="0">
              <a:buNone/>
            </a:pPr>
            <a:r>
              <a:rPr lang="en-US" sz="2000" dirty="0">
                <a:latin typeface="Times New Roman" pitchFamily="18" charset="0"/>
                <a:cs typeface="Times New Roman" pitchFamily="18" charset="0"/>
              </a:rPr>
              <a:t>According to above equation the absorbance is directly proportional to the path length.</a:t>
            </a:r>
          </a:p>
          <a:p>
            <a:pPr marL="0" indent="0">
              <a:buNone/>
            </a:pPr>
            <a:endParaRPr lang="en-US" dirty="0"/>
          </a:p>
        </p:txBody>
      </p:sp>
    </p:spTree>
    <p:extLst>
      <p:ext uri="{BB962C8B-B14F-4D97-AF65-F5344CB8AC3E}">
        <p14:creationId xmlns:p14="http://schemas.microsoft.com/office/powerpoint/2010/main" val="3186255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4343400" cy="944562"/>
          </a:xfrm>
        </p:spPr>
        <p:txBody>
          <a:bodyPr>
            <a:normAutofit/>
          </a:bodyPr>
          <a:lstStyle/>
          <a:p>
            <a:r>
              <a:rPr lang="en-US" sz="2000" dirty="0">
                <a:latin typeface="Times New Roman" pitchFamily="18" charset="0"/>
                <a:cs typeface="Times New Roman" pitchFamily="18" charset="0"/>
              </a:rPr>
              <a:t>BEER’S LAW</a:t>
            </a:r>
          </a:p>
        </p:txBody>
      </p:sp>
      <p:sp>
        <p:nvSpPr>
          <p:cNvPr id="3" name="Content Placeholder 2"/>
          <p:cNvSpPr>
            <a:spLocks noGrp="1"/>
          </p:cNvSpPr>
          <p:nvPr>
            <p:ph idx="1"/>
          </p:nvPr>
        </p:nvSpPr>
        <p:spPr/>
        <p:txBody>
          <a:bodyPr>
            <a:normAutofit fontScale="32500" lnSpcReduction="20000"/>
          </a:bodyPr>
          <a:lstStyle/>
          <a:p>
            <a:pPr marL="0" indent="0">
              <a:buNone/>
            </a:pPr>
            <a:r>
              <a:rPr lang="en-US" sz="4900" dirty="0">
                <a:latin typeface="Times New Roman" pitchFamily="18" charset="0"/>
                <a:cs typeface="Times New Roman" pitchFamily="18" charset="0"/>
              </a:rPr>
              <a:t>It can be stated that amount of radiant energy transmitted decreases </a:t>
            </a:r>
            <a:r>
              <a:rPr lang="en-US" sz="4900" dirty="0" err="1">
                <a:latin typeface="Times New Roman" pitchFamily="18" charset="0"/>
                <a:cs typeface="Times New Roman" pitchFamily="18" charset="0"/>
              </a:rPr>
              <a:t>exponationally</a:t>
            </a:r>
            <a:r>
              <a:rPr lang="en-US" sz="4900" dirty="0">
                <a:latin typeface="Times New Roman" pitchFamily="18" charset="0"/>
                <a:cs typeface="Times New Roman" pitchFamily="18" charset="0"/>
              </a:rPr>
              <a:t> as the concentration of absorbing material (c) increases.</a:t>
            </a:r>
          </a:p>
          <a:p>
            <a:pPr marL="0" indent="0">
              <a:buNone/>
            </a:pPr>
            <a:r>
              <a:rPr lang="en-US" sz="4900" dirty="0">
                <a:latin typeface="Times New Roman" pitchFamily="18" charset="0"/>
                <a:cs typeface="Times New Roman" pitchFamily="18" charset="0"/>
              </a:rPr>
              <a:t>Mathematically it can represented as</a:t>
            </a:r>
          </a:p>
          <a:p>
            <a:pPr marL="0" indent="0">
              <a:buNone/>
            </a:pPr>
            <a:r>
              <a:rPr lang="en-US" sz="4900" dirty="0">
                <a:latin typeface="Times New Roman" pitchFamily="18" charset="0"/>
                <a:cs typeface="Times New Roman" pitchFamily="18" charset="0"/>
              </a:rPr>
              <a:t>I = Iº e</a:t>
            </a:r>
            <a:r>
              <a:rPr lang="en-US" sz="4900" baseline="30000" dirty="0">
                <a:latin typeface="Times New Roman" pitchFamily="18" charset="0"/>
                <a:cs typeface="Times New Roman" pitchFamily="18" charset="0"/>
              </a:rPr>
              <a:t>-</a:t>
            </a:r>
            <a:r>
              <a:rPr lang="en-US" sz="4900" baseline="30000" dirty="0" err="1">
                <a:latin typeface="Times New Roman" pitchFamily="18" charset="0"/>
                <a:cs typeface="Times New Roman" pitchFamily="18" charset="0"/>
              </a:rPr>
              <a:t>kc</a:t>
            </a:r>
            <a:endParaRPr lang="en-US" sz="4900" dirty="0">
              <a:latin typeface="Times New Roman" pitchFamily="18" charset="0"/>
              <a:cs typeface="Times New Roman" pitchFamily="18" charset="0"/>
            </a:endParaRPr>
          </a:p>
          <a:p>
            <a:pPr marL="0" indent="0">
              <a:buNone/>
            </a:pPr>
            <a:r>
              <a:rPr lang="en-US" sz="4900" dirty="0">
                <a:latin typeface="Times New Roman" pitchFamily="18" charset="0"/>
                <a:cs typeface="Times New Roman" pitchFamily="18" charset="0"/>
              </a:rPr>
              <a:t>Now by taking </a:t>
            </a:r>
            <a:r>
              <a:rPr lang="en-US" sz="4900" dirty="0" err="1">
                <a:latin typeface="Times New Roman" pitchFamily="18" charset="0"/>
                <a:cs typeface="Times New Roman" pitchFamily="18" charset="0"/>
              </a:rPr>
              <a:t>ln</a:t>
            </a:r>
            <a:r>
              <a:rPr lang="en-US" sz="4900" dirty="0">
                <a:latin typeface="Times New Roman" pitchFamily="18" charset="0"/>
                <a:cs typeface="Times New Roman" pitchFamily="18" charset="0"/>
              </a:rPr>
              <a:t> on both sides above equation can be written as </a:t>
            </a:r>
          </a:p>
          <a:p>
            <a:pPr marL="0" indent="0">
              <a:buNone/>
            </a:pPr>
            <a:r>
              <a:rPr lang="en-US" sz="4900" dirty="0" err="1">
                <a:latin typeface="Times New Roman" pitchFamily="18" charset="0"/>
                <a:cs typeface="Times New Roman" pitchFamily="18" charset="0"/>
              </a:rPr>
              <a:t>ln</a:t>
            </a:r>
            <a:r>
              <a:rPr lang="en-US" sz="4900" dirty="0">
                <a:latin typeface="Times New Roman" pitchFamily="18" charset="0"/>
                <a:cs typeface="Times New Roman" pitchFamily="18" charset="0"/>
              </a:rPr>
              <a:t> I = </a:t>
            </a:r>
            <a:r>
              <a:rPr lang="en-US" sz="4900" dirty="0" err="1">
                <a:latin typeface="Times New Roman" pitchFamily="18" charset="0"/>
                <a:cs typeface="Times New Roman" pitchFamily="18" charset="0"/>
              </a:rPr>
              <a:t>ln</a:t>
            </a:r>
            <a:r>
              <a:rPr lang="en-US" sz="4900" dirty="0">
                <a:latin typeface="Times New Roman" pitchFamily="18" charset="0"/>
                <a:cs typeface="Times New Roman" pitchFamily="18" charset="0"/>
              </a:rPr>
              <a:t> Iº </a:t>
            </a:r>
            <a:r>
              <a:rPr lang="en-US" sz="4900" dirty="0" err="1">
                <a:latin typeface="Times New Roman" pitchFamily="18" charset="0"/>
                <a:cs typeface="Times New Roman" pitchFamily="18" charset="0"/>
              </a:rPr>
              <a:t>ln</a:t>
            </a:r>
            <a:r>
              <a:rPr lang="en-US" sz="4900" dirty="0">
                <a:latin typeface="Times New Roman" pitchFamily="18" charset="0"/>
                <a:cs typeface="Times New Roman" pitchFamily="18" charset="0"/>
              </a:rPr>
              <a:t> e</a:t>
            </a:r>
            <a:r>
              <a:rPr lang="en-US" sz="4900" baseline="30000" dirty="0">
                <a:latin typeface="Times New Roman" pitchFamily="18" charset="0"/>
                <a:cs typeface="Times New Roman" pitchFamily="18" charset="0"/>
              </a:rPr>
              <a:t>-</a:t>
            </a:r>
            <a:r>
              <a:rPr lang="en-US" sz="4900" baseline="30000" dirty="0" err="1">
                <a:latin typeface="Times New Roman" pitchFamily="18" charset="0"/>
                <a:cs typeface="Times New Roman" pitchFamily="18" charset="0"/>
              </a:rPr>
              <a:t>kc</a:t>
            </a:r>
            <a:endParaRPr lang="en-US" sz="4900" dirty="0">
              <a:latin typeface="Times New Roman" pitchFamily="18" charset="0"/>
              <a:cs typeface="Times New Roman" pitchFamily="18" charset="0"/>
            </a:endParaRPr>
          </a:p>
          <a:p>
            <a:pPr marL="0" indent="0">
              <a:buNone/>
            </a:pPr>
            <a:r>
              <a:rPr lang="en-US" sz="4900" dirty="0">
                <a:latin typeface="Times New Roman" pitchFamily="18" charset="0"/>
                <a:cs typeface="Times New Roman" pitchFamily="18" charset="0"/>
              </a:rPr>
              <a:t>As we know that natural logarithm (</a:t>
            </a:r>
            <a:r>
              <a:rPr lang="en-US" sz="4900" dirty="0" err="1">
                <a:latin typeface="Times New Roman" pitchFamily="18" charset="0"/>
                <a:cs typeface="Times New Roman" pitchFamily="18" charset="0"/>
              </a:rPr>
              <a:t>ln</a:t>
            </a:r>
            <a:r>
              <a:rPr lang="en-US" sz="4900" dirty="0">
                <a:latin typeface="Times New Roman" pitchFamily="18" charset="0"/>
                <a:cs typeface="Times New Roman" pitchFamily="18" charset="0"/>
              </a:rPr>
              <a:t>) and </a:t>
            </a:r>
            <a:r>
              <a:rPr lang="en-US" sz="4900" dirty="0" err="1">
                <a:latin typeface="Times New Roman" pitchFamily="18" charset="0"/>
                <a:cs typeface="Times New Roman" pitchFamily="18" charset="0"/>
              </a:rPr>
              <a:t>exponantional</a:t>
            </a:r>
            <a:r>
              <a:rPr lang="en-US" sz="4900" dirty="0">
                <a:latin typeface="Times New Roman" pitchFamily="18" charset="0"/>
                <a:cs typeface="Times New Roman" pitchFamily="18" charset="0"/>
              </a:rPr>
              <a:t> are opponent to each other and can </a:t>
            </a:r>
            <a:r>
              <a:rPr lang="en-US" sz="4900" dirty="0" smtClean="0">
                <a:latin typeface="Times New Roman" pitchFamily="18" charset="0"/>
                <a:cs typeface="Times New Roman" pitchFamily="18" charset="0"/>
              </a:rPr>
              <a:t>be cancelled </a:t>
            </a:r>
            <a:r>
              <a:rPr lang="en-US" sz="4900" dirty="0">
                <a:latin typeface="Times New Roman" pitchFamily="18" charset="0"/>
                <a:cs typeface="Times New Roman" pitchFamily="18" charset="0"/>
              </a:rPr>
              <a:t>so above equation can also be written as,</a:t>
            </a:r>
          </a:p>
          <a:p>
            <a:pPr marL="0" indent="0">
              <a:buNone/>
            </a:pPr>
            <a:r>
              <a:rPr lang="en-US" sz="4900" dirty="0" err="1" smtClean="0">
                <a:latin typeface="Times New Roman" pitchFamily="18" charset="0"/>
                <a:cs typeface="Times New Roman" pitchFamily="18" charset="0"/>
              </a:rPr>
              <a:t>ln</a:t>
            </a:r>
            <a:r>
              <a:rPr lang="en-US" sz="4900" dirty="0" smtClean="0">
                <a:latin typeface="Times New Roman" pitchFamily="18" charset="0"/>
                <a:cs typeface="Times New Roman" pitchFamily="18" charset="0"/>
              </a:rPr>
              <a:t> </a:t>
            </a:r>
            <a:r>
              <a:rPr lang="en-US" sz="4900" dirty="0">
                <a:latin typeface="Times New Roman" pitchFamily="18" charset="0"/>
                <a:cs typeface="Times New Roman" pitchFamily="18" charset="0"/>
              </a:rPr>
              <a:t>I = </a:t>
            </a:r>
            <a:r>
              <a:rPr lang="en-US" sz="4900" dirty="0" err="1">
                <a:latin typeface="Times New Roman" pitchFamily="18" charset="0"/>
                <a:cs typeface="Times New Roman" pitchFamily="18" charset="0"/>
              </a:rPr>
              <a:t>ln</a:t>
            </a:r>
            <a:r>
              <a:rPr lang="en-US" sz="4900" dirty="0">
                <a:latin typeface="Times New Roman" pitchFamily="18" charset="0"/>
                <a:cs typeface="Times New Roman" pitchFamily="18" charset="0"/>
              </a:rPr>
              <a:t> Iº -</a:t>
            </a:r>
            <a:r>
              <a:rPr lang="en-US" sz="4900" dirty="0" err="1">
                <a:latin typeface="Times New Roman" pitchFamily="18" charset="0"/>
                <a:cs typeface="Times New Roman" pitchFamily="18" charset="0"/>
              </a:rPr>
              <a:t>kc</a:t>
            </a:r>
            <a:r>
              <a:rPr lang="en-US" sz="4900" dirty="0">
                <a:latin typeface="Times New Roman" pitchFamily="18" charset="0"/>
                <a:cs typeface="Times New Roman" pitchFamily="18" charset="0"/>
              </a:rPr>
              <a:t> </a:t>
            </a:r>
          </a:p>
          <a:p>
            <a:pPr marL="0" indent="0">
              <a:buNone/>
            </a:pPr>
            <a:r>
              <a:rPr lang="en-US" sz="4900" dirty="0" err="1">
                <a:latin typeface="Times New Roman" pitchFamily="18" charset="0"/>
                <a:cs typeface="Times New Roman" pitchFamily="18" charset="0"/>
              </a:rPr>
              <a:t>lnI</a:t>
            </a:r>
            <a:r>
              <a:rPr lang="en-US" sz="4900" dirty="0">
                <a:latin typeface="Times New Roman" pitchFamily="18" charset="0"/>
                <a:cs typeface="Times New Roman" pitchFamily="18" charset="0"/>
              </a:rPr>
              <a:t> - </a:t>
            </a:r>
            <a:r>
              <a:rPr lang="en-US" sz="4900" dirty="0" err="1">
                <a:latin typeface="Times New Roman" pitchFamily="18" charset="0"/>
                <a:cs typeface="Times New Roman" pitchFamily="18" charset="0"/>
              </a:rPr>
              <a:t>ln</a:t>
            </a:r>
            <a:r>
              <a:rPr lang="en-US" sz="4900" dirty="0">
                <a:latin typeface="Times New Roman" pitchFamily="18" charset="0"/>
                <a:cs typeface="Times New Roman" pitchFamily="18" charset="0"/>
              </a:rPr>
              <a:t> Iº = -</a:t>
            </a:r>
            <a:r>
              <a:rPr lang="en-US" sz="4900" dirty="0" err="1">
                <a:latin typeface="Times New Roman" pitchFamily="18" charset="0"/>
                <a:cs typeface="Times New Roman" pitchFamily="18" charset="0"/>
              </a:rPr>
              <a:t>kc</a:t>
            </a:r>
            <a:endParaRPr lang="en-US" sz="4900" dirty="0">
              <a:latin typeface="Times New Roman" pitchFamily="18" charset="0"/>
              <a:cs typeface="Times New Roman" pitchFamily="18" charset="0"/>
            </a:endParaRPr>
          </a:p>
          <a:p>
            <a:pPr marL="0" indent="0">
              <a:buNone/>
            </a:pPr>
            <a:r>
              <a:rPr lang="en-US" sz="4900" dirty="0" err="1">
                <a:latin typeface="Times New Roman" pitchFamily="18" charset="0"/>
                <a:cs typeface="Times New Roman" pitchFamily="18" charset="0"/>
              </a:rPr>
              <a:t>ln</a:t>
            </a:r>
            <a:r>
              <a:rPr lang="en-US" sz="4900" dirty="0">
                <a:latin typeface="Times New Roman" pitchFamily="18" charset="0"/>
                <a:cs typeface="Times New Roman" pitchFamily="18" charset="0"/>
              </a:rPr>
              <a:t> Iº - </a:t>
            </a:r>
            <a:r>
              <a:rPr lang="en-US" sz="4900" dirty="0" err="1">
                <a:latin typeface="Times New Roman" pitchFamily="18" charset="0"/>
                <a:cs typeface="Times New Roman" pitchFamily="18" charset="0"/>
              </a:rPr>
              <a:t>ln</a:t>
            </a:r>
            <a:r>
              <a:rPr lang="en-US" sz="4900" dirty="0">
                <a:latin typeface="Times New Roman" pitchFamily="18" charset="0"/>
                <a:cs typeface="Times New Roman" pitchFamily="18" charset="0"/>
              </a:rPr>
              <a:t> I= </a:t>
            </a:r>
            <a:r>
              <a:rPr lang="en-US" sz="4900" dirty="0" err="1">
                <a:latin typeface="Times New Roman" pitchFamily="18" charset="0"/>
                <a:cs typeface="Times New Roman" pitchFamily="18" charset="0"/>
              </a:rPr>
              <a:t>kc</a:t>
            </a:r>
            <a:endParaRPr lang="en-US" sz="4900" dirty="0">
              <a:latin typeface="Times New Roman" pitchFamily="18" charset="0"/>
              <a:cs typeface="Times New Roman" pitchFamily="18" charset="0"/>
            </a:endParaRPr>
          </a:p>
          <a:p>
            <a:pPr marL="0" indent="0">
              <a:buNone/>
            </a:pPr>
            <a:r>
              <a:rPr lang="en-US" sz="4900" dirty="0" err="1">
                <a:latin typeface="Times New Roman" pitchFamily="18" charset="0"/>
                <a:cs typeface="Times New Roman" pitchFamily="18" charset="0"/>
              </a:rPr>
              <a:t>ln</a:t>
            </a:r>
            <a:r>
              <a:rPr lang="en-US" sz="4900" dirty="0">
                <a:latin typeface="Times New Roman" pitchFamily="18" charset="0"/>
                <a:cs typeface="Times New Roman" pitchFamily="18" charset="0"/>
              </a:rPr>
              <a:t>(Iº/I) = </a:t>
            </a:r>
            <a:r>
              <a:rPr lang="en-US" sz="4900" dirty="0" err="1">
                <a:latin typeface="Times New Roman" pitchFamily="18" charset="0"/>
                <a:cs typeface="Times New Roman" pitchFamily="18" charset="0"/>
              </a:rPr>
              <a:t>kc</a:t>
            </a:r>
            <a:endParaRPr lang="en-US" sz="4900" dirty="0">
              <a:latin typeface="Times New Roman" pitchFamily="18" charset="0"/>
              <a:cs typeface="Times New Roman" pitchFamily="18" charset="0"/>
            </a:endParaRPr>
          </a:p>
          <a:p>
            <a:pPr marL="0" indent="0">
              <a:buNone/>
            </a:pPr>
            <a:r>
              <a:rPr lang="en-US" sz="4900" dirty="0">
                <a:latin typeface="Times New Roman" pitchFamily="18" charset="0"/>
                <a:cs typeface="Times New Roman" pitchFamily="18" charset="0"/>
              </a:rPr>
              <a:t>Now if we convert the </a:t>
            </a:r>
            <a:r>
              <a:rPr lang="en-US" sz="4900" dirty="0" err="1">
                <a:latin typeface="Times New Roman" pitchFamily="18" charset="0"/>
                <a:cs typeface="Times New Roman" pitchFamily="18" charset="0"/>
              </a:rPr>
              <a:t>ln</a:t>
            </a:r>
            <a:r>
              <a:rPr lang="en-US" sz="4900" dirty="0">
                <a:latin typeface="Times New Roman" pitchFamily="18" charset="0"/>
                <a:cs typeface="Times New Roman" pitchFamily="18" charset="0"/>
              </a:rPr>
              <a:t> to log</a:t>
            </a:r>
            <a:r>
              <a:rPr lang="en-US" sz="4900" baseline="-25000" dirty="0">
                <a:latin typeface="Times New Roman" pitchFamily="18" charset="0"/>
                <a:cs typeface="Times New Roman" pitchFamily="18" charset="0"/>
              </a:rPr>
              <a:t>10</a:t>
            </a:r>
            <a:r>
              <a:rPr lang="en-US" sz="4900" dirty="0">
                <a:latin typeface="Times New Roman" pitchFamily="18" charset="0"/>
                <a:cs typeface="Times New Roman" pitchFamily="18" charset="0"/>
              </a:rPr>
              <a:t>, as we know that </a:t>
            </a:r>
            <a:r>
              <a:rPr lang="en-US" sz="4900" dirty="0" err="1">
                <a:latin typeface="Times New Roman" pitchFamily="18" charset="0"/>
                <a:cs typeface="Times New Roman" pitchFamily="18" charset="0"/>
              </a:rPr>
              <a:t>ln</a:t>
            </a:r>
            <a:r>
              <a:rPr lang="en-US" sz="4900" dirty="0">
                <a:latin typeface="Times New Roman" pitchFamily="18" charset="0"/>
                <a:cs typeface="Times New Roman" pitchFamily="18" charset="0"/>
              </a:rPr>
              <a:t> is equal to 2.303 log, so</a:t>
            </a:r>
          </a:p>
          <a:p>
            <a:pPr marL="0" indent="0">
              <a:buNone/>
            </a:pPr>
            <a:r>
              <a:rPr lang="en-US" sz="4900" dirty="0">
                <a:latin typeface="Times New Roman" pitchFamily="18" charset="0"/>
                <a:cs typeface="Times New Roman" pitchFamily="18" charset="0"/>
              </a:rPr>
              <a:t>2.303 log (Iº/I) = </a:t>
            </a:r>
            <a:r>
              <a:rPr lang="en-US" sz="4900" dirty="0" err="1">
                <a:latin typeface="Times New Roman" pitchFamily="18" charset="0"/>
                <a:cs typeface="Times New Roman" pitchFamily="18" charset="0"/>
              </a:rPr>
              <a:t>kc</a:t>
            </a:r>
            <a:endParaRPr lang="en-US" sz="4900" dirty="0">
              <a:latin typeface="Times New Roman" pitchFamily="18" charset="0"/>
              <a:cs typeface="Times New Roman" pitchFamily="18" charset="0"/>
            </a:endParaRPr>
          </a:p>
          <a:p>
            <a:pPr marL="0" indent="0">
              <a:buNone/>
            </a:pPr>
            <a:r>
              <a:rPr lang="en-US" sz="4900" dirty="0">
                <a:latin typeface="Times New Roman" pitchFamily="18" charset="0"/>
                <a:cs typeface="Times New Roman" pitchFamily="18" charset="0"/>
              </a:rPr>
              <a:t>Log (Iº/I) = </a:t>
            </a:r>
            <a:r>
              <a:rPr lang="en-US" sz="4900" dirty="0" err="1">
                <a:latin typeface="Times New Roman" pitchFamily="18" charset="0"/>
                <a:cs typeface="Times New Roman" pitchFamily="18" charset="0"/>
              </a:rPr>
              <a:t>kc</a:t>
            </a:r>
            <a:r>
              <a:rPr lang="en-US" sz="4900" dirty="0">
                <a:latin typeface="Times New Roman" pitchFamily="18" charset="0"/>
                <a:cs typeface="Times New Roman" pitchFamily="18" charset="0"/>
              </a:rPr>
              <a:t>/2.303</a:t>
            </a:r>
          </a:p>
          <a:p>
            <a:pPr marL="0" indent="0">
              <a:buNone/>
            </a:pPr>
            <a:r>
              <a:rPr lang="en-US" sz="4900" dirty="0">
                <a:latin typeface="Times New Roman" pitchFamily="18" charset="0"/>
                <a:cs typeface="Times New Roman" pitchFamily="18" charset="0"/>
              </a:rPr>
              <a:t>As we know that k and 2.303 are constants, so if we replace these constant with another constant kʹʹ, the above equation can be written as </a:t>
            </a:r>
          </a:p>
          <a:p>
            <a:pPr marL="0" indent="0">
              <a:buNone/>
            </a:pPr>
            <a:r>
              <a:rPr lang="en-US" sz="4900" dirty="0">
                <a:latin typeface="Times New Roman" pitchFamily="18" charset="0"/>
                <a:cs typeface="Times New Roman" pitchFamily="18" charset="0"/>
              </a:rPr>
              <a:t>Log (Iº/I) = kʹʹc        OR     A= log 1/T        OR   A= kʹʹc     Beer law equation (2)</a:t>
            </a:r>
          </a:p>
          <a:p>
            <a:pPr marL="0" indent="0">
              <a:buNone/>
            </a:pPr>
            <a:endParaRPr lang="en-US" dirty="0"/>
          </a:p>
        </p:txBody>
      </p:sp>
    </p:spTree>
    <p:extLst>
      <p:ext uri="{BB962C8B-B14F-4D97-AF65-F5344CB8AC3E}">
        <p14:creationId xmlns:p14="http://schemas.microsoft.com/office/powerpoint/2010/main" val="2354076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4114800" cy="944562"/>
          </a:xfrm>
        </p:spPr>
        <p:txBody>
          <a:bodyPr>
            <a:normAutofit/>
          </a:bodyPr>
          <a:lstStyle/>
          <a:p>
            <a:r>
              <a:rPr lang="en-US" sz="2000" dirty="0">
                <a:latin typeface="Times New Roman" pitchFamily="18" charset="0"/>
                <a:cs typeface="Times New Roman" pitchFamily="18" charset="0"/>
              </a:rPr>
              <a:t>BEER’S LAW</a:t>
            </a:r>
            <a:endParaRPr lang="en-US" sz="2000" dirty="0"/>
          </a:p>
        </p:txBody>
      </p:sp>
      <p:sp>
        <p:nvSpPr>
          <p:cNvPr id="4" name="Content Placeholder 3"/>
          <p:cNvSpPr>
            <a:spLocks noGrp="1"/>
          </p:cNvSpPr>
          <p:nvPr>
            <p:ph idx="1"/>
          </p:nvPr>
        </p:nvSpPr>
        <p:spPr/>
        <p:txBody>
          <a:bodyPr>
            <a:normAutofit fontScale="55000" lnSpcReduction="20000"/>
          </a:bodyPr>
          <a:lstStyle/>
          <a:p>
            <a:pPr marL="0" indent="0" algn="just">
              <a:buNone/>
            </a:pPr>
            <a:r>
              <a:rPr lang="en-US" dirty="0">
                <a:latin typeface="Times New Roman" pitchFamily="18" charset="0"/>
                <a:cs typeface="Times New Roman" pitchFamily="18" charset="0"/>
              </a:rPr>
              <a:t>According to above equation the absorbance is directly proportional to the concentration of absorbing material.</a:t>
            </a:r>
          </a:p>
          <a:p>
            <a:pPr marL="0" indent="0" algn="just">
              <a:buNone/>
            </a:pPr>
            <a:r>
              <a:rPr lang="en-US" dirty="0">
                <a:latin typeface="Times New Roman" pitchFamily="18" charset="0"/>
                <a:cs typeface="Times New Roman" pitchFamily="18" charset="0"/>
              </a:rPr>
              <a:t>On combining equation 1 and 2 we obtained Beer’s law equation</a:t>
            </a:r>
          </a:p>
          <a:p>
            <a:pPr marL="0" indent="0" algn="just">
              <a:buNone/>
            </a:pPr>
            <a:r>
              <a:rPr lang="en-US" dirty="0">
                <a:latin typeface="Times New Roman" pitchFamily="18" charset="0"/>
                <a:cs typeface="Times New Roman" pitchFamily="18" charset="0"/>
              </a:rPr>
              <a:t>A= </a:t>
            </a:r>
            <a:r>
              <a:rPr lang="en-US" dirty="0" err="1">
                <a:latin typeface="Times New Roman" pitchFamily="18" charset="0"/>
                <a:cs typeface="Times New Roman" pitchFamily="18" charset="0"/>
              </a:rPr>
              <a:t>kʹl</a:t>
            </a:r>
            <a:r>
              <a:rPr lang="en-US" dirty="0">
                <a:latin typeface="Times New Roman" pitchFamily="18" charset="0"/>
                <a:cs typeface="Times New Roman" pitchFamily="18" charset="0"/>
              </a:rPr>
              <a:t> kʹʹc     Or A= kʹ kʹʹ cl </a:t>
            </a:r>
          </a:p>
          <a:p>
            <a:pPr marL="0" indent="0" algn="just">
              <a:buNone/>
            </a:pPr>
            <a:r>
              <a:rPr lang="en-US" dirty="0">
                <a:latin typeface="Times New Roman" pitchFamily="18" charset="0"/>
                <a:cs typeface="Times New Roman" pitchFamily="18" charset="0"/>
              </a:rPr>
              <a:t>If we replace kʹ kʹʹ with new constant ‘a’</a:t>
            </a:r>
          </a:p>
          <a:p>
            <a:pPr marL="0" indent="0" algn="just">
              <a:buNone/>
            </a:pPr>
            <a:r>
              <a:rPr lang="en-US" dirty="0">
                <a:latin typeface="Times New Roman" pitchFamily="18" charset="0"/>
                <a:cs typeface="Times New Roman" pitchFamily="18" charset="0"/>
              </a:rPr>
              <a:t>A= </a:t>
            </a:r>
            <a:r>
              <a:rPr lang="en-US" dirty="0" err="1">
                <a:latin typeface="Times New Roman" pitchFamily="18" charset="0"/>
                <a:cs typeface="Times New Roman" pitchFamily="18" charset="0"/>
              </a:rPr>
              <a:t>acl</a:t>
            </a:r>
            <a:endParaRPr lang="en-US"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This is fundamental equation of </a:t>
            </a:r>
            <a:r>
              <a:rPr lang="en-US" dirty="0" smtClean="0">
                <a:latin typeface="Times New Roman" pitchFamily="18" charset="0"/>
                <a:cs typeface="Times New Roman" pitchFamily="18" charset="0"/>
              </a:rPr>
              <a:t>spectrophotometry </a:t>
            </a:r>
            <a:r>
              <a:rPr lang="en-US" dirty="0">
                <a:latin typeface="Times New Roman" pitchFamily="18" charset="0"/>
                <a:cs typeface="Times New Roman" pitchFamily="18" charset="0"/>
              </a:rPr>
              <a:t>and is often called beer-lambert law equation. The value of “a” will depends upon the method of expression of the concentration. If C is expressed in moles/litter and </a:t>
            </a:r>
            <a:r>
              <a:rPr lang="en-US" dirty="0" smtClean="0">
                <a:latin typeface="Times New Roman" pitchFamily="18" charset="0"/>
                <a:cs typeface="Times New Roman" pitchFamily="18" charset="0"/>
              </a:rPr>
              <a:t>“l” </a:t>
            </a:r>
            <a:r>
              <a:rPr lang="en-US" dirty="0">
                <a:latin typeface="Times New Roman" pitchFamily="18" charset="0"/>
                <a:cs typeface="Times New Roman" pitchFamily="18" charset="0"/>
              </a:rPr>
              <a:t>in centimeter then “a” will be replaced by ε which is called molar extinction coefficient (now commonly known as molar absorption coefficient). ε can thus be defined as reciprocal of thickness in centimeters of 1 molar solution required to reduce the light to 1/10</a:t>
            </a:r>
            <a:r>
              <a:rPr lang="en-US" baseline="30000" dirty="0">
                <a:latin typeface="Times New Roman" pitchFamily="18" charset="0"/>
                <a:cs typeface="Times New Roman" pitchFamily="18" charset="0"/>
              </a:rPr>
              <a:t>th</a:t>
            </a:r>
            <a:r>
              <a:rPr lang="en-US" dirty="0">
                <a:latin typeface="Times New Roman" pitchFamily="18" charset="0"/>
                <a:cs typeface="Times New Roman" pitchFamily="18" charset="0"/>
              </a:rPr>
              <a:t> of its intensity. When the molecular weight is not known, it is not possible to write molar extinction coefficient. In such cases an alternate way is to express the extinction coefficient as specific extinction coefficient ε</a:t>
            </a:r>
            <a:r>
              <a:rPr lang="en-US" baseline="30000" dirty="0">
                <a:latin typeface="Times New Roman" pitchFamily="18" charset="0"/>
                <a:cs typeface="Times New Roman" pitchFamily="18" charset="0"/>
              </a:rPr>
              <a:t>1%</a:t>
            </a:r>
            <a:r>
              <a:rPr lang="en-US" baseline="-25000" dirty="0">
                <a:latin typeface="Times New Roman" pitchFamily="18" charset="0"/>
                <a:cs typeface="Times New Roman" pitchFamily="18" charset="0"/>
              </a:rPr>
              <a:t>1cm</a:t>
            </a:r>
            <a:r>
              <a:rPr lang="en-US" dirty="0">
                <a:latin typeface="Times New Roman" pitchFamily="18" charset="0"/>
                <a:cs typeface="Times New Roman" pitchFamily="18" charset="0"/>
              </a:rPr>
              <a:t>, which may be defined as absorption per unit thickness (1cm) and unit concentration (1%).</a:t>
            </a:r>
          </a:p>
          <a:p>
            <a:pPr marL="0" indent="0" algn="just">
              <a:buNone/>
            </a:pPr>
            <a:r>
              <a:rPr lang="en-US" dirty="0">
                <a:latin typeface="Times New Roman" pitchFamily="18" charset="0"/>
                <a:cs typeface="Times New Roman" pitchFamily="18" charset="0"/>
              </a:rPr>
              <a:t>Transmittance is usually expressed as a range 0-100%, but absorbance has no units and varies from 0 – ∞.</a:t>
            </a:r>
          </a:p>
          <a:p>
            <a:pPr marL="0" indent="0">
              <a:buNone/>
            </a:pPr>
            <a:endParaRPr lang="en-US" dirty="0"/>
          </a:p>
        </p:txBody>
      </p:sp>
    </p:spTree>
    <p:extLst>
      <p:ext uri="{BB962C8B-B14F-4D97-AF65-F5344CB8AC3E}">
        <p14:creationId xmlns:p14="http://schemas.microsoft.com/office/powerpoint/2010/main" val="464489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5486400" cy="914400"/>
          </a:xfrm>
        </p:spPr>
        <p:txBody>
          <a:bodyPr>
            <a:normAutofit fontScale="90000"/>
          </a:bodyPr>
          <a:lstStyle/>
          <a:p>
            <a:r>
              <a:rPr lang="en-US" sz="2200" dirty="0">
                <a:latin typeface="Times New Roman" pitchFamily="18" charset="0"/>
                <a:cs typeface="Times New Roman" pitchFamily="18" charset="0"/>
              </a:rPr>
              <a:t>Deviations from the beer-lambert </a:t>
            </a:r>
            <a:r>
              <a:rPr lang="en-US" sz="2200" dirty="0" smtClean="0">
                <a:latin typeface="Times New Roman" pitchFamily="18" charset="0"/>
                <a:cs typeface="Times New Roman" pitchFamily="18" charset="0"/>
              </a:rPr>
              <a:t>law</a:t>
            </a:r>
            <a:r>
              <a:rPr lang="en-US" dirty="0"/>
              <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pPr marL="0" indent="0">
                  <a:buNone/>
                </a:pPr>
                <a:r>
                  <a:rPr lang="en-US" sz="2600" dirty="0">
                    <a:latin typeface="Times New Roman" pitchFamily="18" charset="0"/>
                    <a:cs typeface="Times New Roman" pitchFamily="18" charset="0"/>
                  </a:rPr>
                  <a:t>There are no known exceptions to the Lambert law for homogenous samples. Beer’s law is limiting case applicable only to dilute solutions and monochromatic radiation.</a:t>
                </a:r>
              </a:p>
              <a:p>
                <a:pPr marL="0" indent="0">
                  <a:buNone/>
                </a:pPr>
                <a:r>
                  <a:rPr lang="en-US" sz="2600" dirty="0">
                    <a:latin typeface="Times New Roman" pitchFamily="18" charset="0"/>
                    <a:cs typeface="Times New Roman" pitchFamily="18" charset="0"/>
                  </a:rPr>
                  <a:t>Apparent deviation may be summarized as follows.</a:t>
                </a:r>
              </a:p>
              <a:p>
                <a:pPr marL="0" lvl="0" indent="0">
                  <a:buNone/>
                </a:pPr>
                <a:r>
                  <a:rPr lang="en-US" sz="2600" dirty="0">
                    <a:latin typeface="Times New Roman" pitchFamily="18" charset="0"/>
                    <a:cs typeface="Times New Roman" pitchFamily="18" charset="0"/>
                  </a:rPr>
                  <a:t>At concentration greater than about 0.01M, refractive index changes and perturbing effect of solute molecules or ions on the charge distribution of their neighbors both affect the value of ε. Positive or negative deviation may result.</a:t>
                </a:r>
              </a:p>
              <a:p>
                <a:pPr marL="0" lvl="0" indent="0">
                  <a:buNone/>
                </a:pPr>
                <a:r>
                  <a:rPr lang="en-US" sz="2600" dirty="0">
                    <a:latin typeface="Times New Roman" pitchFamily="18" charset="0"/>
                    <a:cs typeface="Times New Roman" pitchFamily="18" charset="0"/>
                  </a:rPr>
                  <a:t>Solutes involved chemical </a:t>
                </a:r>
                <a:r>
                  <a:rPr lang="en-US" sz="2600" dirty="0" err="1">
                    <a:latin typeface="Times New Roman" pitchFamily="18" charset="0"/>
                    <a:cs typeface="Times New Roman" pitchFamily="18" charset="0"/>
                  </a:rPr>
                  <a:t>equilibria</a:t>
                </a:r>
                <a:r>
                  <a:rPr lang="en-US" sz="2600" dirty="0">
                    <a:latin typeface="Times New Roman" pitchFamily="18" charset="0"/>
                    <a:cs typeface="Times New Roman" pitchFamily="18" charset="0"/>
                  </a:rPr>
                  <a:t> i.e. dissociation, association or complex formation or in interaction with solvent molecules, may show marked spectral changes with concentration, e.g. dichromate and chromate ions in aqueous solution interconvert to a degree which is pH </a:t>
                </a:r>
                <a:r>
                  <a:rPr lang="en-US" sz="2600" dirty="0" smtClean="0">
                    <a:latin typeface="Times New Roman" pitchFamily="18" charset="0"/>
                    <a:cs typeface="Times New Roman" pitchFamily="18" charset="0"/>
                  </a:rPr>
                  <a:t>dependent. </a:t>
                </a:r>
                <a:endParaRPr lang="en-US" sz="2600" dirty="0">
                  <a:latin typeface="Times New Roman" pitchFamily="18" charset="0"/>
                  <a:cs typeface="Times New Roman" pitchFamily="18" charset="0"/>
                </a:endParaRPr>
              </a:p>
              <a:p>
                <a:pPr marL="0" indent="0">
                  <a:buNone/>
                </a:pPr>
                <a:r>
                  <a:rPr lang="en-US" sz="2600" dirty="0">
                    <a:latin typeface="Times New Roman" pitchFamily="18" charset="0"/>
                    <a:cs typeface="Times New Roman" pitchFamily="18" charset="0"/>
                  </a:rPr>
                  <a:t> </a:t>
                </a:r>
              </a:p>
              <a:p>
                <a:pPr marL="0" indent="0">
                  <a:buNone/>
                </a:pPr>
                <a:r>
                  <a:rPr lang="en-US" sz="2600" dirty="0">
                    <a:latin typeface="Times New Roman" pitchFamily="18" charset="0"/>
                    <a:cs typeface="Times New Roman" pitchFamily="18" charset="0"/>
                  </a:rPr>
                  <a:t>Cr</a:t>
                </a:r>
                <a:r>
                  <a:rPr lang="en-US" sz="2600" baseline="-25000" dirty="0">
                    <a:latin typeface="Times New Roman" pitchFamily="18" charset="0"/>
                    <a:cs typeface="Times New Roman" pitchFamily="18" charset="0"/>
                  </a:rPr>
                  <a:t>2</a:t>
                </a:r>
                <a:r>
                  <a:rPr lang="en-US" sz="2600" dirty="0">
                    <a:latin typeface="Times New Roman" pitchFamily="18" charset="0"/>
                    <a:cs typeface="Times New Roman" pitchFamily="18" charset="0"/>
                  </a:rPr>
                  <a:t>O</a:t>
                </a:r>
                <a:r>
                  <a:rPr lang="en-US" sz="2600" baseline="-25000" dirty="0">
                    <a:latin typeface="Times New Roman" pitchFamily="18" charset="0"/>
                    <a:cs typeface="Times New Roman" pitchFamily="18" charset="0"/>
                  </a:rPr>
                  <a:t>7 </a:t>
                </a:r>
                <a:r>
                  <a:rPr lang="en-US" sz="2600" baseline="30000" dirty="0">
                    <a:latin typeface="Times New Roman" pitchFamily="18" charset="0"/>
                    <a:cs typeface="Times New Roman" pitchFamily="18" charset="0"/>
                  </a:rPr>
                  <a:t>-2    </a:t>
                </a:r>
                <a:r>
                  <a:rPr lang="en-US" sz="2600" dirty="0">
                    <a:latin typeface="Times New Roman" pitchFamily="18" charset="0"/>
                    <a:cs typeface="Times New Roman" pitchFamily="18" charset="0"/>
                  </a:rPr>
                  <a:t>+   H</a:t>
                </a:r>
                <a:r>
                  <a:rPr lang="en-US" sz="2600" baseline="-25000" dirty="0">
                    <a:latin typeface="Times New Roman" pitchFamily="18" charset="0"/>
                    <a:cs typeface="Times New Roman" pitchFamily="18" charset="0"/>
                  </a:rPr>
                  <a:t>2</a:t>
                </a:r>
                <a:r>
                  <a:rPr lang="en-US" sz="2600" dirty="0">
                    <a:latin typeface="Times New Roman" pitchFamily="18" charset="0"/>
                    <a:cs typeface="Times New Roman" pitchFamily="18" charset="0"/>
                  </a:rPr>
                  <a:t>O    </a:t>
                </a:r>
                <a14:m>
                  <m:oMath xmlns:m="http://schemas.openxmlformats.org/officeDocument/2006/math">
                    <m:r>
                      <a:rPr lang="en-US" sz="2600" i="1">
                        <a:latin typeface="Cambria Math"/>
                      </a:rPr>
                      <m:t>⇌</m:t>
                    </m:r>
                  </m:oMath>
                </a14:m>
                <a:r>
                  <a:rPr lang="en-US" sz="2600" dirty="0">
                    <a:latin typeface="Times New Roman" pitchFamily="18" charset="0"/>
                    <a:cs typeface="Times New Roman" pitchFamily="18" charset="0"/>
                  </a:rPr>
                  <a:t>    2 CrO</a:t>
                </a:r>
                <a:r>
                  <a:rPr lang="en-US" sz="2600" baseline="-25000" dirty="0">
                    <a:latin typeface="Times New Roman" pitchFamily="18" charset="0"/>
                    <a:cs typeface="Times New Roman" pitchFamily="18" charset="0"/>
                  </a:rPr>
                  <a:t>4 </a:t>
                </a:r>
                <a:r>
                  <a:rPr lang="en-US" sz="2600" baseline="30000" dirty="0">
                    <a:latin typeface="Times New Roman" pitchFamily="18" charset="0"/>
                    <a:cs typeface="Times New Roman" pitchFamily="18" charset="0"/>
                  </a:rPr>
                  <a:t>-1</a:t>
                </a:r>
                <a:r>
                  <a:rPr lang="en-US" sz="2600" dirty="0">
                    <a:latin typeface="Times New Roman" pitchFamily="18" charset="0"/>
                    <a:cs typeface="Times New Roman" pitchFamily="18" charset="0"/>
                  </a:rPr>
                  <a:t>  +   2H</a:t>
                </a:r>
                <a:r>
                  <a:rPr lang="en-US" sz="2600" baseline="30000" dirty="0">
                    <a:latin typeface="Times New Roman" pitchFamily="18" charset="0"/>
                    <a:cs typeface="Times New Roman" pitchFamily="18" charset="0"/>
                  </a:rPr>
                  <a:t>+</a:t>
                </a:r>
                <a:endParaRPr lang="en-US" sz="2600" dirty="0">
                  <a:latin typeface="Times New Roman" pitchFamily="18" charset="0"/>
                  <a:cs typeface="Times New Roman" pitchFamily="18" charset="0"/>
                </a:endParaRPr>
              </a:p>
              <a:p>
                <a:pPr marL="0" indent="0">
                  <a:buNone/>
                </a:pPr>
                <a:r>
                  <a:rPr lang="en-US" sz="2600" dirty="0">
                    <a:latin typeface="Times New Roman" pitchFamily="18" charset="0"/>
                    <a:cs typeface="Times New Roman" pitchFamily="18" charset="0"/>
                  </a:rPr>
                  <a:t>348 nm                             372nm</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022" r="-222"/>
                </a:stretch>
              </a:blipFill>
            </p:spPr>
            <p:txBody>
              <a:bodyPr/>
              <a:lstStyle/>
              <a:p>
                <a:r>
                  <a:rPr lang="en-US">
                    <a:noFill/>
                  </a:rPr>
                  <a:t> </a:t>
                </a:r>
              </a:p>
            </p:txBody>
          </p:sp>
        </mc:Fallback>
      </mc:AlternateContent>
    </p:spTree>
    <p:extLst>
      <p:ext uri="{BB962C8B-B14F-4D97-AF65-F5344CB8AC3E}">
        <p14:creationId xmlns:p14="http://schemas.microsoft.com/office/powerpoint/2010/main" val="27830902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5181600" cy="868362"/>
          </a:xfrm>
        </p:spPr>
        <p:txBody>
          <a:bodyPr>
            <a:normAutofit fontScale="90000"/>
          </a:bodyPr>
          <a:lstStyle/>
          <a:p>
            <a:r>
              <a:rPr lang="en-US" sz="2200" dirty="0">
                <a:latin typeface="Times New Roman" pitchFamily="18" charset="0"/>
                <a:cs typeface="Times New Roman" pitchFamily="18" charset="0"/>
              </a:rPr>
              <a:t>Deviations from the beer-lambert law</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2900" dirty="0">
                <a:latin typeface="Times New Roman" pitchFamily="18" charset="0"/>
                <a:cs typeface="Times New Roman" pitchFamily="18" charset="0"/>
              </a:rPr>
              <a:t>Unless standards are prepared in buffered media, positive or negative deviations may result from measurements at 380 nm or 372 nm respectively. Alternatively, measurements can be made at the isobestic point i.e. where the absorbance curves of each form intersect, and absorbance is not a function of equilibrium concentrations but only of overall concentration. Solution of week acids and bases should also be measured at their isobestic point for the same reason.</a:t>
            </a:r>
          </a:p>
          <a:p>
            <a:pPr marL="0" lvl="0" indent="0">
              <a:buNone/>
            </a:pPr>
            <a:r>
              <a:rPr lang="en-US" sz="2900" dirty="0">
                <a:latin typeface="Times New Roman" pitchFamily="18" charset="0"/>
                <a:cs typeface="Times New Roman" pitchFamily="18" charset="0"/>
              </a:rPr>
              <a:t>Negative deviations occur if the radiation used in polychromatic, as in the case of filter photometer.</a:t>
            </a:r>
          </a:p>
          <a:p>
            <a:pPr marL="0" lvl="0" indent="0">
              <a:buNone/>
            </a:pPr>
            <a:r>
              <a:rPr lang="en-US" sz="2900" dirty="0">
                <a:latin typeface="Times New Roman" pitchFamily="18" charset="0"/>
                <a:cs typeface="Times New Roman" pitchFamily="18" charset="0"/>
              </a:rPr>
              <a:t>Stray light passing through the optical system is generally not absorbed by the sample to the same extent as that of the selected wavelength, its presence leads to negative deviations.</a:t>
            </a:r>
          </a:p>
          <a:p>
            <a:pPr marL="0" indent="0">
              <a:buNone/>
            </a:pPr>
            <a:r>
              <a:rPr lang="en-US" sz="2900" b="1" dirty="0">
                <a:latin typeface="Times New Roman" pitchFamily="18" charset="0"/>
                <a:cs typeface="Times New Roman" pitchFamily="18" charset="0"/>
              </a:rPr>
              <a:t>Note: </a:t>
            </a:r>
            <a:r>
              <a:rPr lang="en-US" sz="2900" dirty="0">
                <a:latin typeface="Times New Roman" pitchFamily="18" charset="0"/>
                <a:cs typeface="Times New Roman" pitchFamily="18" charset="0"/>
              </a:rPr>
              <a:t>Stray light (radiation): stray radiation is that portion of the light reaching the detector that is not the desired wavelength, given by the portion of </a:t>
            </a:r>
            <a:r>
              <a:rPr lang="en-US" sz="2900" dirty="0" smtClean="0">
                <a:latin typeface="Times New Roman" pitchFamily="18" charset="0"/>
                <a:cs typeface="Times New Roman" pitchFamily="18" charset="0"/>
              </a:rPr>
              <a:t>Monochromator.</a:t>
            </a:r>
            <a:endParaRPr lang="en-US" sz="2900"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4076029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latin typeface="Times New Roman" pitchFamily="18" charset="0"/>
                <a:cs typeface="Times New Roman" pitchFamily="18" charset="0"/>
              </a:rPr>
              <a:t>Analytical Chemistry Lab. III (Cr.01)</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32500" lnSpcReduction="20000"/>
          </a:bodyPr>
          <a:lstStyle/>
          <a:p>
            <a:pPr marL="0" indent="0">
              <a:buNone/>
            </a:pPr>
            <a:r>
              <a:rPr lang="en-US" b="1" dirty="0"/>
              <a:t> </a:t>
            </a:r>
            <a:endParaRPr lang="en-US" dirty="0"/>
          </a:p>
          <a:p>
            <a:pPr lvl="0"/>
            <a:r>
              <a:rPr lang="en-US" sz="5500" dirty="0">
                <a:latin typeface="Times New Roman" pitchFamily="18" charset="0"/>
                <a:cs typeface="Times New Roman" pitchFamily="18" charset="0"/>
              </a:rPr>
              <a:t>Measurement of </a:t>
            </a:r>
            <a:r>
              <a:rPr lang="en-US" sz="5500" dirty="0" err="1">
                <a:latin typeface="Times New Roman" pitchFamily="18" charset="0"/>
                <a:cs typeface="Times New Roman" pitchFamily="18" charset="0"/>
              </a:rPr>
              <a:t>λ</a:t>
            </a:r>
            <a:r>
              <a:rPr lang="en-US" sz="5500" baseline="-25000" dirty="0" err="1">
                <a:latin typeface="Times New Roman" pitchFamily="18" charset="0"/>
                <a:cs typeface="Times New Roman" pitchFamily="18" charset="0"/>
              </a:rPr>
              <a:t>max</a:t>
            </a:r>
            <a:r>
              <a:rPr lang="en-US" sz="5500" dirty="0">
                <a:latin typeface="Times New Roman" pitchFamily="18" charset="0"/>
                <a:cs typeface="Times New Roman" pitchFamily="18" charset="0"/>
              </a:rPr>
              <a:t> and calculation of Molar absorptivity of potassium </a:t>
            </a:r>
            <a:r>
              <a:rPr lang="en-US" sz="5500" dirty="0" err="1">
                <a:latin typeface="Times New Roman" pitchFamily="18" charset="0"/>
                <a:cs typeface="Times New Roman" pitchFamily="18" charset="0"/>
              </a:rPr>
              <a:t>permagnate</a:t>
            </a:r>
            <a:r>
              <a:rPr lang="en-US" sz="5500" dirty="0">
                <a:latin typeface="Times New Roman" pitchFamily="18" charset="0"/>
                <a:cs typeface="Times New Roman" pitchFamily="18" charset="0"/>
              </a:rPr>
              <a:t>.</a:t>
            </a:r>
          </a:p>
          <a:p>
            <a:pPr lvl="0"/>
            <a:r>
              <a:rPr lang="en-US" sz="5500" dirty="0">
                <a:latin typeface="Times New Roman" pitchFamily="18" charset="0"/>
                <a:cs typeface="Times New Roman" pitchFamily="18" charset="0"/>
              </a:rPr>
              <a:t>Plotting of calibration graph and measurement of unknown sample concentration.</a:t>
            </a:r>
          </a:p>
          <a:p>
            <a:pPr lvl="0"/>
            <a:r>
              <a:rPr lang="en-US" sz="5500" dirty="0">
                <a:latin typeface="Times New Roman" pitchFamily="18" charset="0"/>
                <a:cs typeface="Times New Roman" pitchFamily="18" charset="0"/>
              </a:rPr>
              <a:t>Use of standard addition method in Spectrophotometry.</a:t>
            </a:r>
          </a:p>
          <a:p>
            <a:pPr lvl="0"/>
            <a:r>
              <a:rPr lang="en-US" sz="5500" dirty="0">
                <a:latin typeface="Times New Roman" pitchFamily="18" charset="0"/>
                <a:cs typeface="Times New Roman" pitchFamily="18" charset="0"/>
              </a:rPr>
              <a:t>Determination of iron (II) using 1,10-phenanthroline method.</a:t>
            </a:r>
          </a:p>
          <a:p>
            <a:pPr lvl="0"/>
            <a:r>
              <a:rPr lang="en-US" sz="5500" dirty="0">
                <a:latin typeface="Times New Roman" pitchFamily="18" charset="0"/>
                <a:cs typeface="Times New Roman" pitchFamily="18" charset="0"/>
              </a:rPr>
              <a:t>Determination of iron (III) using </a:t>
            </a:r>
            <a:r>
              <a:rPr lang="en-US" sz="5500" dirty="0" err="1">
                <a:latin typeface="Times New Roman" pitchFamily="18" charset="0"/>
                <a:cs typeface="Times New Roman" pitchFamily="18" charset="0"/>
              </a:rPr>
              <a:t>thiocyanate</a:t>
            </a:r>
            <a:r>
              <a:rPr lang="en-US" sz="5500" dirty="0">
                <a:latin typeface="Times New Roman" pitchFamily="18" charset="0"/>
                <a:cs typeface="Times New Roman" pitchFamily="18" charset="0"/>
              </a:rPr>
              <a:t> method involving solvent extraction.</a:t>
            </a:r>
          </a:p>
          <a:p>
            <a:pPr lvl="0"/>
            <a:r>
              <a:rPr lang="en-US" sz="5500" dirty="0">
                <a:latin typeface="Times New Roman" pitchFamily="18" charset="0"/>
                <a:cs typeface="Times New Roman" pitchFamily="18" charset="0"/>
              </a:rPr>
              <a:t>Determination of phosphate by Spectrophotometry using molybdenum blue method.</a:t>
            </a:r>
          </a:p>
          <a:p>
            <a:pPr lvl="0"/>
            <a:r>
              <a:rPr lang="en-US" sz="5500" dirty="0">
                <a:latin typeface="Times New Roman" pitchFamily="18" charset="0"/>
                <a:cs typeface="Times New Roman" pitchFamily="18" charset="0"/>
              </a:rPr>
              <a:t>Determination of Sodium in tap water sample by using Flame photometer.</a:t>
            </a:r>
          </a:p>
          <a:p>
            <a:pPr lvl="0"/>
            <a:r>
              <a:rPr lang="en-US" sz="5500" dirty="0">
                <a:latin typeface="Times New Roman" pitchFamily="18" charset="0"/>
                <a:cs typeface="Times New Roman" pitchFamily="18" charset="0"/>
              </a:rPr>
              <a:t>Determination of Potassium in tap water sample by using Flame photometer.</a:t>
            </a:r>
          </a:p>
          <a:p>
            <a:pPr lvl="0"/>
            <a:r>
              <a:rPr lang="en-US" sz="5500" dirty="0">
                <a:latin typeface="Times New Roman" pitchFamily="18" charset="0"/>
                <a:cs typeface="Times New Roman" pitchFamily="18" charset="0"/>
              </a:rPr>
              <a:t>Determination of Calcium in chalk sample by using Flame photometer.</a:t>
            </a:r>
          </a:p>
          <a:p>
            <a:pPr lvl="0"/>
            <a:r>
              <a:rPr lang="en-US" sz="5500" dirty="0">
                <a:latin typeface="Times New Roman" pitchFamily="18" charset="0"/>
                <a:cs typeface="Times New Roman" pitchFamily="18" charset="0"/>
              </a:rPr>
              <a:t>Determination of Calcium in drinking water by EDTA.</a:t>
            </a:r>
          </a:p>
          <a:p>
            <a:pPr lvl="0"/>
            <a:r>
              <a:rPr lang="en-US" sz="5500" dirty="0">
                <a:latin typeface="Times New Roman" pitchFamily="18" charset="0"/>
                <a:cs typeface="Times New Roman" pitchFamily="18" charset="0"/>
              </a:rPr>
              <a:t>Identification of free salicylic acid in aspirin by using TLC.</a:t>
            </a:r>
          </a:p>
          <a:p>
            <a:pPr lvl="0"/>
            <a:r>
              <a:rPr lang="en-US" sz="5500" dirty="0">
                <a:latin typeface="Times New Roman" pitchFamily="18" charset="0"/>
                <a:cs typeface="Times New Roman" pitchFamily="18" charset="0"/>
              </a:rPr>
              <a:t>Determination of Methylene blue value of activated charcoal. </a:t>
            </a:r>
          </a:p>
          <a:p>
            <a:pPr lvl="0"/>
            <a:r>
              <a:rPr lang="en-US" sz="5500" dirty="0">
                <a:latin typeface="Times New Roman" pitchFamily="18" charset="0"/>
                <a:cs typeface="Times New Roman" pitchFamily="18" charset="0"/>
              </a:rPr>
              <a:t>Determination of iron in tap water by AAS.</a:t>
            </a:r>
          </a:p>
          <a:p>
            <a:pPr lvl="0"/>
            <a:r>
              <a:rPr lang="x-none" sz="5500">
                <a:latin typeface="Times New Roman" pitchFamily="18" charset="0"/>
                <a:cs typeface="Times New Roman" pitchFamily="18" charset="0"/>
              </a:rPr>
              <a:t>Determination of copper content in milk samples by AAS.</a:t>
            </a:r>
            <a:endParaRPr lang="en-US" sz="55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272022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4800600" cy="944562"/>
          </a:xfrm>
        </p:spPr>
        <p:txBody>
          <a:bodyPr>
            <a:normAutofit fontScale="90000"/>
          </a:bodyPr>
          <a:lstStyle/>
          <a:p>
            <a:r>
              <a:rPr lang="en-US" dirty="0"/>
              <a:t> </a:t>
            </a:r>
            <a:r>
              <a:rPr lang="en-US" sz="2200" b="1" dirty="0">
                <a:latin typeface="Times New Roman" pitchFamily="18" charset="0"/>
                <a:cs typeface="Times New Roman" pitchFamily="18" charset="0"/>
              </a:rPr>
              <a:t>Use of the beer-lambert </a:t>
            </a:r>
            <a:r>
              <a:rPr lang="en-US" sz="2200" b="1" dirty="0" smtClean="0">
                <a:latin typeface="Times New Roman" pitchFamily="18" charset="0"/>
                <a:cs typeface="Times New Roman" pitchFamily="18" charset="0"/>
              </a:rPr>
              <a:t>law</a:t>
            </a:r>
            <a:r>
              <a:rPr lang="en-US" sz="2200" dirty="0">
                <a:latin typeface="Times New Roman" pitchFamily="18" charset="0"/>
                <a:cs typeface="Times New Roman" pitchFamily="18" charset="0"/>
              </a:rPr>
              <a:t/>
            </a:r>
            <a:br>
              <a:rPr lang="en-US" sz="2200" dirty="0">
                <a:latin typeface="Times New Roman" pitchFamily="18" charset="0"/>
                <a:cs typeface="Times New Roman" pitchFamily="18" charset="0"/>
              </a:rPr>
            </a:br>
            <a:endParaRPr lang="en-US" sz="2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lgn="just">
              <a:buNone/>
            </a:pPr>
            <a:r>
              <a:rPr lang="en-US" sz="1800" dirty="0">
                <a:latin typeface="Times New Roman" pitchFamily="18" charset="0"/>
                <a:cs typeface="Times New Roman" pitchFamily="18" charset="0"/>
              </a:rPr>
              <a:t>Although applicable to measurements in all regions of electromagnetic spectrum, only in visible U.V and infrared Spectrometery are quantitative measurements based on Beer-Lambert law used extensively. The usual procedure is to prepare a calibration graph or beer’s law plot, by plotting absorbance against concentration for a series of standards. This should give a straight line passing through origin and slope equal to product ε l.</a:t>
            </a:r>
          </a:p>
          <a:p>
            <a:pPr marL="0" indent="0">
              <a:buNone/>
            </a:pPr>
            <a:r>
              <a:rPr lang="en-US" sz="1900" dirty="0">
                <a:latin typeface="Times New Roman" pitchFamily="18" charset="0"/>
                <a:cs typeface="Times New Roman" pitchFamily="18" charset="0"/>
              </a:rPr>
              <a:t>                                     </a:t>
            </a:r>
          </a:p>
          <a:p>
            <a:pPr marL="0" indent="0">
              <a:buNone/>
            </a:pPr>
            <a:endParaRPr lang="en-US" dirty="0"/>
          </a:p>
        </p:txBody>
      </p:sp>
      <p:pic>
        <p:nvPicPr>
          <p:cNvPr id="4" name="Picture 3"/>
          <p:cNvPicPr/>
          <p:nvPr/>
        </p:nvPicPr>
        <p:blipFill>
          <a:blip r:embed="rId2"/>
          <a:srcRect/>
          <a:stretch>
            <a:fillRect/>
          </a:stretch>
        </p:blipFill>
        <p:spPr bwMode="auto">
          <a:xfrm>
            <a:off x="3352800" y="3429000"/>
            <a:ext cx="2293620" cy="1993900"/>
          </a:xfrm>
          <a:prstGeom prst="rect">
            <a:avLst/>
          </a:prstGeom>
          <a:noFill/>
          <a:ln w="9525">
            <a:noFill/>
            <a:miter lim="800000"/>
            <a:headEnd/>
            <a:tailEnd/>
          </a:ln>
        </p:spPr>
      </p:pic>
    </p:spTree>
    <p:extLst>
      <p:ext uri="{BB962C8B-B14F-4D97-AF65-F5344CB8AC3E}">
        <p14:creationId xmlns:p14="http://schemas.microsoft.com/office/powerpoint/2010/main" val="3556523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4419600" cy="944562"/>
          </a:xfrm>
        </p:spPr>
        <p:txBody>
          <a:bodyPr>
            <a:normAutofit fontScale="90000"/>
          </a:bodyPr>
          <a:lstStyle/>
          <a:p>
            <a:r>
              <a:rPr lang="en-US" sz="2200" b="1" dirty="0">
                <a:latin typeface="Times New Roman" pitchFamily="18" charset="0"/>
                <a:cs typeface="Times New Roman" pitchFamily="18" charset="0"/>
              </a:rPr>
              <a:t>Use of the beer-lambert law</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latin typeface="Times New Roman" pitchFamily="18" charset="0"/>
                <a:cs typeface="Times New Roman" pitchFamily="18" charset="0"/>
              </a:rPr>
              <a:t>Measurements are generally made at a maximum wavelength in the absorbance curve to maximize sensitivity and to minimize errors in setting the instrument at chosen    wavelength. This also minimizes apparent deviations from beer’s law for incident radiation of wide band width. The concentrations of unknown can then be read directly from the graph or calculated using a factor i.e. the absorbance reading is divided by slop ε l.</a:t>
            </a:r>
          </a:p>
          <a:p>
            <a:pPr marL="0" indent="0">
              <a:buNone/>
            </a:pPr>
            <a:r>
              <a:rPr lang="en-US" dirty="0">
                <a:latin typeface="Times New Roman" pitchFamily="18" charset="0"/>
                <a:cs typeface="Times New Roman" pitchFamily="18" charset="0"/>
              </a:rPr>
              <a:t>The composition mixture of two or more absorbing materials can be established by measuring standards and samples at two or more wavelengths preferably corresponding to the absorbance maximum of each component. The concentration of components can be calculated from a set of simultaneous equations once the respective molar </a:t>
            </a:r>
            <a:r>
              <a:rPr lang="en-US" dirty="0" err="1">
                <a:latin typeface="Times New Roman" pitchFamily="18" charset="0"/>
                <a:cs typeface="Times New Roman" pitchFamily="18" charset="0"/>
              </a:rPr>
              <a:t>absorptivities</a:t>
            </a:r>
            <a:r>
              <a:rPr lang="en-US" dirty="0">
                <a:latin typeface="Times New Roman" pitchFamily="18" charset="0"/>
                <a:cs typeface="Times New Roman" pitchFamily="18" charset="0"/>
              </a:rPr>
              <a:t> at each wavelength are known e.g. for two components</a:t>
            </a:r>
          </a:p>
          <a:p>
            <a:pPr marL="0" indent="0">
              <a:buNone/>
            </a:pPr>
            <a:r>
              <a:rPr lang="en-US" dirty="0">
                <a:latin typeface="Times New Roman" pitchFamily="18" charset="0"/>
                <a:cs typeface="Times New Roman" pitchFamily="18" charset="0"/>
              </a:rPr>
              <a:t>                                  A Mixture  = ε</a:t>
            </a:r>
            <a:r>
              <a:rPr lang="en-US" baseline="-25000" dirty="0">
                <a:latin typeface="Times New Roman" pitchFamily="18" charset="0"/>
                <a:cs typeface="Times New Roman" pitchFamily="18" charset="0"/>
              </a:rPr>
              <a:t>1 </a:t>
            </a:r>
            <a:r>
              <a:rPr lang="en-US" baseline="30000" dirty="0">
                <a:latin typeface="Times New Roman" pitchFamily="18" charset="0"/>
                <a:cs typeface="Times New Roman" pitchFamily="18" charset="0"/>
              </a:rPr>
              <a:t>λ1 </a:t>
            </a:r>
            <a:r>
              <a:rPr lang="en-US" dirty="0">
                <a:latin typeface="Times New Roman" pitchFamily="18" charset="0"/>
                <a:cs typeface="Times New Roman" pitchFamily="18" charset="0"/>
              </a:rPr>
              <a:t>c l</a:t>
            </a:r>
            <a:r>
              <a:rPr lang="en-US" baseline="30000" dirty="0">
                <a:latin typeface="Times New Roman" pitchFamily="18" charset="0"/>
                <a:cs typeface="Times New Roman" pitchFamily="18" charset="0"/>
              </a:rPr>
              <a:t> </a:t>
            </a:r>
            <a:r>
              <a:rPr lang="en-US" dirty="0">
                <a:latin typeface="Times New Roman" pitchFamily="18" charset="0"/>
                <a:cs typeface="Times New Roman" pitchFamily="18" charset="0"/>
              </a:rPr>
              <a:t>+ ε</a:t>
            </a:r>
            <a:r>
              <a:rPr lang="en-US" baseline="-25000" dirty="0">
                <a:latin typeface="Times New Roman" pitchFamily="18" charset="0"/>
                <a:cs typeface="Times New Roman" pitchFamily="18" charset="0"/>
              </a:rPr>
              <a:t>2 </a:t>
            </a:r>
            <a:r>
              <a:rPr lang="en-US" baseline="30000" dirty="0">
                <a:latin typeface="Times New Roman" pitchFamily="18" charset="0"/>
                <a:cs typeface="Times New Roman" pitchFamily="18" charset="0"/>
              </a:rPr>
              <a:t>λ1</a:t>
            </a:r>
            <a:r>
              <a:rPr lang="en-US" dirty="0">
                <a:latin typeface="Times New Roman" pitchFamily="18" charset="0"/>
                <a:cs typeface="Times New Roman" pitchFamily="18" charset="0"/>
              </a:rPr>
              <a:t> c l      at  λ1 </a:t>
            </a:r>
          </a:p>
          <a:p>
            <a:pPr marL="0" indent="0">
              <a:buNone/>
            </a:pPr>
            <a:r>
              <a:rPr lang="en-US" dirty="0">
                <a:latin typeface="Times New Roman" pitchFamily="18" charset="0"/>
                <a:cs typeface="Times New Roman" pitchFamily="18" charset="0"/>
              </a:rPr>
              <a:t>And                           A Mixture  = ε</a:t>
            </a:r>
            <a:r>
              <a:rPr lang="en-US" baseline="-25000" dirty="0">
                <a:latin typeface="Times New Roman" pitchFamily="18" charset="0"/>
                <a:cs typeface="Times New Roman" pitchFamily="18" charset="0"/>
              </a:rPr>
              <a:t>1 </a:t>
            </a:r>
            <a:r>
              <a:rPr lang="en-US" baseline="30000" dirty="0">
                <a:latin typeface="Times New Roman" pitchFamily="18" charset="0"/>
                <a:cs typeface="Times New Roman" pitchFamily="18" charset="0"/>
              </a:rPr>
              <a:t>λ2  </a:t>
            </a:r>
            <a:r>
              <a:rPr lang="en-US" dirty="0">
                <a:latin typeface="Times New Roman" pitchFamily="18" charset="0"/>
                <a:cs typeface="Times New Roman" pitchFamily="18" charset="0"/>
              </a:rPr>
              <a:t>c l + ε</a:t>
            </a:r>
            <a:r>
              <a:rPr lang="en-US" baseline="-25000" dirty="0">
                <a:latin typeface="Times New Roman" pitchFamily="18" charset="0"/>
                <a:cs typeface="Times New Roman" pitchFamily="18" charset="0"/>
              </a:rPr>
              <a:t>2 </a:t>
            </a:r>
            <a:r>
              <a:rPr lang="en-US" baseline="30000" dirty="0">
                <a:latin typeface="Times New Roman" pitchFamily="18" charset="0"/>
                <a:cs typeface="Times New Roman" pitchFamily="18" charset="0"/>
              </a:rPr>
              <a:t>λ2</a:t>
            </a:r>
            <a:r>
              <a:rPr lang="en-US" baseline="-25000" dirty="0">
                <a:latin typeface="Times New Roman" pitchFamily="18" charset="0"/>
                <a:cs typeface="Times New Roman" pitchFamily="18" charset="0"/>
              </a:rPr>
              <a:t> </a:t>
            </a:r>
            <a:r>
              <a:rPr lang="en-US" dirty="0">
                <a:latin typeface="Times New Roman" pitchFamily="18" charset="0"/>
                <a:cs typeface="Times New Roman" pitchFamily="18" charset="0"/>
              </a:rPr>
              <a:t>c l      at  λ2</a:t>
            </a:r>
          </a:p>
          <a:p>
            <a:pPr marL="0" indent="0">
              <a:buNone/>
            </a:pPr>
            <a:r>
              <a:rPr lang="en-US" dirty="0">
                <a:latin typeface="Times New Roman" pitchFamily="18" charset="0"/>
                <a:cs typeface="Times New Roman" pitchFamily="18" charset="0"/>
              </a:rPr>
              <a:t> </a:t>
            </a:r>
          </a:p>
          <a:p>
            <a:pPr marL="0" indent="0">
              <a:buNone/>
            </a:pPr>
            <a:r>
              <a:rPr lang="en-US" dirty="0">
                <a:latin typeface="Times New Roman" pitchFamily="18" charset="0"/>
                <a:cs typeface="Times New Roman" pitchFamily="18" charset="0"/>
              </a:rPr>
              <a:t>The values of ε</a:t>
            </a:r>
            <a:r>
              <a:rPr lang="en-US" baseline="-25000" dirty="0">
                <a:latin typeface="Times New Roman" pitchFamily="18" charset="0"/>
                <a:cs typeface="Times New Roman" pitchFamily="18" charset="0"/>
              </a:rPr>
              <a:t>1 </a:t>
            </a:r>
            <a:r>
              <a:rPr lang="en-US" baseline="30000" dirty="0">
                <a:latin typeface="Times New Roman" pitchFamily="18" charset="0"/>
                <a:cs typeface="Times New Roman" pitchFamily="18" charset="0"/>
              </a:rPr>
              <a:t>λ1</a:t>
            </a:r>
            <a:r>
              <a:rPr lang="en-US" dirty="0">
                <a:latin typeface="Times New Roman" pitchFamily="18" charset="0"/>
                <a:cs typeface="Times New Roman" pitchFamily="18" charset="0"/>
              </a:rPr>
              <a:t> , ε</a:t>
            </a:r>
            <a:r>
              <a:rPr lang="en-US" baseline="-25000" dirty="0">
                <a:latin typeface="Times New Roman" pitchFamily="18" charset="0"/>
                <a:cs typeface="Times New Roman" pitchFamily="18" charset="0"/>
              </a:rPr>
              <a:t>2 </a:t>
            </a:r>
            <a:r>
              <a:rPr lang="en-US" baseline="30000" dirty="0">
                <a:latin typeface="Times New Roman" pitchFamily="18" charset="0"/>
                <a:cs typeface="Times New Roman" pitchFamily="18" charset="0"/>
              </a:rPr>
              <a:t>λ1 </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etc</a:t>
            </a:r>
            <a:r>
              <a:rPr lang="en-US" dirty="0">
                <a:latin typeface="Times New Roman" pitchFamily="18" charset="0"/>
                <a:cs typeface="Times New Roman" pitchFamily="18" charset="0"/>
              </a:rPr>
              <a:t> are calculated from calibration graphs for the separate components.</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2216083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858000" cy="1143000"/>
          </a:xfrm>
        </p:spPr>
        <p:txBody>
          <a:bodyPr>
            <a:normAutofit/>
          </a:bodyPr>
          <a:lstStyle/>
          <a:p>
            <a:r>
              <a:rPr lang="en-US" sz="2400" dirty="0" smtClean="0">
                <a:latin typeface="Times New Roman" pitchFamily="18" charset="0"/>
                <a:cs typeface="Times New Roman" pitchFamily="18" charset="0"/>
              </a:rPr>
              <a:t>Absorption shift due to conjugation effect</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1"/>
            <a:ext cx="8229600" cy="3999221"/>
          </a:xfrm>
        </p:spPr>
        <p:txBody>
          <a:bodyPr>
            <a:normAutofit/>
          </a:bodyPr>
          <a:lstStyle/>
          <a:p>
            <a:pPr marL="0" indent="0" algn="just">
              <a:buNone/>
            </a:pPr>
            <a:r>
              <a:rPr lang="en-US" sz="1800" dirty="0">
                <a:latin typeface="Times New Roman" pitchFamily="18" charset="0"/>
                <a:cs typeface="Times New Roman" pitchFamily="18" charset="0"/>
              </a:rPr>
              <a:t>Absorption bands due to conjugated </a:t>
            </a:r>
            <a:r>
              <a:rPr lang="en-US" sz="1800" dirty="0" err="1">
                <a:latin typeface="Times New Roman" pitchFamily="18" charset="0"/>
                <a:cs typeface="Times New Roman" pitchFamily="18" charset="0"/>
              </a:rPr>
              <a:t>chromophores</a:t>
            </a:r>
            <a:r>
              <a:rPr lang="en-US" sz="1800" dirty="0">
                <a:latin typeface="Times New Roman" pitchFamily="18" charset="0"/>
                <a:cs typeface="Times New Roman" pitchFamily="18" charset="0"/>
              </a:rPr>
              <a:t> are shifted to longer wavelength ( bathochromic or red shift) and intensified relative to an isolated </a:t>
            </a:r>
            <a:r>
              <a:rPr lang="en-US" sz="1800" dirty="0" err="1">
                <a:latin typeface="Times New Roman" pitchFamily="18" charset="0"/>
                <a:cs typeface="Times New Roman" pitchFamily="18" charset="0"/>
              </a:rPr>
              <a:t>chromophore</a:t>
            </a:r>
            <a:r>
              <a:rPr lang="en-US" sz="1800" dirty="0">
                <a:latin typeface="Times New Roman" pitchFamily="18" charset="0"/>
                <a:cs typeface="Times New Roman" pitchFamily="18" charset="0"/>
              </a:rPr>
              <a:t>. The shift can be explained in terms of interaction or delocalization of the π and π* orbitals of each </a:t>
            </a:r>
            <a:r>
              <a:rPr lang="en-US" sz="1800" dirty="0" err="1">
                <a:latin typeface="Times New Roman" pitchFamily="18" charset="0"/>
                <a:cs typeface="Times New Roman" pitchFamily="18" charset="0"/>
              </a:rPr>
              <a:t>chrompphore</a:t>
            </a:r>
            <a:r>
              <a:rPr lang="en-US" sz="1800" dirty="0">
                <a:latin typeface="Times New Roman" pitchFamily="18" charset="0"/>
                <a:cs typeface="Times New Roman" pitchFamily="18" charset="0"/>
              </a:rPr>
              <a:t> to produce new orbitals in which the highest π orbital and the lowest π* orbitals are closer in energy for example the conjugation of two ethylene </a:t>
            </a:r>
            <a:r>
              <a:rPr lang="en-US" sz="1800" dirty="0" err="1">
                <a:latin typeface="Times New Roman" pitchFamily="18" charset="0"/>
                <a:cs typeface="Times New Roman" pitchFamily="18" charset="0"/>
              </a:rPr>
              <a:t>chromophores</a:t>
            </a:r>
            <a:r>
              <a:rPr lang="en-US" sz="1800" dirty="0">
                <a:latin typeface="Times New Roman" pitchFamily="18" charset="0"/>
                <a:cs typeface="Times New Roman" pitchFamily="18" charset="0"/>
              </a:rPr>
              <a:t> to form 1,3 butadiene. The π → </a:t>
            </a:r>
            <a:r>
              <a:rPr lang="en-US" sz="1800" dirty="0" smtClean="0">
                <a:latin typeface="Times New Roman" pitchFamily="18" charset="0"/>
                <a:cs typeface="Times New Roman" pitchFamily="18" charset="0"/>
              </a:rPr>
              <a:t>π* transition </a:t>
            </a:r>
            <a:r>
              <a:rPr lang="en-US" sz="1800" dirty="0">
                <a:latin typeface="Times New Roman" pitchFamily="18" charset="0"/>
                <a:cs typeface="Times New Roman" pitchFamily="18" charset="0"/>
              </a:rPr>
              <a:t>in ethylene occurs at 165 nm with an ε value of 1500 whereas, 1,3 butadiene the values are 217 nm and 2100 respectively.</a:t>
            </a:r>
          </a:p>
          <a:p>
            <a:pPr marL="0" indent="0">
              <a:buNone/>
            </a:pPr>
            <a:endParaRPr lang="en-US" sz="1800" dirty="0">
              <a:latin typeface="Times New Roman" pitchFamily="18" charset="0"/>
              <a:cs typeface="Times New Roman" pitchFamily="18" charset="0"/>
            </a:endParaRPr>
          </a:p>
        </p:txBody>
      </p:sp>
      <p:cxnSp>
        <p:nvCxnSpPr>
          <p:cNvPr id="5" name="Straight Connector 4"/>
          <p:cNvCxnSpPr/>
          <p:nvPr/>
        </p:nvCxnSpPr>
        <p:spPr>
          <a:xfrm>
            <a:off x="609600" y="4114800"/>
            <a:ext cx="15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09595" y="4987660"/>
            <a:ext cx="15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172200" y="4114800"/>
            <a:ext cx="15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65275" y="4987635"/>
            <a:ext cx="15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00400" y="3810000"/>
            <a:ext cx="15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79625" y="4267200"/>
            <a:ext cx="15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00400" y="4800600"/>
            <a:ext cx="15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28110" y="5410200"/>
            <a:ext cx="15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89015" y="4821375"/>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π</a:t>
            </a:r>
            <a:endParaRPr lang="en-US" dirty="0"/>
          </a:p>
        </p:txBody>
      </p:sp>
      <p:sp>
        <p:nvSpPr>
          <p:cNvPr id="14" name="TextBox 13"/>
          <p:cNvSpPr txBox="1"/>
          <p:nvPr/>
        </p:nvSpPr>
        <p:spPr>
          <a:xfrm>
            <a:off x="2195944" y="3893125"/>
            <a:ext cx="471055" cy="369332"/>
          </a:xfrm>
          <a:prstGeom prst="rect">
            <a:avLst/>
          </a:prstGeom>
          <a:noFill/>
        </p:spPr>
        <p:txBody>
          <a:bodyPr wrap="square" rtlCol="0">
            <a:spAutoFit/>
          </a:bodyPr>
          <a:lstStyle/>
          <a:p>
            <a:r>
              <a:rPr lang="en-US" dirty="0">
                <a:latin typeface="Times New Roman" pitchFamily="18" charset="0"/>
                <a:cs typeface="Times New Roman" pitchFamily="18" charset="0"/>
              </a:rPr>
              <a:t>π*</a:t>
            </a:r>
            <a:endParaRPr lang="en-US" dirty="0"/>
          </a:p>
        </p:txBody>
      </p:sp>
      <p:sp>
        <p:nvSpPr>
          <p:cNvPr id="15" name="TextBox 14"/>
          <p:cNvSpPr txBox="1"/>
          <p:nvPr/>
        </p:nvSpPr>
        <p:spPr>
          <a:xfrm>
            <a:off x="7848600" y="4779805"/>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π</a:t>
            </a:r>
            <a:endParaRPr lang="en-US" dirty="0"/>
          </a:p>
        </p:txBody>
      </p:sp>
      <p:sp>
        <p:nvSpPr>
          <p:cNvPr id="16" name="TextBox 15"/>
          <p:cNvSpPr txBox="1"/>
          <p:nvPr/>
        </p:nvSpPr>
        <p:spPr>
          <a:xfrm>
            <a:off x="7758545" y="3893120"/>
            <a:ext cx="471055" cy="369332"/>
          </a:xfrm>
          <a:prstGeom prst="rect">
            <a:avLst/>
          </a:prstGeom>
          <a:noFill/>
        </p:spPr>
        <p:txBody>
          <a:bodyPr wrap="square" rtlCol="0">
            <a:spAutoFit/>
          </a:bodyPr>
          <a:lstStyle/>
          <a:p>
            <a:r>
              <a:rPr lang="en-US" dirty="0">
                <a:latin typeface="Times New Roman" pitchFamily="18" charset="0"/>
                <a:cs typeface="Times New Roman" pitchFamily="18" charset="0"/>
              </a:rPr>
              <a:t>π*</a:t>
            </a:r>
            <a:endParaRPr lang="en-US" dirty="0"/>
          </a:p>
        </p:txBody>
      </p:sp>
      <p:sp>
        <p:nvSpPr>
          <p:cNvPr id="17" name="TextBox 16"/>
          <p:cNvSpPr txBox="1"/>
          <p:nvPr/>
        </p:nvSpPr>
        <p:spPr>
          <a:xfrm>
            <a:off x="4779815" y="5230090"/>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π</a:t>
            </a:r>
            <a:endParaRPr lang="en-US" dirty="0"/>
          </a:p>
        </p:txBody>
      </p:sp>
      <p:sp>
        <p:nvSpPr>
          <p:cNvPr id="18" name="TextBox 17"/>
          <p:cNvSpPr txBox="1"/>
          <p:nvPr/>
        </p:nvSpPr>
        <p:spPr>
          <a:xfrm>
            <a:off x="4793670" y="4578925"/>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π</a:t>
            </a:r>
            <a:endParaRPr lang="en-US" dirty="0"/>
          </a:p>
        </p:txBody>
      </p:sp>
      <p:sp>
        <p:nvSpPr>
          <p:cNvPr id="19" name="TextBox 18"/>
          <p:cNvSpPr txBox="1"/>
          <p:nvPr/>
        </p:nvSpPr>
        <p:spPr>
          <a:xfrm>
            <a:off x="4696685" y="4087085"/>
            <a:ext cx="471055" cy="369332"/>
          </a:xfrm>
          <a:prstGeom prst="rect">
            <a:avLst/>
          </a:prstGeom>
          <a:noFill/>
        </p:spPr>
        <p:txBody>
          <a:bodyPr wrap="square" rtlCol="0">
            <a:spAutoFit/>
          </a:bodyPr>
          <a:lstStyle/>
          <a:p>
            <a:r>
              <a:rPr lang="en-US" dirty="0">
                <a:latin typeface="Times New Roman" pitchFamily="18" charset="0"/>
                <a:cs typeface="Times New Roman" pitchFamily="18" charset="0"/>
              </a:rPr>
              <a:t>π*</a:t>
            </a:r>
            <a:endParaRPr lang="en-US" dirty="0"/>
          </a:p>
        </p:txBody>
      </p:sp>
      <p:sp>
        <p:nvSpPr>
          <p:cNvPr id="20" name="TextBox 19"/>
          <p:cNvSpPr txBox="1"/>
          <p:nvPr/>
        </p:nvSpPr>
        <p:spPr>
          <a:xfrm>
            <a:off x="4703620" y="3574470"/>
            <a:ext cx="471055" cy="369332"/>
          </a:xfrm>
          <a:prstGeom prst="rect">
            <a:avLst/>
          </a:prstGeom>
          <a:noFill/>
        </p:spPr>
        <p:txBody>
          <a:bodyPr wrap="square" rtlCol="0">
            <a:spAutoFit/>
          </a:bodyPr>
          <a:lstStyle/>
          <a:p>
            <a:r>
              <a:rPr lang="en-US" dirty="0">
                <a:latin typeface="Times New Roman" pitchFamily="18" charset="0"/>
                <a:cs typeface="Times New Roman" pitchFamily="18" charset="0"/>
              </a:rPr>
              <a:t>π*</a:t>
            </a:r>
            <a:endParaRPr lang="en-US" dirty="0"/>
          </a:p>
        </p:txBody>
      </p:sp>
      <p:cxnSp>
        <p:nvCxnSpPr>
          <p:cNvPr id="22" name="Straight Arrow Connector 21"/>
          <p:cNvCxnSpPr/>
          <p:nvPr/>
        </p:nvCxnSpPr>
        <p:spPr>
          <a:xfrm flipV="1">
            <a:off x="1371600" y="4114800"/>
            <a:ext cx="0" cy="8496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934200" y="4114800"/>
            <a:ext cx="0" cy="8728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941625" y="4271751"/>
            <a:ext cx="0" cy="5288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7201" y="4456417"/>
            <a:ext cx="7620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165 nm</a:t>
            </a:r>
            <a:endParaRPr lang="en-US" sz="1200" dirty="0">
              <a:latin typeface="Times New Roman" pitchFamily="18" charset="0"/>
              <a:cs typeface="Times New Roman" pitchFamily="18" charset="0"/>
            </a:endParaRPr>
          </a:p>
        </p:txBody>
      </p:sp>
      <p:sp>
        <p:nvSpPr>
          <p:cNvPr id="28" name="TextBox 27"/>
          <p:cNvSpPr txBox="1"/>
          <p:nvPr/>
        </p:nvSpPr>
        <p:spPr>
          <a:xfrm>
            <a:off x="7239000" y="4447310"/>
            <a:ext cx="7620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165 nm</a:t>
            </a:r>
            <a:endParaRPr lang="en-US" sz="1200" dirty="0">
              <a:latin typeface="Times New Roman" pitchFamily="18" charset="0"/>
              <a:cs typeface="Times New Roman" pitchFamily="18" charset="0"/>
            </a:endParaRPr>
          </a:p>
        </p:txBody>
      </p:sp>
      <p:sp>
        <p:nvSpPr>
          <p:cNvPr id="29" name="TextBox 28"/>
          <p:cNvSpPr txBox="1"/>
          <p:nvPr/>
        </p:nvSpPr>
        <p:spPr>
          <a:xfrm>
            <a:off x="3200400" y="4447310"/>
            <a:ext cx="7620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217 nm</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30906005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4495800" cy="944562"/>
          </a:xfrm>
        </p:spPr>
        <p:txBody>
          <a:bodyPr>
            <a:normAutofit/>
          </a:bodyPr>
          <a:lstStyle/>
          <a:p>
            <a:r>
              <a:rPr lang="en-US" sz="2400" dirty="0">
                <a:latin typeface="Times New Roman" pitchFamily="18" charset="0"/>
                <a:cs typeface="Times New Roman" pitchFamily="18" charset="0"/>
              </a:rPr>
              <a:t>conjugation effect</a:t>
            </a:r>
            <a:endParaRPr lang="en-US" sz="2400" dirty="0"/>
          </a:p>
        </p:txBody>
      </p:sp>
      <p:sp>
        <p:nvSpPr>
          <p:cNvPr id="3" name="Content Placeholder 2"/>
          <p:cNvSpPr>
            <a:spLocks noGrp="1"/>
          </p:cNvSpPr>
          <p:nvPr>
            <p:ph idx="1"/>
          </p:nvPr>
        </p:nvSpPr>
        <p:spPr/>
        <p:txBody>
          <a:bodyPr>
            <a:normAutofit/>
          </a:bodyPr>
          <a:lstStyle/>
          <a:p>
            <a:pPr marL="0" indent="0">
              <a:buNone/>
            </a:pPr>
            <a:r>
              <a:rPr lang="en-US" sz="1800" dirty="0" smtClean="0">
                <a:latin typeface="Times New Roman" pitchFamily="18" charset="0"/>
                <a:cs typeface="Times New Roman" pitchFamily="18" charset="0"/>
              </a:rPr>
              <a:t>	If </a:t>
            </a:r>
            <a:r>
              <a:rPr lang="en-US" sz="1800" dirty="0">
                <a:latin typeface="Times New Roman" pitchFamily="18" charset="0"/>
                <a:cs typeface="Times New Roman" pitchFamily="18" charset="0"/>
              </a:rPr>
              <a:t>two unlike </a:t>
            </a:r>
            <a:r>
              <a:rPr lang="en-US" sz="1800" dirty="0" err="1">
                <a:latin typeface="Times New Roman" pitchFamily="18" charset="0"/>
                <a:cs typeface="Times New Roman" pitchFamily="18" charset="0"/>
              </a:rPr>
              <a:t>chromophores</a:t>
            </a:r>
            <a:r>
              <a:rPr lang="en-US" sz="1800" dirty="0">
                <a:latin typeface="Times New Roman" pitchFamily="18" charset="0"/>
                <a:cs typeface="Times New Roman" pitchFamily="18" charset="0"/>
              </a:rPr>
              <a:t> are conjugated and one group has non bonding electrons, the n → π* transition is also shifted </a:t>
            </a:r>
            <a:r>
              <a:rPr lang="en-US" sz="1800" dirty="0" err="1">
                <a:latin typeface="Times New Roman" pitchFamily="18" charset="0"/>
                <a:cs typeface="Times New Roman" pitchFamily="18" charset="0"/>
              </a:rPr>
              <a:t>bathochromically</a:t>
            </a:r>
            <a:r>
              <a:rPr lang="en-US" sz="1800" dirty="0">
                <a:latin typeface="Times New Roman" pitchFamily="18" charset="0"/>
                <a:cs typeface="Times New Roman" pitchFamily="18" charset="0"/>
              </a:rPr>
              <a:t> because the energy of the anti bonding orbital is lowered. Thus, the weak n→ π* band in a saturated carbonyl compound is shifted from below 300 nm to above 300 nm with an increase in ε.</a:t>
            </a:r>
          </a:p>
          <a:p>
            <a:pPr marL="0" indent="0">
              <a:buNone/>
            </a:pPr>
            <a:r>
              <a:rPr lang="en-US" sz="1800" dirty="0" smtClean="0">
                <a:latin typeface="Times New Roman" pitchFamily="18" charset="0"/>
                <a:cs typeface="Times New Roman" pitchFamily="18" charset="0"/>
              </a:rPr>
              <a:t>	Conjugation </a:t>
            </a:r>
            <a:r>
              <a:rPr lang="en-US" sz="1800" dirty="0">
                <a:latin typeface="Times New Roman" pitchFamily="18" charset="0"/>
                <a:cs typeface="Times New Roman" pitchFamily="18" charset="0"/>
              </a:rPr>
              <a:t>of additional </a:t>
            </a:r>
            <a:r>
              <a:rPr lang="en-US" sz="1800" dirty="0" err="1">
                <a:latin typeface="Times New Roman" pitchFamily="18" charset="0"/>
                <a:cs typeface="Times New Roman" pitchFamily="18" charset="0"/>
              </a:rPr>
              <a:t>chromophoric</a:t>
            </a:r>
            <a:r>
              <a:rPr lang="en-US" sz="1800" dirty="0">
                <a:latin typeface="Times New Roman" pitchFamily="18" charset="0"/>
                <a:cs typeface="Times New Roman" pitchFamily="18" charset="0"/>
              </a:rPr>
              <a:t> groups moves λ max progressively towards a visible region and increase ε. For example, </a:t>
            </a:r>
            <a:r>
              <a:rPr lang="en-US" sz="1800" dirty="0" err="1">
                <a:latin typeface="Times New Roman" pitchFamily="18" charset="0"/>
                <a:cs typeface="Times New Roman" pitchFamily="18" charset="0"/>
              </a:rPr>
              <a:t>tetradecahexane</a:t>
            </a:r>
            <a:r>
              <a:rPr lang="en-US" sz="1800" dirty="0">
                <a:latin typeface="Times New Roman" pitchFamily="18" charset="0"/>
                <a:cs typeface="Times New Roman" pitchFamily="18" charset="0"/>
              </a:rPr>
              <a:t>  (6 double bonds) absorbs at the blue end of the visible region and appears yellow whilst with further conjugation, as in the carotenes (10 or more double bonds), the compound may appear orange, red, purple or even black.</a:t>
            </a:r>
          </a:p>
          <a:p>
            <a:pPr marL="0" indent="0">
              <a:buNone/>
            </a:pPr>
            <a:r>
              <a:rPr lang="en-US" sz="1800" dirty="0" smtClean="0">
                <a:latin typeface="Times New Roman" pitchFamily="18" charset="0"/>
                <a:cs typeface="Times New Roman" pitchFamily="18" charset="0"/>
              </a:rPr>
              <a:t>	Benzene </a:t>
            </a:r>
            <a:r>
              <a:rPr lang="en-US" sz="1800" dirty="0">
                <a:latin typeface="Times New Roman" pitchFamily="18" charset="0"/>
                <a:cs typeface="Times New Roman" pitchFamily="18" charset="0"/>
              </a:rPr>
              <a:t>can be regarded as a special case of the conjugated </a:t>
            </a:r>
            <a:r>
              <a:rPr lang="en-US" sz="1800" dirty="0" err="1">
                <a:latin typeface="Times New Roman" pitchFamily="18" charset="0"/>
                <a:cs typeface="Times New Roman" pitchFamily="18" charset="0"/>
              </a:rPr>
              <a:t>triene</a:t>
            </a:r>
            <a:r>
              <a:rPr lang="en-US" sz="1800" dirty="0">
                <a:latin typeface="Times New Roman" pitchFamily="18" charset="0"/>
                <a:cs typeface="Times New Roman" pitchFamily="18" charset="0"/>
              </a:rPr>
              <a:t>. It has a relatively weak π → π* band near 255 nm which shifts </a:t>
            </a:r>
            <a:r>
              <a:rPr lang="en-US" sz="1800" dirty="0" err="1">
                <a:latin typeface="Times New Roman" pitchFamily="18" charset="0"/>
                <a:cs typeface="Times New Roman" pitchFamily="18" charset="0"/>
              </a:rPr>
              <a:t>bathochromically</a:t>
            </a:r>
            <a:r>
              <a:rPr lang="en-US" sz="1800" dirty="0">
                <a:latin typeface="Times New Roman" pitchFamily="18" charset="0"/>
                <a:cs typeface="Times New Roman" pitchFamily="18" charset="0"/>
              </a:rPr>
              <a:t> and intensifies on </a:t>
            </a:r>
            <a:r>
              <a:rPr lang="en-US" sz="1800" dirty="0" err="1">
                <a:latin typeface="Times New Roman" pitchFamily="18" charset="0"/>
                <a:cs typeface="Times New Roman" pitchFamily="18" charset="0"/>
              </a:rPr>
              <a:t>chromophoric</a:t>
            </a:r>
            <a:r>
              <a:rPr lang="en-US" sz="1800" dirty="0">
                <a:latin typeface="Times New Roman" pitchFamily="18" charset="0"/>
                <a:cs typeface="Times New Roman" pitchFamily="18" charset="0"/>
              </a:rPr>
              <a:t> substitution. Of more important is that substitution produces a new and intense band between 200 and 300 nm which arises from a π → π* transition in the extended conjugated system.</a:t>
            </a:r>
          </a:p>
          <a:p>
            <a:pPr marL="0" indent="0">
              <a:buNone/>
            </a:pP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31535802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4038600" cy="944562"/>
          </a:xfrm>
        </p:spPr>
        <p:txBody>
          <a:bodyPr>
            <a:normAutofit/>
          </a:bodyPr>
          <a:lstStyle/>
          <a:p>
            <a:r>
              <a:rPr lang="en-US" sz="2800" b="1" dirty="0">
                <a:latin typeface="Times New Roman" pitchFamily="18" charset="0"/>
                <a:cs typeface="Times New Roman" pitchFamily="18" charset="0"/>
              </a:rPr>
              <a:t>Effect of </a:t>
            </a:r>
            <a:r>
              <a:rPr lang="en-US" sz="2800" b="1" dirty="0" smtClean="0">
                <a:latin typeface="Times New Roman" pitchFamily="18" charset="0"/>
                <a:cs typeface="Times New Roman" pitchFamily="18" charset="0"/>
              </a:rPr>
              <a:t>auxochromes</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lgn="just">
              <a:buNone/>
            </a:pPr>
            <a:r>
              <a:rPr lang="en-US" sz="2600" dirty="0">
                <a:latin typeface="Times New Roman" pitchFamily="18" charset="0"/>
                <a:cs typeface="Times New Roman" pitchFamily="18" charset="0"/>
              </a:rPr>
              <a:t>In general, </a:t>
            </a:r>
            <a:r>
              <a:rPr lang="en-US" sz="2600" dirty="0" err="1">
                <a:latin typeface="Times New Roman" pitchFamily="18" charset="0"/>
                <a:cs typeface="Times New Roman" pitchFamily="18" charset="0"/>
              </a:rPr>
              <a:t>auxochromic</a:t>
            </a:r>
            <a:r>
              <a:rPr lang="en-US" sz="2600" dirty="0">
                <a:latin typeface="Times New Roman" pitchFamily="18" charset="0"/>
                <a:cs typeface="Times New Roman" pitchFamily="18" charset="0"/>
              </a:rPr>
              <a:t> substitution of Chromophores causes Bathochromic shifts and increase in intensity for  π → π* transitions, and Hypsochromic shifts (to shorter wavelengths) for n→ π* transition. The shifts are explainable in terms of </a:t>
            </a:r>
            <a:r>
              <a:rPr lang="en-US" sz="2600" dirty="0" err="1">
                <a:latin typeface="Times New Roman" pitchFamily="18" charset="0"/>
                <a:cs typeface="Times New Roman" pitchFamily="18" charset="0"/>
              </a:rPr>
              <a:t>mesomeric</a:t>
            </a:r>
            <a:r>
              <a:rPr lang="en-US" sz="2600" dirty="0">
                <a:latin typeface="Times New Roman" pitchFamily="18" charset="0"/>
                <a:cs typeface="Times New Roman" pitchFamily="18" charset="0"/>
              </a:rPr>
              <a:t> (resonance) effects caused by interactions of lone pair electron associated with such Auxochromes as –OH, -</a:t>
            </a:r>
            <a:r>
              <a:rPr lang="en-US" sz="2600" dirty="0" err="1">
                <a:latin typeface="Times New Roman" pitchFamily="18" charset="0"/>
                <a:cs typeface="Times New Roman" pitchFamily="18" charset="0"/>
              </a:rPr>
              <a:t>Cl</a:t>
            </a:r>
            <a:r>
              <a:rPr lang="en-US" sz="2600" dirty="0">
                <a:latin typeface="Times New Roman" pitchFamily="18" charset="0"/>
                <a:cs typeface="Times New Roman" pitchFamily="18" charset="0"/>
              </a:rPr>
              <a:t>, -NH</a:t>
            </a:r>
            <a:r>
              <a:rPr lang="en-US" sz="2600" baseline="-25000" dirty="0">
                <a:latin typeface="Times New Roman" pitchFamily="18" charset="0"/>
                <a:cs typeface="Times New Roman" pitchFamily="18" charset="0"/>
              </a:rPr>
              <a:t>2 </a:t>
            </a:r>
            <a:r>
              <a:rPr lang="en-US" sz="2600" dirty="0">
                <a:latin typeface="Times New Roman" pitchFamily="18" charset="0"/>
                <a:cs typeface="Times New Roman" pitchFamily="18" charset="0"/>
              </a:rPr>
              <a:t>with the π system of Chromophores. This leads to increase in the energies of π and π* orbitals, the π being raised by more than the π*, but leaves the energy of the non bonding orbital unchanged.</a:t>
            </a:r>
          </a:p>
          <a:p>
            <a:pPr marL="0" indent="0">
              <a:buNone/>
            </a:pPr>
            <a:endParaRPr lang="en-US" dirty="0"/>
          </a:p>
        </p:txBody>
      </p:sp>
    </p:spTree>
    <p:extLst>
      <p:ext uri="{BB962C8B-B14F-4D97-AF65-F5344CB8AC3E}">
        <p14:creationId xmlns:p14="http://schemas.microsoft.com/office/powerpoint/2010/main" val="818143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4114800" cy="868362"/>
          </a:xfrm>
        </p:spPr>
        <p:txBody>
          <a:bodyPr>
            <a:normAutofit/>
          </a:bodyPr>
          <a:lstStyle/>
          <a:p>
            <a:r>
              <a:rPr lang="en-US" sz="2400" b="1" dirty="0">
                <a:latin typeface="Times New Roman" pitchFamily="18" charset="0"/>
                <a:cs typeface="Times New Roman" pitchFamily="18" charset="0"/>
              </a:rPr>
              <a:t>Solvent </a:t>
            </a:r>
            <a:r>
              <a:rPr lang="en-US" sz="2400" b="1" dirty="0" smtClean="0">
                <a:latin typeface="Times New Roman" pitchFamily="18" charset="0"/>
                <a:cs typeface="Times New Roman" pitchFamily="18" charset="0"/>
              </a:rPr>
              <a:t>effects</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buNone/>
            </a:pPr>
            <a:r>
              <a:rPr lang="en-US" sz="24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Absorption </a:t>
            </a:r>
            <a:r>
              <a:rPr lang="en-US" sz="2000" dirty="0">
                <a:latin typeface="Times New Roman" pitchFamily="18" charset="0"/>
                <a:cs typeface="Times New Roman" pitchFamily="18" charset="0"/>
              </a:rPr>
              <a:t>bonds arising from n → π* transition suffer </a:t>
            </a:r>
            <a:r>
              <a:rPr lang="en-US" sz="2000" dirty="0" err="1">
                <a:latin typeface="Times New Roman" pitchFamily="18" charset="0"/>
                <a:cs typeface="Times New Roman" pitchFamily="18" charset="0"/>
              </a:rPr>
              <a:t>hypsochromic</a:t>
            </a:r>
            <a:r>
              <a:rPr lang="en-US" sz="2000" dirty="0">
                <a:latin typeface="Times New Roman" pitchFamily="18" charset="0"/>
                <a:cs typeface="Times New Roman" pitchFamily="18" charset="0"/>
              </a:rPr>
              <a:t> shifts on increasing the solvent polarity, whilst those of  π → π* transitions are shifted </a:t>
            </a:r>
            <a:r>
              <a:rPr lang="en-US" sz="2000" dirty="0" err="1">
                <a:latin typeface="Times New Roman" pitchFamily="18" charset="0"/>
                <a:cs typeface="Times New Roman" pitchFamily="18" charset="0"/>
              </a:rPr>
              <a:t>bathochromically</a:t>
            </a:r>
            <a:r>
              <a:rPr lang="en-US" sz="2000" dirty="0">
                <a:latin typeface="Times New Roman" pitchFamily="18" charset="0"/>
                <a:cs typeface="Times New Roman" pitchFamily="18" charset="0"/>
              </a:rPr>
              <a:t>. Explanations lie in the fact that the energy of non bonding orbital is lowered by hydrogen bonding in the more polar solvent thus increasing the energy of the n→π* transition, but the energy of π* orbital is decreased relative to the π orbital.</a:t>
            </a:r>
          </a:p>
          <a:p>
            <a:pPr marL="0" indent="0">
              <a:buNone/>
            </a:pPr>
            <a:r>
              <a:rPr lang="en-US" sz="2000" dirty="0" smtClean="0">
                <a:latin typeface="Times New Roman" pitchFamily="18" charset="0"/>
                <a:cs typeface="Times New Roman" pitchFamily="18" charset="0"/>
              </a:rPr>
              <a:t>	The </a:t>
            </a:r>
            <a:r>
              <a:rPr lang="en-US" sz="2000" dirty="0">
                <a:latin typeface="Times New Roman" pitchFamily="18" charset="0"/>
                <a:cs typeface="Times New Roman" pitchFamily="18" charset="0"/>
              </a:rPr>
              <a:t>position and intensities of the π→π* bonds in such compounds as phenols and amines exhibit a marked sensitivity to pH changes because of changes in the interaction of non bonding electrons with the π system</a:t>
            </a:r>
            <a:r>
              <a:rPr lang="en-US" sz="2400" dirty="0">
                <a:latin typeface="Times New Roman" pitchFamily="18" charset="0"/>
                <a:cs typeface="Times New Roman" pitchFamily="18" charset="0"/>
              </a:rPr>
              <a:t>.</a:t>
            </a:r>
          </a:p>
          <a:p>
            <a:pPr marL="0" indent="0">
              <a:buNone/>
            </a:pPr>
            <a:endParaRPr lang="en-US" dirty="0"/>
          </a:p>
        </p:txBody>
      </p:sp>
    </p:spTree>
    <p:extLst>
      <p:ext uri="{BB962C8B-B14F-4D97-AF65-F5344CB8AC3E}">
        <p14:creationId xmlns:p14="http://schemas.microsoft.com/office/powerpoint/2010/main" val="42240335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27" y="297873"/>
            <a:ext cx="8229600" cy="768927"/>
          </a:xfrm>
        </p:spPr>
        <p:txBody>
          <a:bodyPr>
            <a:normAutofit fontScale="90000"/>
          </a:bodyPr>
          <a:lstStyle/>
          <a:p>
            <a:r>
              <a:rPr lang="en-US" sz="2200" b="1" dirty="0">
                <a:latin typeface="Times New Roman" pitchFamily="18" charset="0"/>
                <a:cs typeface="Times New Roman" pitchFamily="18" charset="0"/>
              </a:rPr>
              <a:t>Instrumentation</a:t>
            </a:r>
            <a:r>
              <a:rPr lang="en-US" b="1" dirty="0"/>
              <a:t> </a:t>
            </a:r>
            <a:r>
              <a:rPr lang="en-US" sz="2200" b="1" dirty="0"/>
              <a:t>of ultraviolet – visible spectrophotometer</a:t>
            </a:r>
            <a:r>
              <a:rPr lang="en-US" b="1" dirty="0"/>
              <a:t/>
            </a:r>
            <a:br>
              <a:rPr lang="en-US" b="1" dirty="0"/>
            </a:br>
            <a:endParaRPr lang="en-US" b="1" dirty="0"/>
          </a:p>
        </p:txBody>
      </p:sp>
      <p:sp>
        <p:nvSpPr>
          <p:cNvPr id="3" name="Content Placeholder 2"/>
          <p:cNvSpPr>
            <a:spLocks noGrp="1"/>
          </p:cNvSpPr>
          <p:nvPr>
            <p:ph idx="1"/>
          </p:nvPr>
        </p:nvSpPr>
        <p:spPr/>
        <p:txBody>
          <a:bodyPr>
            <a:normAutofit/>
          </a:bodyPr>
          <a:lstStyle/>
          <a:p>
            <a:pPr marL="0" indent="0">
              <a:buNone/>
            </a:pPr>
            <a:r>
              <a:rPr lang="en-US" sz="2100" dirty="0">
                <a:latin typeface="Times New Roman" pitchFamily="18" charset="0"/>
                <a:cs typeface="Times New Roman" pitchFamily="18" charset="0"/>
              </a:rPr>
              <a:t>The essential components of spectrophotometer are:</a:t>
            </a:r>
          </a:p>
          <a:p>
            <a:pPr lvl="0"/>
            <a:r>
              <a:rPr lang="en-US" sz="2100" dirty="0">
                <a:latin typeface="Times New Roman" pitchFamily="18" charset="0"/>
                <a:cs typeface="Times New Roman" pitchFamily="18" charset="0"/>
              </a:rPr>
              <a:t>Stable source of radiant energy</a:t>
            </a:r>
          </a:p>
          <a:p>
            <a:pPr lvl="0"/>
            <a:r>
              <a:rPr lang="en-US" sz="2100" dirty="0" smtClean="0">
                <a:latin typeface="Times New Roman" pitchFamily="18" charset="0"/>
                <a:cs typeface="Times New Roman" pitchFamily="18" charset="0"/>
              </a:rPr>
              <a:t> System </a:t>
            </a:r>
            <a:r>
              <a:rPr lang="en-US" sz="2100" dirty="0">
                <a:latin typeface="Times New Roman" pitchFamily="18" charset="0"/>
                <a:cs typeface="Times New Roman" pitchFamily="18" charset="0"/>
              </a:rPr>
              <a:t>of lenses , mirrors and slits, which define, collimate( make parallel) and focus the beam</a:t>
            </a:r>
          </a:p>
          <a:p>
            <a:pPr lvl="0"/>
            <a:r>
              <a:rPr lang="en-US" sz="2100" dirty="0">
                <a:latin typeface="Times New Roman" pitchFamily="18" charset="0"/>
                <a:cs typeface="Times New Roman" pitchFamily="18" charset="0"/>
              </a:rPr>
              <a:t>Monochromator to resolve the radiation into component wavelengths or bands of wavelengths</a:t>
            </a:r>
          </a:p>
          <a:p>
            <a:pPr lvl="0"/>
            <a:r>
              <a:rPr lang="en-US" sz="2100" dirty="0">
                <a:latin typeface="Times New Roman" pitchFamily="18" charset="0"/>
                <a:cs typeface="Times New Roman" pitchFamily="18" charset="0"/>
              </a:rPr>
              <a:t>Transparent container to hold the sample called cell</a:t>
            </a:r>
          </a:p>
          <a:p>
            <a:pPr lvl="0"/>
            <a:r>
              <a:rPr lang="en-US" sz="2100" dirty="0">
                <a:latin typeface="Times New Roman" pitchFamily="18" charset="0"/>
                <a:cs typeface="Times New Roman" pitchFamily="18" charset="0"/>
              </a:rPr>
              <a:t>Radiation detector</a:t>
            </a:r>
          </a:p>
          <a:p>
            <a:pPr lvl="0"/>
            <a:r>
              <a:rPr lang="en-US" sz="2100" dirty="0">
                <a:latin typeface="Times New Roman" pitchFamily="18" charset="0"/>
                <a:cs typeface="Times New Roman" pitchFamily="18" charset="0"/>
              </a:rPr>
              <a:t>Read out system</a:t>
            </a:r>
          </a:p>
          <a:p>
            <a:pPr marL="0" indent="0">
              <a:buNone/>
            </a:pPr>
            <a:endParaRPr lang="en-US" dirty="0"/>
          </a:p>
        </p:txBody>
      </p:sp>
      <p:pic>
        <p:nvPicPr>
          <p:cNvPr id="4" name="Picture 3"/>
          <p:cNvPicPr/>
          <p:nvPr/>
        </p:nvPicPr>
        <p:blipFill>
          <a:blip r:embed="rId2"/>
          <a:srcRect/>
          <a:stretch>
            <a:fillRect/>
          </a:stretch>
        </p:blipFill>
        <p:spPr bwMode="auto">
          <a:xfrm>
            <a:off x="1219200" y="5029200"/>
            <a:ext cx="5785485" cy="1424305"/>
          </a:xfrm>
          <a:prstGeom prst="rect">
            <a:avLst/>
          </a:prstGeom>
          <a:noFill/>
          <a:ln w="9525">
            <a:noFill/>
            <a:miter lim="800000"/>
            <a:headEnd/>
            <a:tailEnd/>
          </a:ln>
        </p:spPr>
      </p:pic>
    </p:spTree>
    <p:extLst>
      <p:ext uri="{BB962C8B-B14F-4D97-AF65-F5344CB8AC3E}">
        <p14:creationId xmlns:p14="http://schemas.microsoft.com/office/powerpoint/2010/main" val="26456438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000" b="1" dirty="0" smtClean="0">
                <a:latin typeface="Times New Roman" pitchFamily="18" charset="0"/>
                <a:cs typeface="Times New Roman" pitchFamily="18" charset="0"/>
              </a:rPr>
              <a:t>Source of radiant energy</a:t>
            </a:r>
            <a:endParaRPr lang="en-US" sz="2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r>
              <a:rPr lang="en-US" sz="1800" dirty="0" smtClean="0">
                <a:latin typeface="Times New Roman" pitchFamily="18" charset="0"/>
                <a:cs typeface="Times New Roman" pitchFamily="18" charset="0"/>
              </a:rPr>
              <a:t>Source </a:t>
            </a:r>
            <a:r>
              <a:rPr lang="en-US" sz="1800" dirty="0">
                <a:latin typeface="Times New Roman" pitchFamily="18" charset="0"/>
                <a:cs typeface="Times New Roman" pitchFamily="18" charset="0"/>
              </a:rPr>
              <a:t>of radiant energy consist of materials that are excited to higher energy states by a high voltage electric discharge or by electrical heating. As the material return to low energy states or their ground states, they emit photons of characteristics energies corresponding to the energy difference between the excited and lower energy states.</a:t>
            </a:r>
          </a:p>
          <a:p>
            <a:pPr marL="0" indent="0">
              <a:buNone/>
            </a:pPr>
            <a:r>
              <a:rPr lang="en-US" sz="1800" b="1" dirty="0">
                <a:latin typeface="Times New Roman" pitchFamily="18" charset="0"/>
                <a:cs typeface="Times New Roman" pitchFamily="18" charset="0"/>
              </a:rPr>
              <a:t> </a:t>
            </a:r>
            <a:endParaRPr lang="en-US" sz="1800" dirty="0">
              <a:latin typeface="Times New Roman" pitchFamily="18" charset="0"/>
              <a:cs typeface="Times New Roman" pitchFamily="18" charset="0"/>
            </a:endParaRPr>
          </a:p>
          <a:p>
            <a:r>
              <a:rPr lang="en-US" sz="1800" b="1" i="1" dirty="0">
                <a:latin typeface="Times New Roman" pitchFamily="18" charset="0"/>
                <a:cs typeface="Times New Roman" pitchFamily="18" charset="0"/>
              </a:rPr>
              <a:t>Source of ultra violet radiation</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The hydrogen lamp and deuterium are the most common sources of </a:t>
            </a:r>
            <a:r>
              <a:rPr lang="en-US" sz="1800" dirty="0" err="1">
                <a:latin typeface="Times New Roman" pitchFamily="18" charset="0"/>
                <a:cs typeface="Times New Roman" pitchFamily="18" charset="0"/>
              </a:rPr>
              <a:t>u.v</a:t>
            </a:r>
            <a:r>
              <a:rPr lang="en-US" sz="1800" dirty="0">
                <a:latin typeface="Times New Roman" pitchFamily="18" charset="0"/>
                <a:cs typeface="Times New Roman" pitchFamily="18" charset="0"/>
              </a:rPr>
              <a:t> radiation. They consist of a pair of electrodes which are enclosed in a glass tube provided with a quartz window and filled with hydrogen or deuterium gas at low pressure. When a stabilized high voltage is applied to electrodes, an electrode discharge occurs which excite other electrons in the gas molecules to high energy state. As the electrons return to their ground sate, they emit radiation which is continuous in the region roughly between 180 and 350 nm.</a:t>
            </a: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13371506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latin typeface="Times New Roman" pitchFamily="18" charset="0"/>
                <a:cs typeface="Times New Roman" pitchFamily="18" charset="0"/>
              </a:rPr>
              <a:t>Source of radiant energy</a:t>
            </a:r>
            <a:endParaRPr lang="en-US" sz="2000" dirty="0"/>
          </a:p>
        </p:txBody>
      </p:sp>
      <p:sp>
        <p:nvSpPr>
          <p:cNvPr id="3" name="Content Placeholder 2"/>
          <p:cNvSpPr>
            <a:spLocks noGrp="1"/>
          </p:cNvSpPr>
          <p:nvPr>
            <p:ph idx="1"/>
          </p:nvPr>
        </p:nvSpPr>
        <p:spPr/>
        <p:txBody>
          <a:bodyPr>
            <a:normAutofit/>
          </a:bodyPr>
          <a:lstStyle/>
          <a:p>
            <a:pPr marL="0" indent="0">
              <a:buNone/>
            </a:pPr>
            <a:r>
              <a:rPr lang="en-US" sz="2000" b="1" i="1" dirty="0" smtClean="0">
                <a:latin typeface="Times New Roman" pitchFamily="18" charset="0"/>
                <a:cs typeface="Times New Roman" pitchFamily="18" charset="0"/>
              </a:rPr>
              <a:t>Source of visible radiation</a:t>
            </a:r>
            <a:endParaRPr lang="en-US"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The tungsten lamp is similar in functioning to an ordinary electric light bulb. It contains tungsten heated electrically to white heat, and generates continuum </a:t>
            </a:r>
            <a:r>
              <a:rPr lang="en-US" sz="2000" dirty="0" smtClean="0">
                <a:latin typeface="Times New Roman" pitchFamily="18" charset="0"/>
                <a:cs typeface="Times New Roman" pitchFamily="18" charset="0"/>
              </a:rPr>
              <a:t>spectra. A tungsten filament lamp is the most satisfactory and in expensive source of visible radiations. The filament is heated by a stabilized DC power supply, or by a storage battery. The tungsten filament emits continuous radiation in the region between 350 and 2500 nm.</a:t>
            </a:r>
          </a:p>
          <a:p>
            <a:pPr marL="0" indent="0">
              <a:buNone/>
            </a:pPr>
            <a:r>
              <a:rPr lang="en-US" sz="2000" dirty="0">
                <a:latin typeface="Times New Roman" pitchFamily="18" charset="0"/>
                <a:cs typeface="Times New Roman" pitchFamily="18" charset="0"/>
              </a:rPr>
              <a:t>It has two shortcomings: the intensity of radiation at short wavelength (˂350 nm) is low; furthermore, to maintain a constant intensity, the electrical current to the lamp must be carefully controlled. However, the lamps are generally stable, robust and easy to use.</a:t>
            </a:r>
          </a:p>
          <a:p>
            <a:pPr marL="0" indent="0">
              <a:buNone/>
            </a:pPr>
            <a:endParaRPr lang="en-US" sz="2000" dirty="0"/>
          </a:p>
        </p:txBody>
      </p:sp>
    </p:spTree>
    <p:extLst>
      <p:ext uri="{BB962C8B-B14F-4D97-AF65-F5344CB8AC3E}">
        <p14:creationId xmlns:p14="http://schemas.microsoft.com/office/powerpoint/2010/main" val="23026137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latin typeface="Times New Roman" pitchFamily="18" charset="0"/>
                <a:cs typeface="Times New Roman" pitchFamily="18" charset="0"/>
              </a:rPr>
              <a:t>Source of radiant energy</a:t>
            </a:r>
            <a:endParaRPr lang="en-US" sz="2000" dirty="0"/>
          </a:p>
        </p:txBody>
      </p:sp>
      <p:sp>
        <p:nvSpPr>
          <p:cNvPr id="3" name="Content Placeholder 2"/>
          <p:cNvSpPr>
            <a:spLocks noGrp="1"/>
          </p:cNvSpPr>
          <p:nvPr>
            <p:ph idx="1"/>
          </p:nvPr>
        </p:nvSpPr>
        <p:spPr/>
        <p:txBody>
          <a:bodyPr/>
          <a:lstStyle/>
          <a:p>
            <a:pPr marL="0" indent="0">
              <a:buNone/>
            </a:pPr>
            <a:r>
              <a:rPr lang="en-US" sz="2000" b="1" dirty="0">
                <a:latin typeface="Times New Roman" pitchFamily="18" charset="0"/>
                <a:cs typeface="Times New Roman" pitchFamily="18" charset="0"/>
              </a:rPr>
              <a:t>Xenon arc lamps</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Xenon arc lamps operate in a manner to deuterium lamps. A passage of current through xenon gas produces intense radiation over the 200-1000 nm range. They provide very high radiation intensity and are widely used in the visible region and long wavelength end of the UV range. </a:t>
            </a:r>
          </a:p>
          <a:p>
            <a:pPr marL="0" lvl="0" indent="0">
              <a:buNone/>
            </a:pPr>
            <a:r>
              <a:rPr lang="en-US" sz="2000" b="1" dirty="0">
                <a:latin typeface="Times New Roman" pitchFamily="18" charset="0"/>
                <a:cs typeface="Times New Roman" pitchFamily="18" charset="0"/>
              </a:rPr>
              <a:t>Lenses and mirrors:</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Radiation is collimated and focused by lenses and mirrors. Materials used for lenses must, of course, be transparent to the radiation being used</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616515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152400"/>
            <a:ext cx="4952999" cy="1143000"/>
          </a:xfrm>
        </p:spPr>
        <p:txBody>
          <a:bodyPr>
            <a:normAutofit/>
          </a:bodyPr>
          <a:lstStyle/>
          <a:p>
            <a:pPr algn="l"/>
            <a:r>
              <a:rPr lang="en-US" sz="2400" b="1" dirty="0">
                <a:latin typeface="Times New Roman" pitchFamily="18" charset="0"/>
                <a:cs typeface="Times New Roman" pitchFamily="18" charset="0"/>
              </a:rPr>
              <a:t>Introduction to Spectroscopy</a:t>
            </a:r>
            <a:endParaRPr lang="en-US" sz="2400" dirty="0"/>
          </a:p>
        </p:txBody>
      </p:sp>
      <p:sp>
        <p:nvSpPr>
          <p:cNvPr id="3" name="Content Placeholder 2"/>
          <p:cNvSpPr>
            <a:spLocks noGrp="1"/>
          </p:cNvSpPr>
          <p:nvPr>
            <p:ph idx="1"/>
          </p:nvPr>
        </p:nvSpPr>
        <p:spPr>
          <a:xfrm>
            <a:off x="1143000" y="1600200"/>
            <a:ext cx="6400800" cy="3474720"/>
          </a:xfrm>
        </p:spPr>
        <p:txBody>
          <a:bodyPr>
            <a:normAutofit fontScale="47500" lnSpcReduction="20000"/>
          </a:bodyPr>
          <a:lstStyle/>
          <a:p>
            <a:pPr marL="0" indent="0" algn="just">
              <a:buNone/>
            </a:pPr>
            <a:r>
              <a:rPr lang="en-US" b="1" i="1" dirty="0">
                <a:latin typeface="Times New Roman" pitchFamily="18" charset="0"/>
                <a:cs typeface="Times New Roman" pitchFamily="18" charset="0"/>
              </a:rPr>
              <a:t>Spectroscopy</a:t>
            </a:r>
            <a:r>
              <a:rPr lang="en-US" dirty="0">
                <a:latin typeface="Times New Roman" pitchFamily="18" charset="0"/>
                <a:cs typeface="Times New Roman" pitchFamily="18" charset="0"/>
              </a:rPr>
              <a:t>:  Interaction of Electromagnetic radiations with matter OR  Spectroscopy deals with the transition induced in a chemical species by its interaction with photon of EMR.</a:t>
            </a:r>
          </a:p>
          <a:p>
            <a:pPr marL="0" indent="0" algn="just">
              <a:buNone/>
            </a:pPr>
            <a:r>
              <a:rPr lang="en-US" dirty="0">
                <a:latin typeface="Times New Roman" pitchFamily="18" charset="0"/>
                <a:cs typeface="Times New Roman" pitchFamily="18" charset="0"/>
              </a:rPr>
              <a:t>Spectroscopic methods are generally used to measure the energy difference between various molecular/atomic energy levels and to determine the atomic and molecular structures.</a:t>
            </a:r>
          </a:p>
          <a:p>
            <a:pPr marL="0" indent="0" algn="just">
              <a:buNone/>
            </a:pPr>
            <a:r>
              <a:rPr lang="en-US" b="1" i="1" dirty="0">
                <a:latin typeface="Times New Roman" pitchFamily="18" charset="0"/>
                <a:cs typeface="Times New Roman" pitchFamily="18" charset="0"/>
              </a:rPr>
              <a:t>Spectrometery:</a:t>
            </a:r>
            <a:r>
              <a:rPr lang="en-US" dirty="0">
                <a:latin typeface="Times New Roman" pitchFamily="18" charset="0"/>
                <a:cs typeface="Times New Roman" pitchFamily="18" charset="0"/>
              </a:rPr>
              <a:t> The instruments used in such studies, called spectrophotometers, theses are devices to measure the relative energy that is emitted, transmitted or reflected in the UV/Visible , Infrared, regions as a function of wavelength or wave number. Special devices are incorporated in these instruments for the automatic recording of spectra. </a:t>
            </a:r>
          </a:p>
          <a:p>
            <a:pPr marL="0" indent="0" algn="just">
              <a:buNone/>
            </a:pPr>
            <a:r>
              <a:rPr lang="en-US" b="1" i="1" dirty="0">
                <a:latin typeface="Times New Roman" pitchFamily="18" charset="0"/>
                <a:cs typeface="Times New Roman" pitchFamily="18" charset="0"/>
              </a:rPr>
              <a:t>Spectrum/Spectra</a:t>
            </a:r>
            <a:r>
              <a:rPr lang="en-US" dirty="0">
                <a:latin typeface="Times New Roman" pitchFamily="18" charset="0"/>
                <a:cs typeface="Times New Roman" pitchFamily="18" charset="0"/>
              </a:rPr>
              <a:t>: The spectrum of molecule is thus presented as continuous graph obtained by plotting either absorption or transmittance of EMR as a function of wavelength or wave number over a particular range.</a:t>
            </a:r>
          </a:p>
          <a:p>
            <a:pPr marL="0" indent="0">
              <a:buNone/>
            </a:pPr>
            <a:endParaRPr lang="en-US" dirty="0"/>
          </a:p>
        </p:txBody>
      </p:sp>
    </p:spTree>
    <p:extLst>
      <p:ext uri="{BB962C8B-B14F-4D97-AF65-F5344CB8AC3E}">
        <p14:creationId xmlns:p14="http://schemas.microsoft.com/office/powerpoint/2010/main" val="392113218"/>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Times New Roman" pitchFamily="18" charset="0"/>
                <a:cs typeface="Times New Roman" pitchFamily="18" charset="0"/>
              </a:rPr>
              <a:t>Monochromator</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lvl="0" indent="0">
              <a:buNone/>
            </a:pPr>
            <a:r>
              <a:rPr lang="en-US" sz="1800" dirty="0" smtClean="0">
                <a:latin typeface="Times New Roman" pitchFamily="18" charset="0"/>
                <a:cs typeface="Times New Roman" pitchFamily="18" charset="0"/>
              </a:rPr>
              <a:t>The purpose of Monochromator is to disperse the radiation according to wavelength and allow selected wavelength to illuminate the sample. OR</a:t>
            </a:r>
          </a:p>
          <a:p>
            <a:pPr marL="0" lvl="0" indent="0">
              <a:buNone/>
            </a:pPr>
            <a:r>
              <a:rPr lang="en-US" sz="1800" dirty="0" smtClean="0">
                <a:latin typeface="Times New Roman" pitchFamily="18" charset="0"/>
                <a:cs typeface="Times New Roman" pitchFamily="18" charset="0"/>
              </a:rPr>
              <a:t>Monochromator </a:t>
            </a:r>
            <a:r>
              <a:rPr lang="en-US" sz="1800" dirty="0">
                <a:latin typeface="Times New Roman" pitchFamily="18" charset="0"/>
                <a:cs typeface="Times New Roman" pitchFamily="18" charset="0"/>
              </a:rPr>
              <a:t>resolves polychromatic radiation into its individual wavelengths and isolates these wavelengths into very narrow bands. The components of a M</a:t>
            </a:r>
            <a:r>
              <a:rPr lang="en-US" sz="1800" dirty="0" smtClean="0">
                <a:latin typeface="Times New Roman" pitchFamily="18" charset="0"/>
                <a:cs typeface="Times New Roman" pitchFamily="18" charset="0"/>
              </a:rPr>
              <a:t>onochromator include:</a:t>
            </a:r>
          </a:p>
          <a:p>
            <a:pPr lvl="0"/>
            <a:r>
              <a:rPr lang="en-US" sz="1800" dirty="0" smtClean="0">
                <a:latin typeface="Times New Roman" pitchFamily="18" charset="0"/>
                <a:cs typeface="Times New Roman" pitchFamily="18" charset="0"/>
              </a:rPr>
              <a:t>An </a:t>
            </a:r>
            <a:r>
              <a:rPr lang="en-US" sz="1800" dirty="0">
                <a:latin typeface="Times New Roman" pitchFamily="18" charset="0"/>
                <a:cs typeface="Times New Roman" pitchFamily="18" charset="0"/>
              </a:rPr>
              <a:t>entrance slit which admits polychromatic radiation from the </a:t>
            </a:r>
            <a:r>
              <a:rPr lang="en-US" sz="1800" dirty="0" smtClean="0">
                <a:latin typeface="Times New Roman" pitchFamily="18" charset="0"/>
                <a:cs typeface="Times New Roman" pitchFamily="18" charset="0"/>
              </a:rPr>
              <a:t>source.</a:t>
            </a:r>
          </a:p>
          <a:p>
            <a:pPr lvl="0"/>
            <a:r>
              <a:rPr lang="en-US" sz="1800" dirty="0" smtClean="0">
                <a:latin typeface="Times New Roman" pitchFamily="18" charset="0"/>
                <a:cs typeface="Times New Roman" pitchFamily="18" charset="0"/>
              </a:rPr>
              <a:t>A </a:t>
            </a:r>
            <a:r>
              <a:rPr lang="en-US" sz="1800" dirty="0">
                <a:latin typeface="Times New Roman" pitchFamily="18" charset="0"/>
                <a:cs typeface="Times New Roman" pitchFamily="18" charset="0"/>
              </a:rPr>
              <a:t>collimating device, either a lens or a </a:t>
            </a:r>
            <a:r>
              <a:rPr lang="en-US" sz="1800" dirty="0" smtClean="0">
                <a:latin typeface="Times New Roman" pitchFamily="18" charset="0"/>
                <a:cs typeface="Times New Roman" pitchFamily="18" charset="0"/>
              </a:rPr>
              <a:t>mirror.</a:t>
            </a:r>
          </a:p>
          <a:p>
            <a:pPr lvl="0"/>
            <a:r>
              <a:rPr lang="en-US" sz="1800" dirty="0" smtClean="0">
                <a:latin typeface="Times New Roman" pitchFamily="18" charset="0"/>
                <a:cs typeface="Times New Roman" pitchFamily="18" charset="0"/>
              </a:rPr>
              <a:t>A </a:t>
            </a:r>
            <a:r>
              <a:rPr lang="en-US" sz="1800" dirty="0">
                <a:latin typeface="Times New Roman" pitchFamily="18" charset="0"/>
                <a:cs typeface="Times New Roman" pitchFamily="18" charset="0"/>
              </a:rPr>
              <a:t>dispersion device, either a prism or grating, which resolve the radiation into component </a:t>
            </a:r>
            <a:r>
              <a:rPr lang="en-US" sz="1800" dirty="0" smtClean="0">
                <a:latin typeface="Times New Roman" pitchFamily="18" charset="0"/>
                <a:cs typeface="Times New Roman" pitchFamily="18" charset="0"/>
              </a:rPr>
              <a:t>wavelengths.</a:t>
            </a:r>
            <a:endParaRPr lang="en-US" sz="1800" dirty="0">
              <a:latin typeface="Times New Roman" pitchFamily="18" charset="0"/>
              <a:cs typeface="Times New Roman" pitchFamily="18" charset="0"/>
            </a:endParaRPr>
          </a:p>
          <a:p>
            <a:pPr lvl="0"/>
            <a:r>
              <a:rPr lang="en-US" sz="1800" dirty="0" smtClean="0">
                <a:latin typeface="Times New Roman" pitchFamily="18" charset="0"/>
                <a:cs typeface="Times New Roman" pitchFamily="18" charset="0"/>
              </a:rPr>
              <a:t>A </a:t>
            </a:r>
            <a:r>
              <a:rPr lang="en-US" sz="1800" dirty="0">
                <a:latin typeface="Times New Roman" pitchFamily="18" charset="0"/>
                <a:cs typeface="Times New Roman" pitchFamily="18" charset="0"/>
              </a:rPr>
              <a:t>focusing lens or a mirror</a:t>
            </a:r>
          </a:p>
          <a:p>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An </a:t>
            </a:r>
            <a:r>
              <a:rPr lang="en-US" sz="1800" dirty="0">
                <a:latin typeface="Times New Roman" pitchFamily="18" charset="0"/>
                <a:cs typeface="Times New Roman" pitchFamily="18" charset="0"/>
              </a:rPr>
              <a:t>exit slit	</a:t>
            </a:r>
            <a:endParaRPr lang="en-US" sz="1800" dirty="0" smtClean="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27157053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latin typeface="Times New Roman" pitchFamily="18" charset="0"/>
                <a:cs typeface="Times New Roman" pitchFamily="18" charset="0"/>
              </a:rPr>
              <a:t>Monochromator</a:t>
            </a:r>
            <a:endParaRPr lang="en-US" sz="2000" dirty="0"/>
          </a:p>
        </p:txBody>
      </p:sp>
      <p:sp>
        <p:nvSpPr>
          <p:cNvPr id="3" name="Content Placeholder 2"/>
          <p:cNvSpPr>
            <a:spLocks noGrp="1"/>
          </p:cNvSpPr>
          <p:nvPr>
            <p:ph idx="1"/>
          </p:nvPr>
        </p:nvSpPr>
        <p:spPr/>
        <p:txBody>
          <a:bodyPr/>
          <a:lstStyle/>
          <a:p>
            <a:pPr marL="0" indent="0">
              <a:buNone/>
            </a:pPr>
            <a:r>
              <a:rPr lang="en-US" sz="2000" dirty="0" smtClean="0">
                <a:latin typeface="Times New Roman" pitchFamily="18" charset="0"/>
                <a:cs typeface="Times New Roman" pitchFamily="18" charset="0"/>
              </a:rPr>
              <a:t>A monochromator consist of  a dispersion element, an entrance slit and exit slit, plus lenses and mirrors for collimating and focusing the beam of radiation.  The function of dispersion element is to spread out in space or disperse, the radiation falling on it according to wavelength. The two most common types of dispersion elements are prisms and gratings. The entrance slit allows light from the source to fall on the dispersion element. The dispersed light falls on the exit slit of the monochromator. The function of the exit slit is to permit only a very narrow band of light to pass through to the sample and detector. One way to accomplish this is to rotate the dispersion element to allow dispersed light of different wavelength to fall on the exit slit in sequence.</a:t>
            </a:r>
          </a:p>
          <a:p>
            <a:endParaRPr lang="en-US" dirty="0"/>
          </a:p>
          <a:p>
            <a:endParaRPr lang="en-US" dirty="0"/>
          </a:p>
        </p:txBody>
      </p:sp>
    </p:spTree>
    <p:extLst>
      <p:ext uri="{BB962C8B-B14F-4D97-AF65-F5344CB8AC3E}">
        <p14:creationId xmlns:p14="http://schemas.microsoft.com/office/powerpoint/2010/main" val="4087493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latin typeface="Times New Roman" pitchFamily="18" charset="0"/>
                <a:cs typeface="Times New Roman" pitchFamily="18" charset="0"/>
              </a:rPr>
              <a:t>Monochromator (Prism)</a:t>
            </a:r>
            <a:endParaRPr lang="en-US" sz="2400" dirty="0"/>
          </a:p>
        </p:txBody>
      </p:sp>
      <p:pic>
        <p:nvPicPr>
          <p:cNvPr id="4" name="Content Placeholder 3"/>
          <p:cNvPicPr>
            <a:picLocks noGrp="1"/>
          </p:cNvPicPr>
          <p:nvPr>
            <p:ph idx="1"/>
          </p:nvPr>
        </p:nvPicPr>
        <p:blipFill>
          <a:blip r:embed="rId2"/>
          <a:srcRect/>
          <a:stretch>
            <a:fillRect/>
          </a:stretch>
        </p:blipFill>
        <p:spPr bwMode="auto">
          <a:xfrm>
            <a:off x="2651097" y="1600201"/>
            <a:ext cx="3841805" cy="4114800"/>
          </a:xfrm>
          <a:prstGeom prst="rect">
            <a:avLst/>
          </a:prstGeom>
          <a:noFill/>
          <a:ln w="9525">
            <a:noFill/>
            <a:miter lim="800000"/>
            <a:headEnd/>
            <a:tailEnd/>
          </a:ln>
        </p:spPr>
      </p:pic>
    </p:spTree>
    <p:extLst>
      <p:ext uri="{BB962C8B-B14F-4D97-AF65-F5344CB8AC3E}">
        <p14:creationId xmlns:p14="http://schemas.microsoft.com/office/powerpoint/2010/main" val="34571711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Times New Roman" pitchFamily="18" charset="0"/>
                <a:cs typeface="Times New Roman" pitchFamily="18" charset="0"/>
              </a:rPr>
              <a:t>Monochromator (Prism)</a:t>
            </a:r>
            <a:endParaRPr lang="en-US" sz="2400" dirty="0"/>
          </a:p>
        </p:txBody>
      </p:sp>
      <p:sp>
        <p:nvSpPr>
          <p:cNvPr id="3" name="Content Placeholder 2"/>
          <p:cNvSpPr>
            <a:spLocks noGrp="1"/>
          </p:cNvSpPr>
          <p:nvPr>
            <p:ph idx="1"/>
          </p:nvPr>
        </p:nvSpPr>
        <p:spPr>
          <a:xfrm>
            <a:off x="457200" y="1600201"/>
            <a:ext cx="8229600" cy="3962400"/>
          </a:xfrm>
        </p:spPr>
        <p:txBody>
          <a:bodyPr>
            <a:normAutofit/>
          </a:bodyPr>
          <a:lstStyle/>
          <a:p>
            <a:pPr algn="just"/>
            <a:r>
              <a:rPr lang="en-US" sz="2000" dirty="0" smtClean="0">
                <a:latin typeface="Times New Roman" pitchFamily="18" charset="0"/>
                <a:cs typeface="Times New Roman" pitchFamily="18" charset="0"/>
              </a:rPr>
              <a:t>Prism are used to disperse IR, Visible and UV radiation. The most common prisms are constructed of quartz for UV region, silicates glass for the visible and near IR region and </a:t>
            </a:r>
            <a:r>
              <a:rPr lang="en-US" sz="2000" dirty="0" err="1" smtClean="0">
                <a:latin typeface="Times New Roman" pitchFamily="18" charset="0"/>
                <a:cs typeface="Times New Roman" pitchFamily="18" charset="0"/>
              </a:rPr>
              <a:t>NaCl</a:t>
            </a:r>
            <a:r>
              <a:rPr lang="en-US" sz="2000" dirty="0" smtClean="0">
                <a:latin typeface="Times New Roman" pitchFamily="18" charset="0"/>
                <a:cs typeface="Times New Roman" pitchFamily="18" charset="0"/>
              </a:rPr>
              <a:t> or </a:t>
            </a:r>
            <a:r>
              <a:rPr lang="en-US" sz="2000" dirty="0" err="1" smtClean="0">
                <a:latin typeface="Times New Roman" pitchFamily="18" charset="0"/>
                <a:cs typeface="Times New Roman" pitchFamily="18" charset="0"/>
              </a:rPr>
              <a:t>KBr</a:t>
            </a:r>
            <a:r>
              <a:rPr lang="en-US" sz="2000" dirty="0" smtClean="0">
                <a:latin typeface="Times New Roman" pitchFamily="18" charset="0"/>
                <a:cs typeface="Times New Roman" pitchFamily="18" charset="0"/>
              </a:rPr>
              <a:t> for the IR region. Prisms are shaped like bars with triangular cross-section.  The 60°-60</a:t>
            </a:r>
            <a:r>
              <a:rPr lang="en-US" sz="2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-60</a:t>
            </a:r>
            <a:r>
              <a:rPr lang="en-US" sz="2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 triangle, called a </a:t>
            </a:r>
            <a:r>
              <a:rPr lang="en-US" sz="2000" dirty="0" err="1" smtClean="0">
                <a:latin typeface="Times New Roman" pitchFamily="18" charset="0"/>
                <a:cs typeface="Times New Roman" pitchFamily="18" charset="0"/>
              </a:rPr>
              <a:t>cornu</a:t>
            </a:r>
            <a:r>
              <a:rPr lang="en-US" sz="2000" dirty="0" smtClean="0">
                <a:latin typeface="Times New Roman" pitchFamily="18" charset="0"/>
                <a:cs typeface="Times New Roman" pitchFamily="18" charset="0"/>
              </a:rPr>
              <a:t> prism, is widely used but other geometries are also available. Polychromatic  light passing through the entrance slit is focused on a face of the prism such that reflection, or bending, of the incident light occurs. Different wavelengths of light are refracted to different degrees, and the spatial separation of wavelengths is therefore possible. </a:t>
            </a:r>
          </a:p>
          <a:p>
            <a:endParaRPr lang="en-US" sz="1800" dirty="0" smtClean="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2895020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Prism Monochromator</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(Dispersion of visible light by Prism)</a:t>
            </a:r>
            <a:endParaRPr lang="en-US" sz="2400"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752600"/>
            <a:ext cx="6324600" cy="3191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6326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Monochromator (Diffraction Grating)</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1800" dirty="0" smtClean="0">
                <a:latin typeface="Times New Roman" pitchFamily="18" charset="0"/>
                <a:cs typeface="Times New Roman" pitchFamily="18" charset="0"/>
              </a:rPr>
              <a:t>Diffraction grating : UV, Visible and IR radiation can be dispersed by a diffraction grating. A diffraction grating </a:t>
            </a:r>
            <a:r>
              <a:rPr lang="en-US" sz="1800" dirty="0" err="1" smtClean="0">
                <a:latin typeface="Times New Roman" pitchFamily="18" charset="0"/>
                <a:cs typeface="Times New Roman" pitchFamily="18" charset="0"/>
              </a:rPr>
              <a:t>consits</a:t>
            </a:r>
            <a:r>
              <a:rPr lang="en-US" sz="1800" dirty="0" smtClean="0">
                <a:latin typeface="Times New Roman" pitchFamily="18" charset="0"/>
                <a:cs typeface="Times New Roman" pitchFamily="18" charset="0"/>
              </a:rPr>
              <a:t> of a series of closely spaced parallel grooves cut (or ruled) into a hard glass, metallic or ceramic surface. The surface may be flat or concave, and is usually coated on the ruled surface with a reflective coating. A grating for use in UV and visible regions will contain between 500 and 5000 groves/mm, while a grating for the IR region will have between 50 and 200 grooves/mm.</a:t>
            </a:r>
          </a:p>
          <a:p>
            <a:pPr marL="0" indent="0">
              <a:buNone/>
            </a:pPr>
            <a:endParaRPr lang="en-US" sz="1800" dirty="0"/>
          </a:p>
          <a:p>
            <a:pPr algn="just"/>
            <a:r>
              <a:rPr lang="en-US" sz="1800" dirty="0" smtClean="0">
                <a:latin typeface="Times New Roman" pitchFamily="18" charset="0"/>
                <a:cs typeface="Times New Roman" pitchFamily="18" charset="0"/>
              </a:rPr>
              <a:t>When </a:t>
            </a:r>
            <a:r>
              <a:rPr lang="en-US" sz="1800" dirty="0">
                <a:latin typeface="Times New Roman" pitchFamily="18" charset="0"/>
                <a:cs typeface="Times New Roman" pitchFamily="18" charset="0"/>
              </a:rPr>
              <a:t>wave of an electromagnetic radiation strikes an obstacle that does not reflect or refract them, a change occurs in their amplitude or phase, this change is </a:t>
            </a:r>
            <a:r>
              <a:rPr lang="en-US" sz="1800" dirty="0" smtClean="0">
                <a:latin typeface="Times New Roman" pitchFamily="18" charset="0"/>
                <a:cs typeface="Times New Roman" pitchFamily="18" charset="0"/>
              </a:rPr>
              <a:t>called </a:t>
            </a:r>
            <a:r>
              <a:rPr lang="en-US" sz="1800" b="1" dirty="0" smtClean="0">
                <a:latin typeface="Times New Roman" pitchFamily="18" charset="0"/>
                <a:cs typeface="Times New Roman" pitchFamily="18" charset="0"/>
              </a:rPr>
              <a:t>Diffraction. </a:t>
            </a:r>
            <a:r>
              <a:rPr lang="en-US" sz="1800" dirty="0" smtClean="0">
                <a:latin typeface="Times New Roman" pitchFamily="18" charset="0"/>
                <a:cs typeface="Times New Roman" pitchFamily="18" charset="0"/>
              </a:rPr>
              <a:t>A </a:t>
            </a:r>
            <a:r>
              <a:rPr lang="en-US" sz="1800" dirty="0">
                <a:latin typeface="Times New Roman" pitchFamily="18" charset="0"/>
                <a:cs typeface="Times New Roman" pitchFamily="18" charset="0"/>
              </a:rPr>
              <a:t>diffraction grating is a flat piece of metal, glass or plastic that has a great many parallel grooves ruled on it. Non visible electromagnetic radiations that are directed onto its surface are separated into their individual wavelength components.</a:t>
            </a:r>
            <a:br>
              <a:rPr lang="en-US" sz="1800" dirty="0">
                <a:latin typeface="Times New Roman" pitchFamily="18" charset="0"/>
                <a:cs typeface="Times New Roman" pitchFamily="18" charset="0"/>
              </a:rPr>
            </a:br>
            <a:endParaRPr lang="en-US" sz="1800" dirty="0" smtClean="0">
              <a:latin typeface="Times New Roman" pitchFamily="18" charset="0"/>
              <a:cs typeface="Times New Roman" pitchFamily="18" charset="0"/>
            </a:endParaRPr>
          </a:p>
          <a:p>
            <a:pPr algn="just"/>
            <a:endParaRPr lang="en-US" dirty="0" smtClean="0"/>
          </a:p>
          <a:p>
            <a:endParaRPr lang="en-US" dirty="0"/>
          </a:p>
          <a:p>
            <a:endParaRPr lang="en-US" dirty="0"/>
          </a:p>
        </p:txBody>
      </p:sp>
    </p:spTree>
    <p:extLst>
      <p:ext uri="{BB962C8B-B14F-4D97-AF65-F5344CB8AC3E}">
        <p14:creationId xmlns:p14="http://schemas.microsoft.com/office/powerpoint/2010/main" val="15422452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latin typeface="Times New Roman" pitchFamily="18" charset="0"/>
                <a:cs typeface="Times New Roman" pitchFamily="18" charset="0"/>
              </a:rPr>
              <a:t>Monochromator (Grating)</a:t>
            </a:r>
            <a:endParaRPr lang="en-US" sz="2400" dirty="0"/>
          </a:p>
        </p:txBody>
      </p:sp>
      <p:pic>
        <p:nvPicPr>
          <p:cNvPr id="4" name="Content Placeholder 3"/>
          <p:cNvPicPr>
            <a:picLocks noGrp="1"/>
          </p:cNvPicPr>
          <p:nvPr>
            <p:ph idx="1"/>
          </p:nvPr>
        </p:nvPicPr>
        <p:blipFill>
          <a:blip r:embed="rId2"/>
          <a:srcRect/>
          <a:stretch>
            <a:fillRect/>
          </a:stretch>
        </p:blipFill>
        <p:spPr bwMode="auto">
          <a:xfrm>
            <a:off x="1629142" y="1143001"/>
            <a:ext cx="5885715" cy="2590800"/>
          </a:xfrm>
          <a:prstGeom prst="rect">
            <a:avLst/>
          </a:prstGeom>
          <a:noFill/>
          <a:ln w="9525">
            <a:noFill/>
            <a:miter lim="800000"/>
            <a:headEnd/>
            <a:tailEnd/>
          </a:ln>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886200"/>
            <a:ext cx="5105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9185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a:latin typeface="Times New Roman" pitchFamily="18" charset="0"/>
                <a:cs typeface="Times New Roman" pitchFamily="18" charset="0"/>
              </a:rPr>
              <a:t>Sample container or sample cell or cuvette</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r>
              <a:rPr lang="en-US" sz="2000" dirty="0">
                <a:latin typeface="Times New Roman" pitchFamily="18" charset="0"/>
                <a:cs typeface="Times New Roman" pitchFamily="18" charset="0"/>
              </a:rPr>
              <a:t>Samples to be studied in the ultraviolet or visible region are usually solutions and are put in cells or cuvettes. Quartz or fused silica cells are used in the ultraviolet region, while ordinary glass or more expensive quartz is used in the visible region. Cells with known width and optical length are used. Protect them from scratches. Avoid the use of abrasive cleaning agents, clean them well with soft cloths, avoid finger marks and lint or dirt and handle them only by the top edge when inserting them into the instrument. Because of additional reflection from the air to glass surface, empty cells transmit less radiation than do cells filled with reference standards, such as distilled water.</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0357077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Times New Roman" pitchFamily="18" charset="0"/>
                <a:cs typeface="Times New Roman" pitchFamily="18" charset="0"/>
              </a:rPr>
              <a:t>Sample Holders</a:t>
            </a:r>
            <a:endParaRPr lang="en-US" sz="2400"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05112" y="2086769"/>
            <a:ext cx="3533775"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558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Times New Roman" pitchFamily="18" charset="0"/>
                <a:cs typeface="Times New Roman" pitchFamily="18" charset="0"/>
              </a:rPr>
              <a:t>Sample Holders</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1800" dirty="0" smtClean="0">
                <a:latin typeface="Times New Roman" pitchFamily="18" charset="0"/>
                <a:cs typeface="Times New Roman" pitchFamily="18" charset="0"/>
              </a:rPr>
              <a:t>The cells or cuvettes used in UV absorption  or emission spectroscopy must be transparent to UV radiation. The most common materials used are quartz and fused silica. Quartz and fused silica are also chemically inert to most solvents, which make them sturdy and dependable in use. Solutions containing hydrofluoric  acid or very strong base, such as concentrated </a:t>
            </a:r>
            <a:r>
              <a:rPr lang="en-US" sz="1800" dirty="0" err="1" smtClean="0">
                <a:latin typeface="Times New Roman" pitchFamily="18" charset="0"/>
                <a:cs typeface="Times New Roman" pitchFamily="18" charset="0"/>
              </a:rPr>
              <a:t>NaOH</a:t>
            </a:r>
            <a:r>
              <a:rPr lang="en-US" sz="1800" dirty="0" smtClean="0">
                <a:latin typeface="Times New Roman" pitchFamily="18" charset="0"/>
                <a:cs typeface="Times New Roman" pitchFamily="18" charset="0"/>
              </a:rPr>
              <a:t> should never be used in these cells.  Such solutions will etch the cell surfaces, making them useless for quantitative work. Quartz and fused silica cells are also transparent in the </a:t>
            </a:r>
            <a:r>
              <a:rPr lang="en-US" sz="1800" dirty="0" err="1" smtClean="0">
                <a:latin typeface="Times New Roman" pitchFamily="18" charset="0"/>
                <a:cs typeface="Times New Roman" pitchFamily="18" charset="0"/>
              </a:rPr>
              <a:t>visiblr</a:t>
            </a:r>
            <a:r>
              <a:rPr lang="en-US" sz="1800" dirty="0" smtClean="0">
                <a:latin typeface="Times New Roman" pitchFamily="18" charset="0"/>
                <a:cs typeface="Times New Roman" pitchFamily="18" charset="0"/>
              </a:rPr>
              <a:t> and into NIR region, so these could be used for all work in the UV and Visible regions. These are the most expensive cells, so if only the visible portion of the spectrum is to be used, there are cheaper cell materials available. Cells are available in many sizes. The standard size for spectrometry is the 1cm path length rectangular cell, which hold about 3.5 mL of solution.</a:t>
            </a:r>
            <a:endParaRPr lang="en-US"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045545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1142999"/>
          </a:xfrm>
        </p:spPr>
        <p:txBody>
          <a:bodyPr>
            <a:normAutofit/>
          </a:bodyPr>
          <a:lstStyle/>
          <a:p>
            <a:r>
              <a:rPr lang="en-US" sz="2000" b="1" dirty="0" smtClean="0">
                <a:latin typeface="Times New Roman" pitchFamily="18" charset="0"/>
                <a:cs typeface="Times New Roman" pitchFamily="18" charset="0"/>
              </a:rPr>
              <a:t>Nature of Electromagnetic Radiation and Electromagnetic </a:t>
            </a:r>
            <a:r>
              <a:rPr lang="en-US" sz="2000" b="1" dirty="0">
                <a:latin typeface="Times New Roman" pitchFamily="18" charset="0"/>
                <a:cs typeface="Times New Roman" pitchFamily="18" charset="0"/>
              </a:rPr>
              <a:t>S</a:t>
            </a:r>
            <a:r>
              <a:rPr lang="en-US" sz="2000" b="1" dirty="0" smtClean="0">
                <a:latin typeface="Times New Roman" pitchFamily="18" charset="0"/>
                <a:cs typeface="Times New Roman" pitchFamily="18" charset="0"/>
              </a:rPr>
              <a:t>pectrum</a:t>
            </a:r>
            <a:endParaRPr lang="en-US" sz="2000" b="1" dirty="0">
              <a:latin typeface="Times New Roman" pitchFamily="18" charset="0"/>
              <a:cs typeface="Times New Roman" pitchFamily="18" charset="0"/>
            </a:endParaRPr>
          </a:p>
        </p:txBody>
      </p:sp>
      <p:sp>
        <p:nvSpPr>
          <p:cNvPr id="3" name="Subtitle 2"/>
          <p:cNvSpPr>
            <a:spLocks noGrp="1"/>
          </p:cNvSpPr>
          <p:nvPr>
            <p:ph type="subTitle" idx="1"/>
          </p:nvPr>
        </p:nvSpPr>
        <p:spPr>
          <a:xfrm>
            <a:off x="1066800" y="1447800"/>
            <a:ext cx="7086600" cy="4572000"/>
          </a:xfrm>
        </p:spPr>
        <p:txBody>
          <a:bodyPr>
            <a:normAutofit/>
          </a:bodyPr>
          <a:lstStyle/>
          <a:p>
            <a:pPr algn="l"/>
            <a:r>
              <a:rPr lang="en-US" sz="1800" dirty="0" smtClean="0">
                <a:solidFill>
                  <a:schemeClr val="tx1"/>
                </a:solidFill>
                <a:latin typeface="Times New Roman" pitchFamily="18" charset="0"/>
                <a:cs typeface="Times New Roman" pitchFamily="18" charset="0"/>
              </a:rPr>
              <a:t>Light or EMR is a form of energy that is transmitted through space at a constant velocity of 3×10</a:t>
            </a:r>
            <a:r>
              <a:rPr lang="en-US" sz="1800" baseline="30000" dirty="0" smtClean="0">
                <a:solidFill>
                  <a:schemeClr val="tx1"/>
                </a:solidFill>
                <a:latin typeface="Times New Roman" pitchFamily="18" charset="0"/>
                <a:cs typeface="Times New Roman" pitchFamily="18" charset="0"/>
              </a:rPr>
              <a:t>8  </a:t>
            </a:r>
            <a:r>
              <a:rPr lang="en-US" sz="1800" dirty="0">
                <a:solidFill>
                  <a:schemeClr val="tx1"/>
                </a:solidFill>
                <a:latin typeface="Times New Roman" pitchFamily="18" charset="0"/>
                <a:cs typeface="Times New Roman" pitchFamily="18" charset="0"/>
              </a:rPr>
              <a:t>ms</a:t>
            </a:r>
            <a:r>
              <a:rPr lang="en-US" sz="1800" baseline="30000" dirty="0">
                <a:solidFill>
                  <a:schemeClr val="tx1"/>
                </a:solidFill>
                <a:latin typeface="Times New Roman" pitchFamily="18" charset="0"/>
                <a:cs typeface="Times New Roman" pitchFamily="18" charset="0"/>
              </a:rPr>
              <a:t>-1</a:t>
            </a:r>
            <a:endParaRPr lang="en-US" sz="1800" dirty="0">
              <a:solidFill>
                <a:schemeClr val="tx1"/>
              </a:solidFill>
              <a:latin typeface="Times New Roman" pitchFamily="18" charset="0"/>
              <a:cs typeface="Times New Roman" pitchFamily="18" charset="0"/>
            </a:endParaRPr>
          </a:p>
          <a:p>
            <a:pPr algn="just"/>
            <a:r>
              <a:rPr lang="en-US" sz="1800" dirty="0" smtClean="0">
                <a:solidFill>
                  <a:schemeClr val="tx1"/>
                </a:solidFill>
                <a:latin typeface="Times New Roman" pitchFamily="18" charset="0"/>
                <a:cs typeface="Times New Roman" pitchFamily="18" charset="0"/>
              </a:rPr>
              <a:t>These radiations are said to have dual nature exhibiting both wave and particle characteristics. The dual character is indeed useful for understanding the interaction of radiation with matter.</a:t>
            </a:r>
          </a:p>
          <a:p>
            <a:pPr algn="just"/>
            <a:r>
              <a:rPr lang="en-US" sz="1800" b="1" i="1" dirty="0" smtClean="0">
                <a:solidFill>
                  <a:schemeClr val="tx1"/>
                </a:solidFill>
                <a:latin typeface="Times New Roman" pitchFamily="18" charset="0"/>
                <a:cs typeface="Times New Roman" pitchFamily="18" charset="0"/>
              </a:rPr>
              <a:t>Wave Theory of EMRs</a:t>
            </a:r>
            <a:r>
              <a:rPr lang="en-US" sz="1800" dirty="0" smtClean="0">
                <a:solidFill>
                  <a:schemeClr val="tx1"/>
                </a:solidFill>
                <a:latin typeface="Times New Roman" pitchFamily="18" charset="0"/>
                <a:cs typeface="Times New Roman" pitchFamily="18" charset="0"/>
              </a:rPr>
              <a:t>: According to this theory. The EMR travel in the form of waves. This wave motion consists of oscillating electric and magnetic fields directed perpendicular to each other and perpendicular to the direction of propagation of wave. </a:t>
            </a:r>
          </a:p>
          <a:p>
            <a:pPr algn="just"/>
            <a:endParaRPr lang="en-US" sz="1800" dirty="0" smtClean="0">
              <a:solidFill>
                <a:schemeClr val="tx1"/>
              </a:solidFill>
              <a:latin typeface="Times New Roman" pitchFamily="18" charset="0"/>
              <a:cs typeface="Times New Roman" pitchFamily="18" charset="0"/>
            </a:endParaRPr>
          </a:p>
          <a:p>
            <a:pPr algn="just"/>
            <a:endParaRPr lang="en-US" sz="1800" dirty="0" smtClean="0">
              <a:solidFill>
                <a:schemeClr val="tx1"/>
              </a:solidFill>
              <a:latin typeface="Times New Roman" pitchFamily="18" charset="0"/>
              <a:cs typeface="Times New Roman" pitchFamily="18" charset="0"/>
            </a:endParaRPr>
          </a:p>
          <a:p>
            <a:pPr algn="just"/>
            <a:endParaRPr lang="en-US" sz="1800" dirty="0">
              <a:solidFill>
                <a:schemeClr val="tx1"/>
              </a:solidFill>
              <a:latin typeface="Times New Roman" pitchFamily="18" charset="0"/>
              <a:cs typeface="Times New Roman" pitchFamily="18" charset="0"/>
            </a:endParaRPr>
          </a:p>
          <a:p>
            <a:pPr algn="just"/>
            <a:endParaRPr lang="en-US" sz="1800" dirty="0" smtClean="0">
              <a:solidFill>
                <a:schemeClr val="tx1"/>
              </a:solidFill>
              <a:latin typeface="Times New Roman" pitchFamily="18" charset="0"/>
              <a:cs typeface="Times New Roman" pitchFamily="18" charset="0"/>
            </a:endParaRPr>
          </a:p>
          <a:p>
            <a:pPr algn="just"/>
            <a:r>
              <a:rPr lang="en-US" sz="1800" dirty="0" smtClean="0">
                <a:solidFill>
                  <a:schemeClr val="tx1"/>
                </a:solidFill>
                <a:latin typeface="Times New Roman" pitchFamily="18" charset="0"/>
                <a:cs typeface="Times New Roman" pitchFamily="18" charset="0"/>
              </a:rPr>
              <a:t>A beam of EMR, showing the Electric (E) &amp; Magnetic (M) component</a:t>
            </a:r>
            <a:endParaRPr lang="en-US" sz="1800" dirty="0">
              <a:solidFill>
                <a:schemeClr val="tx1"/>
              </a:solidFill>
              <a:latin typeface="Times New Roman" pitchFamily="18" charset="0"/>
              <a:cs typeface="Times New Roman" pitchFamily="18" charset="0"/>
            </a:endParaRPr>
          </a:p>
        </p:txBody>
      </p:sp>
      <p:cxnSp>
        <p:nvCxnSpPr>
          <p:cNvPr id="5" name="Straight Connector 4"/>
          <p:cNvCxnSpPr/>
          <p:nvPr/>
        </p:nvCxnSpPr>
        <p:spPr>
          <a:xfrm>
            <a:off x="2057400" y="4343400"/>
            <a:ext cx="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57400" y="4752110"/>
            <a:ext cx="335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2078182" y="4294761"/>
            <a:ext cx="3366654" cy="862567"/>
          </a:xfrm>
          <a:custGeom>
            <a:avLst/>
            <a:gdLst>
              <a:gd name="connsiteX0" fmla="*/ 0 w 3380509"/>
              <a:gd name="connsiteY0" fmla="*/ 693225 h 840526"/>
              <a:gd name="connsiteX1" fmla="*/ 346363 w 3380509"/>
              <a:gd name="connsiteY1" fmla="*/ 55916 h 840526"/>
              <a:gd name="connsiteX2" fmla="*/ 748145 w 3380509"/>
              <a:gd name="connsiteY2" fmla="*/ 443844 h 840526"/>
              <a:gd name="connsiteX3" fmla="*/ 858982 w 3380509"/>
              <a:gd name="connsiteY3" fmla="*/ 637807 h 840526"/>
              <a:gd name="connsiteX4" fmla="*/ 969818 w 3380509"/>
              <a:gd name="connsiteY4" fmla="*/ 831771 h 840526"/>
              <a:gd name="connsiteX5" fmla="*/ 1274618 w 3380509"/>
              <a:gd name="connsiteY5" fmla="*/ 443844 h 840526"/>
              <a:gd name="connsiteX6" fmla="*/ 1496291 w 3380509"/>
              <a:gd name="connsiteY6" fmla="*/ 14353 h 840526"/>
              <a:gd name="connsiteX7" fmla="*/ 1856509 w 3380509"/>
              <a:gd name="connsiteY7" fmla="*/ 360716 h 840526"/>
              <a:gd name="connsiteX8" fmla="*/ 2022763 w 3380509"/>
              <a:gd name="connsiteY8" fmla="*/ 651662 h 840526"/>
              <a:gd name="connsiteX9" fmla="*/ 2272145 w 3380509"/>
              <a:gd name="connsiteY9" fmla="*/ 831771 h 840526"/>
              <a:gd name="connsiteX10" fmla="*/ 2452254 w 3380509"/>
              <a:gd name="connsiteY10" fmla="*/ 374571 h 840526"/>
              <a:gd name="connsiteX11" fmla="*/ 2646218 w 3380509"/>
              <a:gd name="connsiteY11" fmla="*/ 498 h 840526"/>
              <a:gd name="connsiteX12" fmla="*/ 3020291 w 3380509"/>
              <a:gd name="connsiteY12" fmla="*/ 305298 h 840526"/>
              <a:gd name="connsiteX13" fmla="*/ 3366654 w 3380509"/>
              <a:gd name="connsiteY13" fmla="*/ 748644 h 840526"/>
              <a:gd name="connsiteX14" fmla="*/ 3366654 w 3380509"/>
              <a:gd name="connsiteY14" fmla="*/ 748644 h 840526"/>
              <a:gd name="connsiteX15" fmla="*/ 3366654 w 3380509"/>
              <a:gd name="connsiteY15" fmla="*/ 762498 h 840526"/>
              <a:gd name="connsiteX16" fmla="*/ 3380509 w 3380509"/>
              <a:gd name="connsiteY16" fmla="*/ 762498 h 840526"/>
              <a:gd name="connsiteX0" fmla="*/ 0 w 3380509"/>
              <a:gd name="connsiteY0" fmla="*/ 693225 h 842258"/>
              <a:gd name="connsiteX1" fmla="*/ 346363 w 3380509"/>
              <a:gd name="connsiteY1" fmla="*/ 55916 h 842258"/>
              <a:gd name="connsiteX2" fmla="*/ 748145 w 3380509"/>
              <a:gd name="connsiteY2" fmla="*/ 443844 h 842258"/>
              <a:gd name="connsiteX3" fmla="*/ 803563 w 3380509"/>
              <a:gd name="connsiteY3" fmla="*/ 707080 h 842258"/>
              <a:gd name="connsiteX4" fmla="*/ 969818 w 3380509"/>
              <a:gd name="connsiteY4" fmla="*/ 831771 h 842258"/>
              <a:gd name="connsiteX5" fmla="*/ 1274618 w 3380509"/>
              <a:gd name="connsiteY5" fmla="*/ 443844 h 842258"/>
              <a:gd name="connsiteX6" fmla="*/ 1496291 w 3380509"/>
              <a:gd name="connsiteY6" fmla="*/ 14353 h 842258"/>
              <a:gd name="connsiteX7" fmla="*/ 1856509 w 3380509"/>
              <a:gd name="connsiteY7" fmla="*/ 360716 h 842258"/>
              <a:gd name="connsiteX8" fmla="*/ 2022763 w 3380509"/>
              <a:gd name="connsiteY8" fmla="*/ 651662 h 842258"/>
              <a:gd name="connsiteX9" fmla="*/ 2272145 w 3380509"/>
              <a:gd name="connsiteY9" fmla="*/ 831771 h 842258"/>
              <a:gd name="connsiteX10" fmla="*/ 2452254 w 3380509"/>
              <a:gd name="connsiteY10" fmla="*/ 374571 h 842258"/>
              <a:gd name="connsiteX11" fmla="*/ 2646218 w 3380509"/>
              <a:gd name="connsiteY11" fmla="*/ 498 h 842258"/>
              <a:gd name="connsiteX12" fmla="*/ 3020291 w 3380509"/>
              <a:gd name="connsiteY12" fmla="*/ 305298 h 842258"/>
              <a:gd name="connsiteX13" fmla="*/ 3366654 w 3380509"/>
              <a:gd name="connsiteY13" fmla="*/ 748644 h 842258"/>
              <a:gd name="connsiteX14" fmla="*/ 3366654 w 3380509"/>
              <a:gd name="connsiteY14" fmla="*/ 748644 h 842258"/>
              <a:gd name="connsiteX15" fmla="*/ 3366654 w 3380509"/>
              <a:gd name="connsiteY15" fmla="*/ 762498 h 842258"/>
              <a:gd name="connsiteX16" fmla="*/ 3380509 w 3380509"/>
              <a:gd name="connsiteY16" fmla="*/ 762498 h 842258"/>
              <a:gd name="connsiteX0" fmla="*/ 0 w 3380509"/>
              <a:gd name="connsiteY0" fmla="*/ 693225 h 841376"/>
              <a:gd name="connsiteX1" fmla="*/ 346363 w 3380509"/>
              <a:gd name="connsiteY1" fmla="*/ 55916 h 841376"/>
              <a:gd name="connsiteX2" fmla="*/ 678873 w 3380509"/>
              <a:gd name="connsiteY2" fmla="*/ 526971 h 841376"/>
              <a:gd name="connsiteX3" fmla="*/ 803563 w 3380509"/>
              <a:gd name="connsiteY3" fmla="*/ 707080 h 841376"/>
              <a:gd name="connsiteX4" fmla="*/ 969818 w 3380509"/>
              <a:gd name="connsiteY4" fmla="*/ 831771 h 841376"/>
              <a:gd name="connsiteX5" fmla="*/ 1274618 w 3380509"/>
              <a:gd name="connsiteY5" fmla="*/ 443844 h 841376"/>
              <a:gd name="connsiteX6" fmla="*/ 1496291 w 3380509"/>
              <a:gd name="connsiteY6" fmla="*/ 14353 h 841376"/>
              <a:gd name="connsiteX7" fmla="*/ 1856509 w 3380509"/>
              <a:gd name="connsiteY7" fmla="*/ 360716 h 841376"/>
              <a:gd name="connsiteX8" fmla="*/ 2022763 w 3380509"/>
              <a:gd name="connsiteY8" fmla="*/ 651662 h 841376"/>
              <a:gd name="connsiteX9" fmla="*/ 2272145 w 3380509"/>
              <a:gd name="connsiteY9" fmla="*/ 831771 h 841376"/>
              <a:gd name="connsiteX10" fmla="*/ 2452254 w 3380509"/>
              <a:gd name="connsiteY10" fmla="*/ 374571 h 841376"/>
              <a:gd name="connsiteX11" fmla="*/ 2646218 w 3380509"/>
              <a:gd name="connsiteY11" fmla="*/ 498 h 841376"/>
              <a:gd name="connsiteX12" fmla="*/ 3020291 w 3380509"/>
              <a:gd name="connsiteY12" fmla="*/ 305298 h 841376"/>
              <a:gd name="connsiteX13" fmla="*/ 3366654 w 3380509"/>
              <a:gd name="connsiteY13" fmla="*/ 748644 h 841376"/>
              <a:gd name="connsiteX14" fmla="*/ 3366654 w 3380509"/>
              <a:gd name="connsiteY14" fmla="*/ 748644 h 841376"/>
              <a:gd name="connsiteX15" fmla="*/ 3366654 w 3380509"/>
              <a:gd name="connsiteY15" fmla="*/ 762498 h 841376"/>
              <a:gd name="connsiteX16" fmla="*/ 3380509 w 3380509"/>
              <a:gd name="connsiteY16" fmla="*/ 762498 h 841376"/>
              <a:gd name="connsiteX0" fmla="*/ 0 w 3380509"/>
              <a:gd name="connsiteY0" fmla="*/ 693225 h 841376"/>
              <a:gd name="connsiteX1" fmla="*/ 346363 w 3380509"/>
              <a:gd name="connsiteY1" fmla="*/ 55916 h 841376"/>
              <a:gd name="connsiteX2" fmla="*/ 678873 w 3380509"/>
              <a:gd name="connsiteY2" fmla="*/ 526971 h 841376"/>
              <a:gd name="connsiteX3" fmla="*/ 803563 w 3380509"/>
              <a:gd name="connsiteY3" fmla="*/ 707080 h 841376"/>
              <a:gd name="connsiteX4" fmla="*/ 969818 w 3380509"/>
              <a:gd name="connsiteY4" fmla="*/ 831771 h 841376"/>
              <a:gd name="connsiteX5" fmla="*/ 1274618 w 3380509"/>
              <a:gd name="connsiteY5" fmla="*/ 443844 h 841376"/>
              <a:gd name="connsiteX6" fmla="*/ 1496291 w 3380509"/>
              <a:gd name="connsiteY6" fmla="*/ 14353 h 841376"/>
              <a:gd name="connsiteX7" fmla="*/ 1801091 w 3380509"/>
              <a:gd name="connsiteY7" fmla="*/ 485407 h 841376"/>
              <a:gd name="connsiteX8" fmla="*/ 2022763 w 3380509"/>
              <a:gd name="connsiteY8" fmla="*/ 651662 h 841376"/>
              <a:gd name="connsiteX9" fmla="*/ 2272145 w 3380509"/>
              <a:gd name="connsiteY9" fmla="*/ 831771 h 841376"/>
              <a:gd name="connsiteX10" fmla="*/ 2452254 w 3380509"/>
              <a:gd name="connsiteY10" fmla="*/ 374571 h 841376"/>
              <a:gd name="connsiteX11" fmla="*/ 2646218 w 3380509"/>
              <a:gd name="connsiteY11" fmla="*/ 498 h 841376"/>
              <a:gd name="connsiteX12" fmla="*/ 3020291 w 3380509"/>
              <a:gd name="connsiteY12" fmla="*/ 305298 h 841376"/>
              <a:gd name="connsiteX13" fmla="*/ 3366654 w 3380509"/>
              <a:gd name="connsiteY13" fmla="*/ 748644 h 841376"/>
              <a:gd name="connsiteX14" fmla="*/ 3366654 w 3380509"/>
              <a:gd name="connsiteY14" fmla="*/ 748644 h 841376"/>
              <a:gd name="connsiteX15" fmla="*/ 3366654 w 3380509"/>
              <a:gd name="connsiteY15" fmla="*/ 762498 h 841376"/>
              <a:gd name="connsiteX16" fmla="*/ 3380509 w 3380509"/>
              <a:gd name="connsiteY16" fmla="*/ 762498 h 841376"/>
              <a:gd name="connsiteX0" fmla="*/ 0 w 3380509"/>
              <a:gd name="connsiteY0" fmla="*/ 693225 h 850400"/>
              <a:gd name="connsiteX1" fmla="*/ 346363 w 3380509"/>
              <a:gd name="connsiteY1" fmla="*/ 55916 h 850400"/>
              <a:gd name="connsiteX2" fmla="*/ 678873 w 3380509"/>
              <a:gd name="connsiteY2" fmla="*/ 526971 h 850400"/>
              <a:gd name="connsiteX3" fmla="*/ 803563 w 3380509"/>
              <a:gd name="connsiteY3" fmla="*/ 707080 h 850400"/>
              <a:gd name="connsiteX4" fmla="*/ 969818 w 3380509"/>
              <a:gd name="connsiteY4" fmla="*/ 831771 h 850400"/>
              <a:gd name="connsiteX5" fmla="*/ 1274618 w 3380509"/>
              <a:gd name="connsiteY5" fmla="*/ 443844 h 850400"/>
              <a:gd name="connsiteX6" fmla="*/ 1496291 w 3380509"/>
              <a:gd name="connsiteY6" fmla="*/ 14353 h 850400"/>
              <a:gd name="connsiteX7" fmla="*/ 1801091 w 3380509"/>
              <a:gd name="connsiteY7" fmla="*/ 485407 h 850400"/>
              <a:gd name="connsiteX8" fmla="*/ 1953490 w 3380509"/>
              <a:gd name="connsiteY8" fmla="*/ 734789 h 850400"/>
              <a:gd name="connsiteX9" fmla="*/ 2272145 w 3380509"/>
              <a:gd name="connsiteY9" fmla="*/ 831771 h 850400"/>
              <a:gd name="connsiteX10" fmla="*/ 2452254 w 3380509"/>
              <a:gd name="connsiteY10" fmla="*/ 374571 h 850400"/>
              <a:gd name="connsiteX11" fmla="*/ 2646218 w 3380509"/>
              <a:gd name="connsiteY11" fmla="*/ 498 h 850400"/>
              <a:gd name="connsiteX12" fmla="*/ 3020291 w 3380509"/>
              <a:gd name="connsiteY12" fmla="*/ 305298 h 850400"/>
              <a:gd name="connsiteX13" fmla="*/ 3366654 w 3380509"/>
              <a:gd name="connsiteY13" fmla="*/ 748644 h 850400"/>
              <a:gd name="connsiteX14" fmla="*/ 3366654 w 3380509"/>
              <a:gd name="connsiteY14" fmla="*/ 748644 h 850400"/>
              <a:gd name="connsiteX15" fmla="*/ 3366654 w 3380509"/>
              <a:gd name="connsiteY15" fmla="*/ 762498 h 850400"/>
              <a:gd name="connsiteX16" fmla="*/ 3380509 w 3380509"/>
              <a:gd name="connsiteY16" fmla="*/ 762498 h 850400"/>
              <a:gd name="connsiteX0" fmla="*/ 0 w 3380509"/>
              <a:gd name="connsiteY0" fmla="*/ 693225 h 954070"/>
              <a:gd name="connsiteX1" fmla="*/ 346363 w 3380509"/>
              <a:gd name="connsiteY1" fmla="*/ 55916 h 954070"/>
              <a:gd name="connsiteX2" fmla="*/ 678873 w 3380509"/>
              <a:gd name="connsiteY2" fmla="*/ 526971 h 954070"/>
              <a:gd name="connsiteX3" fmla="*/ 803563 w 3380509"/>
              <a:gd name="connsiteY3" fmla="*/ 707080 h 954070"/>
              <a:gd name="connsiteX4" fmla="*/ 969818 w 3380509"/>
              <a:gd name="connsiteY4" fmla="*/ 831771 h 954070"/>
              <a:gd name="connsiteX5" fmla="*/ 1274618 w 3380509"/>
              <a:gd name="connsiteY5" fmla="*/ 443844 h 954070"/>
              <a:gd name="connsiteX6" fmla="*/ 1496291 w 3380509"/>
              <a:gd name="connsiteY6" fmla="*/ 14353 h 954070"/>
              <a:gd name="connsiteX7" fmla="*/ 1801091 w 3380509"/>
              <a:gd name="connsiteY7" fmla="*/ 485407 h 954070"/>
              <a:gd name="connsiteX8" fmla="*/ 1953490 w 3380509"/>
              <a:gd name="connsiteY8" fmla="*/ 734789 h 954070"/>
              <a:gd name="connsiteX9" fmla="*/ 2189017 w 3380509"/>
              <a:gd name="connsiteY9" fmla="*/ 942608 h 954070"/>
              <a:gd name="connsiteX10" fmla="*/ 2452254 w 3380509"/>
              <a:gd name="connsiteY10" fmla="*/ 374571 h 954070"/>
              <a:gd name="connsiteX11" fmla="*/ 2646218 w 3380509"/>
              <a:gd name="connsiteY11" fmla="*/ 498 h 954070"/>
              <a:gd name="connsiteX12" fmla="*/ 3020291 w 3380509"/>
              <a:gd name="connsiteY12" fmla="*/ 305298 h 954070"/>
              <a:gd name="connsiteX13" fmla="*/ 3366654 w 3380509"/>
              <a:gd name="connsiteY13" fmla="*/ 748644 h 954070"/>
              <a:gd name="connsiteX14" fmla="*/ 3366654 w 3380509"/>
              <a:gd name="connsiteY14" fmla="*/ 748644 h 954070"/>
              <a:gd name="connsiteX15" fmla="*/ 3366654 w 3380509"/>
              <a:gd name="connsiteY15" fmla="*/ 762498 h 954070"/>
              <a:gd name="connsiteX16" fmla="*/ 3380509 w 3380509"/>
              <a:gd name="connsiteY16" fmla="*/ 762498 h 954070"/>
              <a:gd name="connsiteX0" fmla="*/ 0 w 3380509"/>
              <a:gd name="connsiteY0" fmla="*/ 692884 h 953729"/>
              <a:gd name="connsiteX1" fmla="*/ 346363 w 3380509"/>
              <a:gd name="connsiteY1" fmla="*/ 55575 h 953729"/>
              <a:gd name="connsiteX2" fmla="*/ 678873 w 3380509"/>
              <a:gd name="connsiteY2" fmla="*/ 526630 h 953729"/>
              <a:gd name="connsiteX3" fmla="*/ 803563 w 3380509"/>
              <a:gd name="connsiteY3" fmla="*/ 706739 h 953729"/>
              <a:gd name="connsiteX4" fmla="*/ 969818 w 3380509"/>
              <a:gd name="connsiteY4" fmla="*/ 831430 h 953729"/>
              <a:gd name="connsiteX5" fmla="*/ 1274618 w 3380509"/>
              <a:gd name="connsiteY5" fmla="*/ 443503 h 953729"/>
              <a:gd name="connsiteX6" fmla="*/ 1496291 w 3380509"/>
              <a:gd name="connsiteY6" fmla="*/ 14012 h 953729"/>
              <a:gd name="connsiteX7" fmla="*/ 1801091 w 3380509"/>
              <a:gd name="connsiteY7" fmla="*/ 485066 h 953729"/>
              <a:gd name="connsiteX8" fmla="*/ 1953490 w 3380509"/>
              <a:gd name="connsiteY8" fmla="*/ 734448 h 953729"/>
              <a:gd name="connsiteX9" fmla="*/ 2189017 w 3380509"/>
              <a:gd name="connsiteY9" fmla="*/ 942267 h 953729"/>
              <a:gd name="connsiteX10" fmla="*/ 2452254 w 3380509"/>
              <a:gd name="connsiteY10" fmla="*/ 374230 h 953729"/>
              <a:gd name="connsiteX11" fmla="*/ 2646218 w 3380509"/>
              <a:gd name="connsiteY11" fmla="*/ 157 h 953729"/>
              <a:gd name="connsiteX12" fmla="*/ 2992582 w 3380509"/>
              <a:gd name="connsiteY12" fmla="*/ 415793 h 953729"/>
              <a:gd name="connsiteX13" fmla="*/ 3366654 w 3380509"/>
              <a:gd name="connsiteY13" fmla="*/ 748303 h 953729"/>
              <a:gd name="connsiteX14" fmla="*/ 3366654 w 3380509"/>
              <a:gd name="connsiteY14" fmla="*/ 748303 h 953729"/>
              <a:gd name="connsiteX15" fmla="*/ 3366654 w 3380509"/>
              <a:gd name="connsiteY15" fmla="*/ 762157 h 953729"/>
              <a:gd name="connsiteX16" fmla="*/ 3380509 w 3380509"/>
              <a:gd name="connsiteY16" fmla="*/ 762157 h 953729"/>
              <a:gd name="connsiteX0" fmla="*/ 0 w 3366655"/>
              <a:gd name="connsiteY0" fmla="*/ 692884 h 953729"/>
              <a:gd name="connsiteX1" fmla="*/ 346363 w 3366655"/>
              <a:gd name="connsiteY1" fmla="*/ 55575 h 953729"/>
              <a:gd name="connsiteX2" fmla="*/ 678873 w 3366655"/>
              <a:gd name="connsiteY2" fmla="*/ 526630 h 953729"/>
              <a:gd name="connsiteX3" fmla="*/ 803563 w 3366655"/>
              <a:gd name="connsiteY3" fmla="*/ 706739 h 953729"/>
              <a:gd name="connsiteX4" fmla="*/ 969818 w 3366655"/>
              <a:gd name="connsiteY4" fmla="*/ 831430 h 953729"/>
              <a:gd name="connsiteX5" fmla="*/ 1274618 w 3366655"/>
              <a:gd name="connsiteY5" fmla="*/ 443503 h 953729"/>
              <a:gd name="connsiteX6" fmla="*/ 1496291 w 3366655"/>
              <a:gd name="connsiteY6" fmla="*/ 14012 h 953729"/>
              <a:gd name="connsiteX7" fmla="*/ 1801091 w 3366655"/>
              <a:gd name="connsiteY7" fmla="*/ 485066 h 953729"/>
              <a:gd name="connsiteX8" fmla="*/ 1953490 w 3366655"/>
              <a:gd name="connsiteY8" fmla="*/ 734448 h 953729"/>
              <a:gd name="connsiteX9" fmla="*/ 2189017 w 3366655"/>
              <a:gd name="connsiteY9" fmla="*/ 942267 h 953729"/>
              <a:gd name="connsiteX10" fmla="*/ 2452254 w 3366655"/>
              <a:gd name="connsiteY10" fmla="*/ 374230 h 953729"/>
              <a:gd name="connsiteX11" fmla="*/ 2646218 w 3366655"/>
              <a:gd name="connsiteY11" fmla="*/ 157 h 953729"/>
              <a:gd name="connsiteX12" fmla="*/ 2992582 w 3366655"/>
              <a:gd name="connsiteY12" fmla="*/ 415793 h 953729"/>
              <a:gd name="connsiteX13" fmla="*/ 3366654 w 3366655"/>
              <a:gd name="connsiteY13" fmla="*/ 748303 h 953729"/>
              <a:gd name="connsiteX14" fmla="*/ 3366654 w 3366655"/>
              <a:gd name="connsiteY14" fmla="*/ 748303 h 953729"/>
              <a:gd name="connsiteX15" fmla="*/ 3366654 w 3366655"/>
              <a:gd name="connsiteY15" fmla="*/ 762157 h 953729"/>
              <a:gd name="connsiteX16" fmla="*/ 3366655 w 3366655"/>
              <a:gd name="connsiteY16" fmla="*/ 886847 h 953729"/>
              <a:gd name="connsiteX0" fmla="*/ 0 w 3366655"/>
              <a:gd name="connsiteY0" fmla="*/ 692884 h 953729"/>
              <a:gd name="connsiteX1" fmla="*/ 346363 w 3366655"/>
              <a:gd name="connsiteY1" fmla="*/ 55575 h 953729"/>
              <a:gd name="connsiteX2" fmla="*/ 678873 w 3366655"/>
              <a:gd name="connsiteY2" fmla="*/ 526630 h 953729"/>
              <a:gd name="connsiteX3" fmla="*/ 803563 w 3366655"/>
              <a:gd name="connsiteY3" fmla="*/ 706739 h 953729"/>
              <a:gd name="connsiteX4" fmla="*/ 969818 w 3366655"/>
              <a:gd name="connsiteY4" fmla="*/ 831430 h 953729"/>
              <a:gd name="connsiteX5" fmla="*/ 1274618 w 3366655"/>
              <a:gd name="connsiteY5" fmla="*/ 443503 h 953729"/>
              <a:gd name="connsiteX6" fmla="*/ 1496291 w 3366655"/>
              <a:gd name="connsiteY6" fmla="*/ 14012 h 953729"/>
              <a:gd name="connsiteX7" fmla="*/ 1801091 w 3366655"/>
              <a:gd name="connsiteY7" fmla="*/ 485066 h 953729"/>
              <a:gd name="connsiteX8" fmla="*/ 1953490 w 3366655"/>
              <a:gd name="connsiteY8" fmla="*/ 734448 h 953729"/>
              <a:gd name="connsiteX9" fmla="*/ 2189017 w 3366655"/>
              <a:gd name="connsiteY9" fmla="*/ 942267 h 953729"/>
              <a:gd name="connsiteX10" fmla="*/ 2452254 w 3366655"/>
              <a:gd name="connsiteY10" fmla="*/ 374230 h 953729"/>
              <a:gd name="connsiteX11" fmla="*/ 2646218 w 3366655"/>
              <a:gd name="connsiteY11" fmla="*/ 157 h 953729"/>
              <a:gd name="connsiteX12" fmla="*/ 2992582 w 3366655"/>
              <a:gd name="connsiteY12" fmla="*/ 415793 h 953729"/>
              <a:gd name="connsiteX13" fmla="*/ 3366654 w 3366655"/>
              <a:gd name="connsiteY13" fmla="*/ 748303 h 953729"/>
              <a:gd name="connsiteX14" fmla="*/ 3366654 w 3366655"/>
              <a:gd name="connsiteY14" fmla="*/ 748303 h 953729"/>
              <a:gd name="connsiteX15" fmla="*/ 3297382 w 3366655"/>
              <a:gd name="connsiteY15" fmla="*/ 886848 h 953729"/>
              <a:gd name="connsiteX16" fmla="*/ 3366655 w 3366655"/>
              <a:gd name="connsiteY16" fmla="*/ 886847 h 953729"/>
              <a:gd name="connsiteX0" fmla="*/ 0 w 3381175"/>
              <a:gd name="connsiteY0" fmla="*/ 692884 h 953729"/>
              <a:gd name="connsiteX1" fmla="*/ 346363 w 3381175"/>
              <a:gd name="connsiteY1" fmla="*/ 55575 h 953729"/>
              <a:gd name="connsiteX2" fmla="*/ 678873 w 3381175"/>
              <a:gd name="connsiteY2" fmla="*/ 526630 h 953729"/>
              <a:gd name="connsiteX3" fmla="*/ 803563 w 3381175"/>
              <a:gd name="connsiteY3" fmla="*/ 706739 h 953729"/>
              <a:gd name="connsiteX4" fmla="*/ 969818 w 3381175"/>
              <a:gd name="connsiteY4" fmla="*/ 831430 h 953729"/>
              <a:gd name="connsiteX5" fmla="*/ 1274618 w 3381175"/>
              <a:gd name="connsiteY5" fmla="*/ 443503 h 953729"/>
              <a:gd name="connsiteX6" fmla="*/ 1496291 w 3381175"/>
              <a:gd name="connsiteY6" fmla="*/ 14012 h 953729"/>
              <a:gd name="connsiteX7" fmla="*/ 1801091 w 3381175"/>
              <a:gd name="connsiteY7" fmla="*/ 485066 h 953729"/>
              <a:gd name="connsiteX8" fmla="*/ 1953490 w 3381175"/>
              <a:gd name="connsiteY8" fmla="*/ 734448 h 953729"/>
              <a:gd name="connsiteX9" fmla="*/ 2189017 w 3381175"/>
              <a:gd name="connsiteY9" fmla="*/ 942267 h 953729"/>
              <a:gd name="connsiteX10" fmla="*/ 2452254 w 3381175"/>
              <a:gd name="connsiteY10" fmla="*/ 374230 h 953729"/>
              <a:gd name="connsiteX11" fmla="*/ 2646218 w 3381175"/>
              <a:gd name="connsiteY11" fmla="*/ 157 h 953729"/>
              <a:gd name="connsiteX12" fmla="*/ 2992582 w 3381175"/>
              <a:gd name="connsiteY12" fmla="*/ 415793 h 953729"/>
              <a:gd name="connsiteX13" fmla="*/ 3366654 w 3381175"/>
              <a:gd name="connsiteY13" fmla="*/ 748303 h 953729"/>
              <a:gd name="connsiteX14" fmla="*/ 3297381 w 3381175"/>
              <a:gd name="connsiteY14" fmla="*/ 859139 h 953729"/>
              <a:gd name="connsiteX15" fmla="*/ 3297382 w 3381175"/>
              <a:gd name="connsiteY15" fmla="*/ 886848 h 953729"/>
              <a:gd name="connsiteX16" fmla="*/ 3366655 w 3381175"/>
              <a:gd name="connsiteY16" fmla="*/ 886847 h 953729"/>
              <a:gd name="connsiteX0" fmla="*/ 0 w 3381175"/>
              <a:gd name="connsiteY0" fmla="*/ 692874 h 889171"/>
              <a:gd name="connsiteX1" fmla="*/ 346363 w 3381175"/>
              <a:gd name="connsiteY1" fmla="*/ 55565 h 889171"/>
              <a:gd name="connsiteX2" fmla="*/ 678873 w 3381175"/>
              <a:gd name="connsiteY2" fmla="*/ 526620 h 889171"/>
              <a:gd name="connsiteX3" fmla="*/ 803563 w 3381175"/>
              <a:gd name="connsiteY3" fmla="*/ 706729 h 889171"/>
              <a:gd name="connsiteX4" fmla="*/ 969818 w 3381175"/>
              <a:gd name="connsiteY4" fmla="*/ 831420 h 889171"/>
              <a:gd name="connsiteX5" fmla="*/ 1274618 w 3381175"/>
              <a:gd name="connsiteY5" fmla="*/ 443493 h 889171"/>
              <a:gd name="connsiteX6" fmla="*/ 1496291 w 3381175"/>
              <a:gd name="connsiteY6" fmla="*/ 14002 h 889171"/>
              <a:gd name="connsiteX7" fmla="*/ 1801091 w 3381175"/>
              <a:gd name="connsiteY7" fmla="*/ 485056 h 889171"/>
              <a:gd name="connsiteX8" fmla="*/ 1953490 w 3381175"/>
              <a:gd name="connsiteY8" fmla="*/ 734438 h 889171"/>
              <a:gd name="connsiteX9" fmla="*/ 2189017 w 3381175"/>
              <a:gd name="connsiteY9" fmla="*/ 845275 h 889171"/>
              <a:gd name="connsiteX10" fmla="*/ 2452254 w 3381175"/>
              <a:gd name="connsiteY10" fmla="*/ 374220 h 889171"/>
              <a:gd name="connsiteX11" fmla="*/ 2646218 w 3381175"/>
              <a:gd name="connsiteY11" fmla="*/ 147 h 889171"/>
              <a:gd name="connsiteX12" fmla="*/ 2992582 w 3381175"/>
              <a:gd name="connsiteY12" fmla="*/ 415783 h 889171"/>
              <a:gd name="connsiteX13" fmla="*/ 3366654 w 3381175"/>
              <a:gd name="connsiteY13" fmla="*/ 748293 h 889171"/>
              <a:gd name="connsiteX14" fmla="*/ 3297381 w 3381175"/>
              <a:gd name="connsiteY14" fmla="*/ 859129 h 889171"/>
              <a:gd name="connsiteX15" fmla="*/ 3297382 w 3381175"/>
              <a:gd name="connsiteY15" fmla="*/ 886838 h 889171"/>
              <a:gd name="connsiteX16" fmla="*/ 3366655 w 3381175"/>
              <a:gd name="connsiteY16" fmla="*/ 886837 h 889171"/>
              <a:gd name="connsiteX0" fmla="*/ 0 w 3379542"/>
              <a:gd name="connsiteY0" fmla="*/ 692874 h 886876"/>
              <a:gd name="connsiteX1" fmla="*/ 346363 w 3379542"/>
              <a:gd name="connsiteY1" fmla="*/ 55565 h 886876"/>
              <a:gd name="connsiteX2" fmla="*/ 678873 w 3379542"/>
              <a:gd name="connsiteY2" fmla="*/ 526620 h 886876"/>
              <a:gd name="connsiteX3" fmla="*/ 803563 w 3379542"/>
              <a:gd name="connsiteY3" fmla="*/ 706729 h 886876"/>
              <a:gd name="connsiteX4" fmla="*/ 969818 w 3379542"/>
              <a:gd name="connsiteY4" fmla="*/ 831420 h 886876"/>
              <a:gd name="connsiteX5" fmla="*/ 1274618 w 3379542"/>
              <a:gd name="connsiteY5" fmla="*/ 443493 h 886876"/>
              <a:gd name="connsiteX6" fmla="*/ 1496291 w 3379542"/>
              <a:gd name="connsiteY6" fmla="*/ 14002 h 886876"/>
              <a:gd name="connsiteX7" fmla="*/ 1801091 w 3379542"/>
              <a:gd name="connsiteY7" fmla="*/ 485056 h 886876"/>
              <a:gd name="connsiteX8" fmla="*/ 1953490 w 3379542"/>
              <a:gd name="connsiteY8" fmla="*/ 734438 h 886876"/>
              <a:gd name="connsiteX9" fmla="*/ 2189017 w 3379542"/>
              <a:gd name="connsiteY9" fmla="*/ 845275 h 886876"/>
              <a:gd name="connsiteX10" fmla="*/ 2452254 w 3379542"/>
              <a:gd name="connsiteY10" fmla="*/ 374220 h 886876"/>
              <a:gd name="connsiteX11" fmla="*/ 2646218 w 3379542"/>
              <a:gd name="connsiteY11" fmla="*/ 147 h 886876"/>
              <a:gd name="connsiteX12" fmla="*/ 2992582 w 3379542"/>
              <a:gd name="connsiteY12" fmla="*/ 415783 h 886876"/>
              <a:gd name="connsiteX13" fmla="*/ 3366654 w 3379542"/>
              <a:gd name="connsiteY13" fmla="*/ 748293 h 886876"/>
              <a:gd name="connsiteX14" fmla="*/ 3297381 w 3379542"/>
              <a:gd name="connsiteY14" fmla="*/ 859129 h 886876"/>
              <a:gd name="connsiteX15" fmla="*/ 3338945 w 3379542"/>
              <a:gd name="connsiteY15" fmla="*/ 859129 h 886876"/>
              <a:gd name="connsiteX16" fmla="*/ 3366655 w 3379542"/>
              <a:gd name="connsiteY16" fmla="*/ 886837 h 886876"/>
              <a:gd name="connsiteX0" fmla="*/ 0 w 3379542"/>
              <a:gd name="connsiteY0" fmla="*/ 692874 h 866404"/>
              <a:gd name="connsiteX1" fmla="*/ 346363 w 3379542"/>
              <a:gd name="connsiteY1" fmla="*/ 55565 h 866404"/>
              <a:gd name="connsiteX2" fmla="*/ 678873 w 3379542"/>
              <a:gd name="connsiteY2" fmla="*/ 526620 h 866404"/>
              <a:gd name="connsiteX3" fmla="*/ 803563 w 3379542"/>
              <a:gd name="connsiteY3" fmla="*/ 706729 h 866404"/>
              <a:gd name="connsiteX4" fmla="*/ 969818 w 3379542"/>
              <a:gd name="connsiteY4" fmla="*/ 831420 h 866404"/>
              <a:gd name="connsiteX5" fmla="*/ 1274618 w 3379542"/>
              <a:gd name="connsiteY5" fmla="*/ 443493 h 866404"/>
              <a:gd name="connsiteX6" fmla="*/ 1496291 w 3379542"/>
              <a:gd name="connsiteY6" fmla="*/ 14002 h 866404"/>
              <a:gd name="connsiteX7" fmla="*/ 1801091 w 3379542"/>
              <a:gd name="connsiteY7" fmla="*/ 485056 h 866404"/>
              <a:gd name="connsiteX8" fmla="*/ 1953490 w 3379542"/>
              <a:gd name="connsiteY8" fmla="*/ 734438 h 866404"/>
              <a:gd name="connsiteX9" fmla="*/ 2189017 w 3379542"/>
              <a:gd name="connsiteY9" fmla="*/ 845275 h 866404"/>
              <a:gd name="connsiteX10" fmla="*/ 2452254 w 3379542"/>
              <a:gd name="connsiteY10" fmla="*/ 374220 h 866404"/>
              <a:gd name="connsiteX11" fmla="*/ 2646218 w 3379542"/>
              <a:gd name="connsiteY11" fmla="*/ 147 h 866404"/>
              <a:gd name="connsiteX12" fmla="*/ 2992582 w 3379542"/>
              <a:gd name="connsiteY12" fmla="*/ 415783 h 866404"/>
              <a:gd name="connsiteX13" fmla="*/ 3366654 w 3379542"/>
              <a:gd name="connsiteY13" fmla="*/ 748293 h 866404"/>
              <a:gd name="connsiteX14" fmla="*/ 3297381 w 3379542"/>
              <a:gd name="connsiteY14" fmla="*/ 859129 h 866404"/>
              <a:gd name="connsiteX15" fmla="*/ 3338945 w 3379542"/>
              <a:gd name="connsiteY15" fmla="*/ 859129 h 866404"/>
              <a:gd name="connsiteX0" fmla="*/ 0 w 3379542"/>
              <a:gd name="connsiteY0" fmla="*/ 692874 h 862567"/>
              <a:gd name="connsiteX1" fmla="*/ 346363 w 3379542"/>
              <a:gd name="connsiteY1" fmla="*/ 55565 h 862567"/>
              <a:gd name="connsiteX2" fmla="*/ 678873 w 3379542"/>
              <a:gd name="connsiteY2" fmla="*/ 526620 h 862567"/>
              <a:gd name="connsiteX3" fmla="*/ 803563 w 3379542"/>
              <a:gd name="connsiteY3" fmla="*/ 706729 h 862567"/>
              <a:gd name="connsiteX4" fmla="*/ 969818 w 3379542"/>
              <a:gd name="connsiteY4" fmla="*/ 831420 h 862567"/>
              <a:gd name="connsiteX5" fmla="*/ 1274618 w 3379542"/>
              <a:gd name="connsiteY5" fmla="*/ 443493 h 862567"/>
              <a:gd name="connsiteX6" fmla="*/ 1496291 w 3379542"/>
              <a:gd name="connsiteY6" fmla="*/ 14002 h 862567"/>
              <a:gd name="connsiteX7" fmla="*/ 1801091 w 3379542"/>
              <a:gd name="connsiteY7" fmla="*/ 485056 h 862567"/>
              <a:gd name="connsiteX8" fmla="*/ 1953490 w 3379542"/>
              <a:gd name="connsiteY8" fmla="*/ 734438 h 862567"/>
              <a:gd name="connsiteX9" fmla="*/ 2189017 w 3379542"/>
              <a:gd name="connsiteY9" fmla="*/ 845275 h 862567"/>
              <a:gd name="connsiteX10" fmla="*/ 2452254 w 3379542"/>
              <a:gd name="connsiteY10" fmla="*/ 374220 h 862567"/>
              <a:gd name="connsiteX11" fmla="*/ 2646218 w 3379542"/>
              <a:gd name="connsiteY11" fmla="*/ 147 h 862567"/>
              <a:gd name="connsiteX12" fmla="*/ 2992582 w 3379542"/>
              <a:gd name="connsiteY12" fmla="*/ 415783 h 862567"/>
              <a:gd name="connsiteX13" fmla="*/ 3366654 w 3379542"/>
              <a:gd name="connsiteY13" fmla="*/ 748293 h 862567"/>
              <a:gd name="connsiteX14" fmla="*/ 3297381 w 3379542"/>
              <a:gd name="connsiteY14" fmla="*/ 859129 h 862567"/>
              <a:gd name="connsiteX0" fmla="*/ 0 w 3366654"/>
              <a:gd name="connsiteY0" fmla="*/ 692874 h 862567"/>
              <a:gd name="connsiteX1" fmla="*/ 346363 w 3366654"/>
              <a:gd name="connsiteY1" fmla="*/ 55565 h 862567"/>
              <a:gd name="connsiteX2" fmla="*/ 678873 w 3366654"/>
              <a:gd name="connsiteY2" fmla="*/ 526620 h 862567"/>
              <a:gd name="connsiteX3" fmla="*/ 803563 w 3366654"/>
              <a:gd name="connsiteY3" fmla="*/ 706729 h 862567"/>
              <a:gd name="connsiteX4" fmla="*/ 969818 w 3366654"/>
              <a:gd name="connsiteY4" fmla="*/ 831420 h 862567"/>
              <a:gd name="connsiteX5" fmla="*/ 1274618 w 3366654"/>
              <a:gd name="connsiteY5" fmla="*/ 443493 h 862567"/>
              <a:gd name="connsiteX6" fmla="*/ 1496291 w 3366654"/>
              <a:gd name="connsiteY6" fmla="*/ 14002 h 862567"/>
              <a:gd name="connsiteX7" fmla="*/ 1801091 w 3366654"/>
              <a:gd name="connsiteY7" fmla="*/ 485056 h 862567"/>
              <a:gd name="connsiteX8" fmla="*/ 1953490 w 3366654"/>
              <a:gd name="connsiteY8" fmla="*/ 734438 h 862567"/>
              <a:gd name="connsiteX9" fmla="*/ 2189017 w 3366654"/>
              <a:gd name="connsiteY9" fmla="*/ 845275 h 862567"/>
              <a:gd name="connsiteX10" fmla="*/ 2452254 w 3366654"/>
              <a:gd name="connsiteY10" fmla="*/ 374220 h 862567"/>
              <a:gd name="connsiteX11" fmla="*/ 2646218 w 3366654"/>
              <a:gd name="connsiteY11" fmla="*/ 147 h 862567"/>
              <a:gd name="connsiteX12" fmla="*/ 2992582 w 3366654"/>
              <a:gd name="connsiteY12" fmla="*/ 415783 h 862567"/>
              <a:gd name="connsiteX13" fmla="*/ 3366654 w 3366654"/>
              <a:gd name="connsiteY13" fmla="*/ 748293 h 86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6654" h="862567">
                <a:moveTo>
                  <a:pt x="0" y="692874"/>
                </a:moveTo>
                <a:cubicBezTo>
                  <a:pt x="110836" y="395001"/>
                  <a:pt x="233217" y="83274"/>
                  <a:pt x="346363" y="55565"/>
                </a:cubicBezTo>
                <a:cubicBezTo>
                  <a:pt x="459509" y="27856"/>
                  <a:pt x="602673" y="418093"/>
                  <a:pt x="678873" y="526620"/>
                </a:cubicBezTo>
                <a:cubicBezTo>
                  <a:pt x="755073" y="635147"/>
                  <a:pt x="755072" y="655929"/>
                  <a:pt x="803563" y="706729"/>
                </a:cubicBezTo>
                <a:cubicBezTo>
                  <a:pt x="852054" y="757529"/>
                  <a:pt x="891309" y="875293"/>
                  <a:pt x="969818" y="831420"/>
                </a:cubicBezTo>
                <a:cubicBezTo>
                  <a:pt x="1048327" y="787547"/>
                  <a:pt x="1186873" y="579729"/>
                  <a:pt x="1274618" y="443493"/>
                </a:cubicBezTo>
                <a:cubicBezTo>
                  <a:pt x="1362364" y="307257"/>
                  <a:pt x="1408546" y="7075"/>
                  <a:pt x="1496291" y="14002"/>
                </a:cubicBezTo>
                <a:cubicBezTo>
                  <a:pt x="1584036" y="20929"/>
                  <a:pt x="1724891" y="364983"/>
                  <a:pt x="1801091" y="485056"/>
                </a:cubicBezTo>
                <a:cubicBezTo>
                  <a:pt x="1877291" y="605129"/>
                  <a:pt x="1888836" y="674402"/>
                  <a:pt x="1953490" y="734438"/>
                </a:cubicBezTo>
                <a:cubicBezTo>
                  <a:pt x="2018144" y="794474"/>
                  <a:pt x="2105890" y="905311"/>
                  <a:pt x="2189017" y="845275"/>
                </a:cubicBezTo>
                <a:cubicBezTo>
                  <a:pt x="2272144" y="785239"/>
                  <a:pt x="2376054" y="515075"/>
                  <a:pt x="2452254" y="374220"/>
                </a:cubicBezTo>
                <a:cubicBezTo>
                  <a:pt x="2528454" y="233365"/>
                  <a:pt x="2556163" y="-6780"/>
                  <a:pt x="2646218" y="147"/>
                </a:cubicBezTo>
                <a:cubicBezTo>
                  <a:pt x="2736273" y="7074"/>
                  <a:pt x="2872509" y="291092"/>
                  <a:pt x="2992582" y="415783"/>
                </a:cubicBezTo>
                <a:cubicBezTo>
                  <a:pt x="3112655" y="540474"/>
                  <a:pt x="3315854" y="674402"/>
                  <a:pt x="3366654" y="74829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tx1"/>
                </a:solidFill>
              </a:ln>
            </a:endParaRPr>
          </a:p>
        </p:txBody>
      </p:sp>
      <p:cxnSp>
        <p:nvCxnSpPr>
          <p:cNvPr id="12" name="Straight Connector 11"/>
          <p:cNvCxnSpPr/>
          <p:nvPr/>
        </p:nvCxnSpPr>
        <p:spPr>
          <a:xfrm flipV="1">
            <a:off x="3505200" y="4191000"/>
            <a:ext cx="457200" cy="561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05200" y="4752110"/>
            <a:ext cx="457200" cy="405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17815" y="4010885"/>
            <a:ext cx="457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E</a:t>
            </a:r>
            <a:endParaRPr lang="en-US" dirty="0">
              <a:latin typeface="Times New Roman" pitchFamily="18" charset="0"/>
              <a:cs typeface="Times New Roman" pitchFamily="18" charset="0"/>
            </a:endParaRPr>
          </a:p>
        </p:txBody>
      </p:sp>
      <p:sp>
        <p:nvSpPr>
          <p:cNvPr id="16" name="TextBox 15"/>
          <p:cNvSpPr txBox="1"/>
          <p:nvPr/>
        </p:nvSpPr>
        <p:spPr>
          <a:xfrm>
            <a:off x="3865405" y="5123983"/>
            <a:ext cx="457200" cy="369332"/>
          </a:xfrm>
          <a:prstGeom prst="rect">
            <a:avLst/>
          </a:prstGeom>
          <a:noFill/>
        </p:spPr>
        <p:txBody>
          <a:bodyPr wrap="square" rtlCol="0">
            <a:spAutoFit/>
          </a:bodyPr>
          <a:lstStyle/>
          <a:p>
            <a:r>
              <a:rPr lang="en-US" dirty="0">
                <a:latin typeface="Times New Roman" pitchFamily="18" charset="0"/>
                <a:cs typeface="Times New Roman" pitchFamily="18" charset="0"/>
              </a:rPr>
              <a:t>M</a:t>
            </a:r>
          </a:p>
        </p:txBody>
      </p:sp>
    </p:spTree>
    <p:extLst>
      <p:ext uri="{BB962C8B-B14F-4D97-AF65-F5344CB8AC3E}">
        <p14:creationId xmlns:p14="http://schemas.microsoft.com/office/powerpoint/2010/main" val="36848511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itchFamily="18" charset="0"/>
                <a:cs typeface="Times New Roman" pitchFamily="18" charset="0"/>
              </a:rPr>
              <a:t>Sample Holders</a:t>
            </a:r>
            <a:endParaRPr lang="en-US" sz="2400" dirty="0"/>
          </a:p>
        </p:txBody>
      </p:sp>
      <p:sp>
        <p:nvSpPr>
          <p:cNvPr id="3" name="Content Placeholder 2"/>
          <p:cNvSpPr>
            <a:spLocks noGrp="1"/>
          </p:cNvSpPr>
          <p:nvPr>
            <p:ph idx="1"/>
          </p:nvPr>
        </p:nvSpPr>
        <p:spPr>
          <a:xfrm>
            <a:off x="457200" y="1600201"/>
            <a:ext cx="8229600" cy="3886200"/>
          </a:xfrm>
        </p:spPr>
        <p:txBody>
          <a:bodyPr>
            <a:normAutofit/>
          </a:bodyPr>
          <a:lstStyle/>
          <a:p>
            <a:r>
              <a:rPr lang="en-US" sz="1800" dirty="0" smtClean="0">
                <a:latin typeface="Times New Roman" pitchFamily="18" charset="0"/>
                <a:cs typeface="Times New Roman" pitchFamily="18" charset="0"/>
              </a:rPr>
              <a:t>For spectrophotometric analysis  in the visible region of the spectrum, glass or disposable plastic cells may be used. These are less expensive than quartz or fused silica but can not be used at UV wavelength. Plastic cells  can not be used with any organic solvent in which the plastic is soluble. Disposable plastic cells are not suitable for accurate quantitative work. </a:t>
            </a:r>
          </a:p>
          <a:p>
            <a:r>
              <a:rPr lang="en-US" sz="1800" dirty="0" smtClean="0">
                <a:latin typeface="Times New Roman" pitchFamily="18" charset="0"/>
                <a:cs typeface="Times New Roman" pitchFamily="18" charset="0"/>
              </a:rPr>
              <a:t>It is important that cells be treated correctly, in order to achieve best results and to prolong their lifetime. To that end, the analyst should</a:t>
            </a:r>
          </a:p>
          <a:p>
            <a:r>
              <a:rPr lang="en-US" sz="1800" dirty="0" smtClean="0">
                <a:latin typeface="Times New Roman" pitchFamily="18" charset="0"/>
                <a:cs typeface="Times New Roman" pitchFamily="18" charset="0"/>
              </a:rPr>
              <a:t>Always choose the correct cell for the analysis</a:t>
            </a:r>
          </a:p>
          <a:p>
            <a:r>
              <a:rPr lang="en-US" sz="1800" dirty="0" smtClean="0">
                <a:latin typeface="Times New Roman" pitchFamily="18" charset="0"/>
                <a:cs typeface="Times New Roman" pitchFamily="18" charset="0"/>
              </a:rPr>
              <a:t>Keep the cell clean, check for stain, etch marks, or scratches that change the transparency of the cell</a:t>
            </a:r>
          </a:p>
          <a:p>
            <a:r>
              <a:rPr lang="en-US" sz="1800" dirty="0" smtClean="0">
                <a:latin typeface="Times New Roman" pitchFamily="18" charset="0"/>
                <a:cs typeface="Times New Roman" pitchFamily="18" charset="0"/>
              </a:rPr>
              <a:t>Hold cells on the nontransparent surface  if provided</a:t>
            </a:r>
          </a:p>
          <a:p>
            <a:pPr marL="0" indent="0">
              <a:buNone/>
            </a:pPr>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40447537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Times New Roman" pitchFamily="18" charset="0"/>
                <a:cs typeface="Times New Roman" pitchFamily="18" charset="0"/>
              </a:rPr>
              <a:t>Sample Holder</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sz="1800" dirty="0" smtClean="0">
                <a:latin typeface="Times New Roman" pitchFamily="18" charset="0"/>
                <a:cs typeface="Times New Roman" pitchFamily="18" charset="0"/>
              </a:rPr>
              <a:t>Clean cells thoroughly before use and wash out the cell with a small amount of the sample solution  before filling and taking a measurement</a:t>
            </a:r>
          </a:p>
          <a:p>
            <a:pPr algn="just"/>
            <a:r>
              <a:rPr lang="en-US" sz="1800" dirty="0" smtClean="0">
                <a:latin typeface="Times New Roman" pitchFamily="18" charset="0"/>
                <a:cs typeface="Times New Roman" pitchFamily="18" charset="0"/>
              </a:rPr>
              <a:t>Never put strongly basic solution or HF solution into glass, quartz or fused silica cells</a:t>
            </a:r>
          </a:p>
          <a:p>
            <a:pPr algn="just"/>
            <a:r>
              <a:rPr lang="en-US" sz="1800" dirty="0" smtClean="0">
                <a:latin typeface="Times New Roman" pitchFamily="18" charset="0"/>
                <a:cs typeface="Times New Roman" pitchFamily="18" charset="0"/>
              </a:rPr>
              <a:t>Check for solvent compatibility with disposable plastic cells before putting them into spectrometer </a:t>
            </a:r>
          </a:p>
          <a:p>
            <a:pPr algn="just"/>
            <a:r>
              <a:rPr lang="en-US" sz="1800" dirty="0" smtClean="0">
                <a:latin typeface="Times New Roman" pitchFamily="18" charset="0"/>
                <a:cs typeface="Times New Roman" pitchFamily="18" charset="0"/>
              </a:rPr>
              <a:t>For non-disposable cells, always dry carefully and return to their proper storage case</a:t>
            </a:r>
          </a:p>
          <a:p>
            <a:pPr algn="just"/>
            <a:r>
              <a:rPr lang="en-US" sz="1800" dirty="0" smtClean="0">
                <a:latin typeface="Times New Roman" pitchFamily="18" charset="0"/>
                <a:cs typeface="Times New Roman" pitchFamily="18" charset="0"/>
              </a:rPr>
              <a:t>Never wipe the optical surface with paper products, only lens cleaning paper or cloth material recommended by the manufacturer  </a:t>
            </a:r>
          </a:p>
          <a:p>
            <a:pPr algn="just"/>
            <a:r>
              <a:rPr lang="en-US" sz="1800" dirty="0" smtClean="0">
                <a:latin typeface="Times New Roman" pitchFamily="18" charset="0"/>
                <a:cs typeface="Times New Roman" pitchFamily="18" charset="0"/>
              </a:rPr>
              <a:t>When double beam instrumentation is used, two cells are needed; one for the reference and  one for the sample. It is normal for absorption by these cells to differ  slightly. This cause a small error in the measurement of the sample absorption and can lead to analytical error. For most accurate quantitative work, optically matched cells are used.</a:t>
            </a:r>
          </a:p>
          <a:p>
            <a:endParaRPr lang="en-US" sz="1800" dirty="0" smtClean="0">
              <a:latin typeface="Times New Roman" pitchFamily="18" charset="0"/>
              <a:cs typeface="Times New Roman" pitchFamily="18" charset="0"/>
            </a:endParaRPr>
          </a:p>
          <a:p>
            <a:endParaRPr lang="en-US" dirty="0"/>
          </a:p>
          <a:p>
            <a:endParaRPr lang="en-US" dirty="0"/>
          </a:p>
        </p:txBody>
      </p:sp>
    </p:spTree>
    <p:extLst>
      <p:ext uri="{BB962C8B-B14F-4D97-AF65-F5344CB8AC3E}">
        <p14:creationId xmlns:p14="http://schemas.microsoft.com/office/powerpoint/2010/main" val="6483137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Times New Roman" pitchFamily="18" charset="0"/>
                <a:cs typeface="Times New Roman" pitchFamily="18" charset="0"/>
              </a:rPr>
              <a:t>Ultraviolet and visible radiation </a:t>
            </a:r>
            <a:r>
              <a:rPr lang="en-US" sz="2400" b="1" dirty="0" smtClean="0">
                <a:latin typeface="Times New Roman" pitchFamily="18" charset="0"/>
                <a:cs typeface="Times New Roman" pitchFamily="18" charset="0"/>
              </a:rPr>
              <a:t>detectors</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1800" dirty="0">
                <a:latin typeface="Times New Roman" pitchFamily="18" charset="0"/>
                <a:cs typeface="Times New Roman" pitchFamily="18" charset="0"/>
              </a:rPr>
              <a:t>Ultraviolet and visible photons possess enough energy to cause photo ejection of electrons when they strike surfaces which have been treated with specific types of compounds. This process generates an electric current which is directly proportional to the radiant power of the absorbed photons. Devices which employ these systems are called photoelectric detectors and are sub-classified as phototubes and photovoltaic cells</a:t>
            </a:r>
            <a:r>
              <a:rPr lang="en-US" sz="1800" dirty="0" smtClean="0">
                <a:latin typeface="Times New Roman" pitchFamily="18" charset="0"/>
                <a:cs typeface="Times New Roman" pitchFamily="18" charset="0"/>
              </a:rPr>
              <a:t>.</a:t>
            </a:r>
          </a:p>
          <a:p>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Most modern instruments rely on photoelectric transducers, detection devices that convert photons into an electrical signal. Photoelectric transducers have a surface that can absorb radiant energy. The absorbed energy either cause the emission of electrons, resulting in a photocurrent or moves electrons into the conduction band of a solid semiconductor, resulting in an increase in conductivity. There are several common forms of these detectors including barrier layer cells, photomultiplier tubes, and semiconductor detector.</a:t>
            </a: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16985868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Detectors (Barrier layer cell)</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1800" dirty="0" smtClean="0">
                <a:latin typeface="Times New Roman" pitchFamily="18" charset="0"/>
                <a:cs typeface="Times New Roman" pitchFamily="18" charset="0"/>
              </a:rPr>
              <a:t>Barrier layer cell is also known as photovoltaic cell, in which a current is generated  at the interface of a metal and a semiconductor when radiation is absorbed.  </a:t>
            </a:r>
            <a:r>
              <a:rPr lang="en-US" sz="1800" dirty="0">
                <a:latin typeface="Times New Roman" pitchFamily="18" charset="0"/>
                <a:cs typeface="Times New Roman" pitchFamily="18" charset="0"/>
              </a:rPr>
              <a:t>e</a:t>
            </a:r>
            <a:r>
              <a:rPr lang="en-US" sz="1800" dirty="0" smtClean="0">
                <a:latin typeface="Times New Roman" pitchFamily="18" charset="0"/>
                <a:cs typeface="Times New Roman" pitchFamily="18" charset="0"/>
              </a:rPr>
              <a:t>.g. silver is coated onto a semiconductor such as selenium that is joined to a strong metal base, such as iron.  </a:t>
            </a:r>
          </a:p>
          <a:p>
            <a:r>
              <a:rPr lang="en-US" sz="1800" dirty="0" smtClean="0">
                <a:latin typeface="Times New Roman" pitchFamily="18" charset="0"/>
                <a:cs typeface="Times New Roman" pitchFamily="18" charset="0"/>
              </a:rPr>
              <a:t>To manufacture these cells, the selenium is placed in an container and the air pressure reduced to a vacuum.  Silver is heated electrically, and its surface becomes so hot that it melts and evaporates. The silver vapor coats the selenium surface, forming a very thin but evenly distributed layer of silver atoms. Any radiation falling on the surface generates electrons and holes at the selenium-silver interface. A barrier seems to exist between the selenium  and the iron that prevents electrons from flowing into the iron: the electrons flow to the silver layer and the holes to the iron. The electrons are collected by the silver. These collected electrons migrate through an external circuit toward the holes. The photocurrent generated in this manner is proportional to the number of photons striking the cell.</a:t>
            </a:r>
          </a:p>
          <a:p>
            <a:endParaRPr lang="en-US" dirty="0"/>
          </a:p>
        </p:txBody>
      </p:sp>
    </p:spTree>
    <p:extLst>
      <p:ext uri="{BB962C8B-B14F-4D97-AF65-F5344CB8AC3E}">
        <p14:creationId xmlns:p14="http://schemas.microsoft.com/office/powerpoint/2010/main" val="2040389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itchFamily="18" charset="0"/>
                <a:cs typeface="Times New Roman" pitchFamily="18" charset="0"/>
              </a:rPr>
              <a:t>Detectors (Barrier layer cell)</a:t>
            </a:r>
            <a:endParaRPr lang="en-US" sz="2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5638800" cy="3606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71887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itchFamily="18" charset="0"/>
                <a:cs typeface="Times New Roman" pitchFamily="18" charset="0"/>
              </a:rPr>
              <a:t>Detectors (Barrier layer cell)</a:t>
            </a:r>
            <a:endParaRPr lang="en-US" sz="2400" dirty="0"/>
          </a:p>
        </p:txBody>
      </p:sp>
      <p:sp>
        <p:nvSpPr>
          <p:cNvPr id="3" name="Content Placeholder 2"/>
          <p:cNvSpPr>
            <a:spLocks noGrp="1"/>
          </p:cNvSpPr>
          <p:nvPr>
            <p:ph idx="1"/>
          </p:nvPr>
        </p:nvSpPr>
        <p:spPr/>
        <p:txBody>
          <a:bodyPr>
            <a:normAutofit/>
          </a:bodyPr>
          <a:lstStyle/>
          <a:p>
            <a:r>
              <a:rPr lang="en-US" sz="1800" dirty="0" smtClean="0">
                <a:latin typeface="Times New Roman" pitchFamily="18" charset="0"/>
                <a:cs typeface="Times New Roman" pitchFamily="18" charset="0"/>
              </a:rPr>
              <a:t>Barrier layer cells are used as light meters in cameras and in low cost, portable instruments. The response range of these cells is 350-750 nm. These detectors have two main disadvantages; they are not sensitive at low light levels and they show fatigue, that is, the current drops gradually under constant exposure to light. On the plus side, they require no external electrical power and they are very rugged.</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5326355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smtClean="0">
                <a:latin typeface="Times New Roman" pitchFamily="18" charset="0"/>
                <a:cs typeface="Times New Roman" pitchFamily="18" charset="0"/>
              </a:rPr>
              <a:t>Phototubes</a:t>
            </a:r>
            <a:r>
              <a:rPr lang="en-US" b="1" u="sng" dirty="0"/>
              <a:t/>
            </a:r>
            <a:br>
              <a:rPr lang="en-US" b="1" u="sng" dirty="0"/>
            </a:br>
            <a:endParaRPr lang="en-US" b="1" dirty="0"/>
          </a:p>
        </p:txBody>
      </p:sp>
      <p:sp>
        <p:nvSpPr>
          <p:cNvPr id="3" name="Content Placeholder 2"/>
          <p:cNvSpPr>
            <a:spLocks noGrp="1"/>
          </p:cNvSpPr>
          <p:nvPr>
            <p:ph idx="1"/>
          </p:nvPr>
        </p:nvSpPr>
        <p:spPr/>
        <p:txBody>
          <a:bodyPr>
            <a:normAutofit/>
          </a:bodyPr>
          <a:lstStyle/>
          <a:p>
            <a:r>
              <a:rPr lang="en-US" sz="1800" dirty="0">
                <a:latin typeface="Times New Roman" pitchFamily="18" charset="0"/>
                <a:cs typeface="Times New Roman" pitchFamily="18" charset="0"/>
              </a:rPr>
              <a:t>Phototube consists of :</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800" b="1" dirty="0">
                <a:latin typeface="Times New Roman" pitchFamily="18" charset="0"/>
                <a:cs typeface="Times New Roman" pitchFamily="18" charset="0"/>
              </a:rPr>
              <a:t>a.</a:t>
            </a:r>
            <a:r>
              <a:rPr lang="en-US" sz="1800" dirty="0">
                <a:latin typeface="Times New Roman" pitchFamily="18" charset="0"/>
                <a:cs typeface="Times New Roman" pitchFamily="18" charset="0"/>
              </a:rPr>
              <a:t>  An evacuated glass envelope (with a quartz window for use in ultraviolet region)</a:t>
            </a:r>
            <a:br>
              <a:rPr lang="en-US" sz="1800" dirty="0">
                <a:latin typeface="Times New Roman" pitchFamily="18" charset="0"/>
                <a:cs typeface="Times New Roman" pitchFamily="18" charset="0"/>
              </a:rPr>
            </a:br>
            <a:r>
              <a:rPr lang="en-US" sz="1800" b="1" dirty="0">
                <a:latin typeface="Times New Roman" pitchFamily="18" charset="0"/>
                <a:cs typeface="Times New Roman" pitchFamily="18" charset="0"/>
              </a:rPr>
              <a:t>b.</a:t>
            </a:r>
            <a:r>
              <a:rPr lang="en-US" sz="1800" dirty="0">
                <a:latin typeface="Times New Roman" pitchFamily="18" charset="0"/>
                <a:cs typeface="Times New Roman" pitchFamily="18" charset="0"/>
              </a:rPr>
              <a:t> A semi-cylindrical cathode which has an inner surface coated with a compound with relatively loosely bound electrons, such as an alkali or alkaline earth oxide</a:t>
            </a:r>
            <a:br>
              <a:rPr lang="en-US" sz="1800" dirty="0">
                <a:latin typeface="Times New Roman" pitchFamily="18" charset="0"/>
                <a:cs typeface="Times New Roman" pitchFamily="18" charset="0"/>
              </a:rPr>
            </a:br>
            <a:r>
              <a:rPr lang="en-US" sz="1800" b="1" dirty="0">
                <a:latin typeface="Times New Roman" pitchFamily="18" charset="0"/>
                <a:cs typeface="Times New Roman" pitchFamily="18" charset="0"/>
              </a:rPr>
              <a:t>c.</a:t>
            </a:r>
            <a:r>
              <a:rPr lang="en-US" sz="1800" dirty="0">
                <a:latin typeface="Times New Roman" pitchFamily="18" charset="0"/>
                <a:cs typeface="Times New Roman" pitchFamily="18" charset="0"/>
              </a:rPr>
              <a:t> A central metal </a:t>
            </a:r>
            <a:r>
              <a:rPr lang="en-US" sz="1800" dirty="0" smtClean="0">
                <a:latin typeface="Times New Roman" pitchFamily="18" charset="0"/>
                <a:cs typeface="Times New Roman" pitchFamily="18" charset="0"/>
              </a:rPr>
              <a:t>wire anode</a:t>
            </a: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505200"/>
            <a:ext cx="289560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7513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Times New Roman" pitchFamily="18" charset="0"/>
                <a:cs typeface="Times New Roman" pitchFamily="18" charset="0"/>
              </a:rPr>
              <a:t>Phototubes</a:t>
            </a:r>
            <a:r>
              <a:rPr lang="en-US" sz="2400" b="1" u="sng" dirty="0"/>
              <a:t/>
            </a:r>
            <a:br>
              <a:rPr lang="en-US" sz="2400" b="1" u="sng" dirty="0"/>
            </a:br>
            <a:endParaRPr lang="en-US" sz="2400" dirty="0"/>
          </a:p>
        </p:txBody>
      </p:sp>
      <p:sp>
        <p:nvSpPr>
          <p:cNvPr id="3" name="Content Placeholder 2"/>
          <p:cNvSpPr>
            <a:spLocks noGrp="1"/>
          </p:cNvSpPr>
          <p:nvPr>
            <p:ph idx="1"/>
          </p:nvPr>
        </p:nvSpPr>
        <p:spPr/>
        <p:txBody>
          <a:bodyPr>
            <a:normAutofit fontScale="92500" lnSpcReduction="10000"/>
          </a:bodyPr>
          <a:lstStyle/>
          <a:p>
            <a:r>
              <a:rPr lang="en-US" sz="2200" dirty="0">
                <a:latin typeface="Times New Roman" pitchFamily="18" charset="0"/>
                <a:cs typeface="Times New Roman" pitchFamily="18" charset="0"/>
              </a:rPr>
              <a:t>A potential difference of approximately 90 volts is applied across the electrodes. The radiation enters through the quartz window and strikes the photo emissive surface of the cathode.  The photons are absorbed and transfer their energy to the loosely bound electrons of the surface material. The electrons escape from the surface and are collected at the anode causing the current to flow through the circuit. If the electron collection is essentially 100% efficient, the phototube current should be proportional to the radiant power of the incident radiation. However, the magnitude of the photocurrent also depends on the voltage applied to the electrodes and the wavelength of the incident radiation. </a:t>
            </a:r>
          </a:p>
          <a:p>
            <a:r>
              <a:rPr lang="en-US" sz="2200" dirty="0">
                <a:latin typeface="Times New Roman" pitchFamily="18" charset="0"/>
                <a:cs typeface="Times New Roman" pitchFamily="18" charset="0"/>
              </a:rPr>
              <a:t>A small phototube current, known as “</a:t>
            </a:r>
            <a:r>
              <a:rPr lang="en-US" sz="2200" b="1" dirty="0">
                <a:latin typeface="Times New Roman" pitchFamily="18" charset="0"/>
                <a:cs typeface="Times New Roman" pitchFamily="18" charset="0"/>
              </a:rPr>
              <a:t>dark current</a:t>
            </a:r>
            <a:r>
              <a:rPr lang="en-US" sz="2200" dirty="0">
                <a:latin typeface="Times New Roman" pitchFamily="18" charset="0"/>
                <a:cs typeface="Times New Roman" pitchFamily="18" charset="0"/>
              </a:rPr>
              <a:t>” is observed even when there is no incident </a:t>
            </a:r>
            <a:r>
              <a:rPr lang="en-US" sz="2200" dirty="0" smtClean="0">
                <a:latin typeface="Times New Roman" pitchFamily="18" charset="0"/>
                <a:cs typeface="Times New Roman" pitchFamily="18" charset="0"/>
              </a:rPr>
              <a:t>radiation </a:t>
            </a:r>
            <a:r>
              <a:rPr lang="en-US" sz="2200" dirty="0">
                <a:latin typeface="Times New Roman" pitchFamily="18" charset="0"/>
                <a:cs typeface="Times New Roman" pitchFamily="18" charset="0"/>
              </a:rPr>
              <a:t>on the phototube. This is a result of the random thermal emission of electrons from the </a:t>
            </a:r>
            <a:r>
              <a:rPr lang="en-US" sz="2200" dirty="0" smtClean="0">
                <a:latin typeface="Times New Roman" pitchFamily="18" charset="0"/>
                <a:cs typeface="Times New Roman" pitchFamily="18" charset="0"/>
              </a:rPr>
              <a:t>cathode </a:t>
            </a:r>
            <a:r>
              <a:rPr lang="en-US" sz="2200" dirty="0">
                <a:latin typeface="Times New Roman" pitchFamily="18" charset="0"/>
                <a:cs typeface="Times New Roman" pitchFamily="18" charset="0"/>
              </a:rPr>
              <a:t>surface. The magnitude of dark current increases with increasing cathode surface area and increasing temperature.</a:t>
            </a:r>
          </a:p>
          <a:p>
            <a:endParaRPr lang="en-US" dirty="0"/>
          </a:p>
        </p:txBody>
      </p:sp>
    </p:spTree>
    <p:extLst>
      <p:ext uri="{BB962C8B-B14F-4D97-AF65-F5344CB8AC3E}">
        <p14:creationId xmlns:p14="http://schemas.microsoft.com/office/powerpoint/2010/main" val="23387323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Photomultiplier tube</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just">
              <a:buNone/>
            </a:pPr>
            <a:r>
              <a:rPr lang="en-US" sz="1800" dirty="0" smtClean="0">
                <a:latin typeface="Times New Roman" pitchFamily="18" charset="0"/>
                <a:cs typeface="Times New Roman" pitchFamily="18" charset="0"/>
              </a:rPr>
              <a:t>The most common detector is the photomultiplier tube (PMT). A PMT is a sealed, evacuated transparent envelope (quartz or glass) containing a photo-emissive cathode, an anode, and several additional electrodes called dynodes.  The photo-emissive cathode is a metal coated with an alkali metal or a mixture of elements ( e.g. Na, K, </a:t>
            </a:r>
            <a:r>
              <a:rPr lang="en-US" sz="1800" dirty="0" err="1" smtClean="0">
                <a:latin typeface="Times New Roman" pitchFamily="18" charset="0"/>
                <a:cs typeface="Times New Roman" pitchFamily="18" charset="0"/>
              </a:rPr>
              <a:t>cs</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Sb</a:t>
            </a:r>
            <a:r>
              <a:rPr lang="en-US" sz="1800" dirty="0" smtClean="0">
                <a:latin typeface="Times New Roman" pitchFamily="18" charset="0"/>
                <a:cs typeface="Times New Roman" pitchFamily="18" charset="0"/>
              </a:rPr>
              <a:t>, or </a:t>
            </a:r>
            <a:r>
              <a:rPr lang="en-US" sz="1800" dirty="0" err="1" smtClean="0">
                <a:latin typeface="Times New Roman" pitchFamily="18" charset="0"/>
                <a:cs typeface="Times New Roman" pitchFamily="18" charset="0"/>
              </a:rPr>
              <a:t>Ga</a:t>
            </a:r>
            <a:r>
              <a:rPr lang="en-US" sz="1800" dirty="0" smtClean="0">
                <a:latin typeface="Times New Roman" pitchFamily="18" charset="0"/>
                <a:cs typeface="Times New Roman" pitchFamily="18" charset="0"/>
              </a:rPr>
              <a:t>, As) that emits electrons when struck by photons. The PMT is a more sophisticated version of phototube, which contained only a photo-emissive cathode and an anode ; the photocurrent was limited to the electrons ejected from the cathode. In PMT, the additional dynodes “multiply” the available electrons. The ejected electrons are attracted to a dynode that is maintained at a positive voltage with respect to the cathode. Upon arrival at the dynode, each electron strikes the dynode’s surface and cause several more electrons to be emitted from the surface. These emitted electrons are in turn attracted to a second dynode, where similar electron emission and more multiplication occurs. The process is repeated several times until a shower of electrons arrives at the anode, which is the collector. The number of electrons falling on the collector is a measure of the intensity of light falling on the detector. </a:t>
            </a:r>
          </a:p>
          <a:p>
            <a:endParaRPr lang="en-US" dirty="0"/>
          </a:p>
        </p:txBody>
      </p:sp>
    </p:spTree>
    <p:extLst>
      <p:ext uri="{BB962C8B-B14F-4D97-AF65-F5344CB8AC3E}">
        <p14:creationId xmlns:p14="http://schemas.microsoft.com/office/powerpoint/2010/main" val="2309493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itchFamily="18" charset="0"/>
                <a:cs typeface="Times New Roman" pitchFamily="18" charset="0"/>
              </a:rPr>
              <a:t>Photomultiplier tube</a:t>
            </a:r>
            <a:endParaRPr lang="en-US" sz="24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5334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196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4800"/>
            <a:ext cx="6400800" cy="5029200"/>
          </a:xfrm>
        </p:spPr>
        <p:txBody>
          <a:bodyPr>
            <a:normAutofit/>
          </a:bodyPr>
          <a:lstStyle/>
          <a:p>
            <a:pPr algn="l"/>
            <a:r>
              <a:rPr lang="en-US" sz="1800" dirty="0" smtClean="0">
                <a:solidFill>
                  <a:schemeClr val="tx1"/>
                </a:solidFill>
                <a:latin typeface="Times New Roman" pitchFamily="18" charset="0"/>
                <a:cs typeface="Times New Roman" pitchFamily="18" charset="0"/>
              </a:rPr>
              <a:t>In spectroscopic studies, the effects associated with the electrical component of the electromagnetic wave are important.</a:t>
            </a:r>
          </a:p>
          <a:p>
            <a:pPr algn="just"/>
            <a:endParaRPr lang="en-US" sz="1800" dirty="0" smtClean="0">
              <a:solidFill>
                <a:schemeClr val="tx1"/>
              </a:solidFill>
              <a:latin typeface="Times New Roman" pitchFamily="18" charset="0"/>
              <a:cs typeface="Times New Roman" pitchFamily="18" charset="0"/>
            </a:endParaRPr>
          </a:p>
          <a:p>
            <a:pPr algn="just"/>
            <a:endParaRPr lang="en-US" sz="1800" dirty="0" smtClean="0">
              <a:solidFill>
                <a:schemeClr val="tx1"/>
              </a:solidFill>
              <a:latin typeface="Times New Roman" pitchFamily="18" charset="0"/>
              <a:cs typeface="Times New Roman" pitchFamily="18" charset="0"/>
            </a:endParaRPr>
          </a:p>
          <a:p>
            <a:pPr algn="just"/>
            <a:endParaRPr lang="en-US" sz="1800" dirty="0">
              <a:solidFill>
                <a:schemeClr val="tx1"/>
              </a:solidFill>
              <a:latin typeface="Times New Roman" pitchFamily="18" charset="0"/>
              <a:cs typeface="Times New Roman" pitchFamily="18" charset="0"/>
            </a:endParaRPr>
          </a:p>
          <a:p>
            <a:pPr algn="just"/>
            <a:endParaRPr lang="en-US" sz="1800" dirty="0" smtClean="0">
              <a:solidFill>
                <a:schemeClr val="tx1"/>
              </a:solidFill>
              <a:latin typeface="Times New Roman" pitchFamily="18" charset="0"/>
              <a:cs typeface="Times New Roman" pitchFamily="18" charset="0"/>
            </a:endParaRPr>
          </a:p>
          <a:p>
            <a:pPr algn="just"/>
            <a:endParaRPr lang="en-US" sz="1800" dirty="0">
              <a:solidFill>
                <a:schemeClr val="tx1"/>
              </a:solidFill>
              <a:latin typeface="Times New Roman" pitchFamily="18" charset="0"/>
              <a:cs typeface="Times New Roman" pitchFamily="18" charset="0"/>
            </a:endParaRPr>
          </a:p>
          <a:p>
            <a:pPr algn="just"/>
            <a:endParaRPr lang="en-US" sz="1800" dirty="0" smtClean="0">
              <a:solidFill>
                <a:schemeClr val="tx1"/>
              </a:solidFill>
              <a:latin typeface="Times New Roman" pitchFamily="18" charset="0"/>
              <a:cs typeface="Times New Roman" pitchFamily="18" charset="0"/>
            </a:endParaRPr>
          </a:p>
          <a:p>
            <a:pPr algn="just"/>
            <a:endParaRPr lang="en-US" sz="1800" dirty="0">
              <a:solidFill>
                <a:schemeClr val="tx1"/>
              </a:solidFill>
              <a:latin typeface="Times New Roman" pitchFamily="18" charset="0"/>
              <a:cs typeface="Times New Roman" pitchFamily="18" charset="0"/>
            </a:endParaRPr>
          </a:p>
          <a:p>
            <a:pPr algn="just"/>
            <a:endParaRPr lang="en-US" sz="1800" dirty="0" smtClean="0">
              <a:solidFill>
                <a:schemeClr val="tx1"/>
              </a:solidFill>
              <a:latin typeface="Times New Roman" pitchFamily="18" charset="0"/>
              <a:cs typeface="Times New Roman" pitchFamily="18" charset="0"/>
            </a:endParaRPr>
          </a:p>
          <a:p>
            <a:pPr algn="just"/>
            <a:r>
              <a:rPr lang="en-US" sz="1800" dirty="0" smtClean="0">
                <a:solidFill>
                  <a:schemeClr val="tx1"/>
                </a:solidFill>
                <a:latin typeface="Times New Roman" pitchFamily="18" charset="0"/>
                <a:cs typeface="Times New Roman" pitchFamily="18" charset="0"/>
              </a:rPr>
              <a:t>The points X, Y, P and Q on the wave represent the maximum disturbance in the electric field. Distance from the mean position is known as amplitude of the wave. The distance from the crest X to crest Y ( or from valley p to valley Q) is the wavelength(</a:t>
            </a:r>
            <a:r>
              <a:rPr lang="el-GR" sz="1800" dirty="0" smtClean="0">
                <a:solidFill>
                  <a:schemeClr val="tx1"/>
                </a:solidFill>
                <a:latin typeface="Times New Roman" pitchFamily="18" charset="0"/>
                <a:cs typeface="Times New Roman" pitchFamily="18" charset="0"/>
              </a:rPr>
              <a:t>λ</a:t>
            </a:r>
            <a:r>
              <a:rPr lang="en-US" sz="1800" dirty="0" smtClean="0">
                <a:solidFill>
                  <a:schemeClr val="tx1"/>
                </a:solidFill>
                <a:latin typeface="Times New Roman" pitchFamily="18" charset="0"/>
                <a:cs typeface="Times New Roman" pitchFamily="18" charset="0"/>
              </a:rPr>
              <a:t>).</a:t>
            </a:r>
            <a:endParaRPr lang="en-US" sz="1800" dirty="0">
              <a:solidFill>
                <a:schemeClr val="tx1"/>
              </a:solidFill>
              <a:latin typeface="Times New Roman" pitchFamily="18" charset="0"/>
              <a:cs typeface="Times New Roman" pitchFamily="18" charset="0"/>
            </a:endParaRPr>
          </a:p>
          <a:p>
            <a:pPr algn="just"/>
            <a:endParaRPr lang="en-US" sz="1800" dirty="0" smtClean="0">
              <a:solidFill>
                <a:schemeClr val="tx1"/>
              </a:solidFill>
              <a:latin typeface="Times New Roman" pitchFamily="18" charset="0"/>
              <a:cs typeface="Times New Roman" pitchFamily="18" charset="0"/>
            </a:endParaRPr>
          </a:p>
          <a:p>
            <a:pPr algn="just"/>
            <a:endParaRPr lang="en-US" sz="1800" dirty="0" smtClean="0">
              <a:solidFill>
                <a:schemeClr val="tx1"/>
              </a:solidFill>
              <a:latin typeface="Times New Roman" pitchFamily="18" charset="0"/>
              <a:cs typeface="Times New Roman" pitchFamily="18" charset="0"/>
            </a:endParaRPr>
          </a:p>
          <a:p>
            <a:pPr algn="just"/>
            <a:endParaRPr lang="en-US" sz="1800" dirty="0" smtClean="0">
              <a:solidFill>
                <a:schemeClr val="tx1"/>
              </a:solidFill>
              <a:latin typeface="Times New Roman" pitchFamily="18" charset="0"/>
              <a:cs typeface="Times New Roman" pitchFamily="18" charset="0"/>
            </a:endParaRPr>
          </a:p>
          <a:p>
            <a:pPr algn="l"/>
            <a:endParaRPr lang="en-US" sz="1800" dirty="0">
              <a:solidFill>
                <a:schemeClr val="tx1"/>
              </a:solidFill>
              <a:latin typeface="Times New Roman" pitchFamily="18" charset="0"/>
              <a:cs typeface="Times New Roman" pitchFamily="18" charset="0"/>
            </a:endParaRPr>
          </a:p>
        </p:txBody>
      </p:sp>
      <p:cxnSp>
        <p:nvCxnSpPr>
          <p:cNvPr id="5" name="Straight Connector 4"/>
          <p:cNvCxnSpPr/>
          <p:nvPr/>
        </p:nvCxnSpPr>
        <p:spPr>
          <a:xfrm>
            <a:off x="1981200" y="1524000"/>
            <a:ext cx="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81200" y="2171700"/>
            <a:ext cx="449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1995055" y="1399237"/>
            <a:ext cx="4405745" cy="1496494"/>
          </a:xfrm>
          <a:custGeom>
            <a:avLst/>
            <a:gdLst>
              <a:gd name="connsiteX0" fmla="*/ 0 w 4405745"/>
              <a:gd name="connsiteY0" fmla="*/ 748218 h 1496494"/>
              <a:gd name="connsiteX1" fmla="*/ 415636 w 4405745"/>
              <a:gd name="connsiteY1" fmla="*/ 83199 h 1496494"/>
              <a:gd name="connsiteX2" fmla="*/ 942109 w 4405745"/>
              <a:gd name="connsiteY2" fmla="*/ 789781 h 1496494"/>
              <a:gd name="connsiteX3" fmla="*/ 1330036 w 4405745"/>
              <a:gd name="connsiteY3" fmla="*/ 1496363 h 1496494"/>
              <a:gd name="connsiteX4" fmla="*/ 1787236 w 4405745"/>
              <a:gd name="connsiteY4" fmla="*/ 734363 h 1496494"/>
              <a:gd name="connsiteX5" fmla="*/ 2092036 w 4405745"/>
              <a:gd name="connsiteY5" fmla="*/ 72 h 1496494"/>
              <a:gd name="connsiteX6" fmla="*/ 2590800 w 4405745"/>
              <a:gd name="connsiteY6" fmla="*/ 775927 h 1496494"/>
              <a:gd name="connsiteX7" fmla="*/ 2909454 w 4405745"/>
              <a:gd name="connsiteY7" fmla="*/ 1482508 h 1496494"/>
              <a:gd name="connsiteX8" fmla="*/ 3338945 w 4405745"/>
              <a:gd name="connsiteY8" fmla="*/ 762072 h 1496494"/>
              <a:gd name="connsiteX9" fmla="*/ 3574472 w 4405745"/>
              <a:gd name="connsiteY9" fmla="*/ 97054 h 1496494"/>
              <a:gd name="connsiteX10" fmla="*/ 4073236 w 4405745"/>
              <a:gd name="connsiteY10" fmla="*/ 762072 h 1496494"/>
              <a:gd name="connsiteX11" fmla="*/ 4391890 w 4405745"/>
              <a:gd name="connsiteY11" fmla="*/ 1330108 h 1496494"/>
              <a:gd name="connsiteX12" fmla="*/ 4391890 w 4405745"/>
              <a:gd name="connsiteY12" fmla="*/ 1330108 h 1496494"/>
              <a:gd name="connsiteX13" fmla="*/ 4405745 w 4405745"/>
              <a:gd name="connsiteY13" fmla="*/ 1343963 h 1496494"/>
              <a:gd name="connsiteX14" fmla="*/ 4405745 w 4405745"/>
              <a:gd name="connsiteY14" fmla="*/ 1343963 h 149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05745" h="1496494">
                <a:moveTo>
                  <a:pt x="0" y="748218"/>
                </a:moveTo>
                <a:cubicBezTo>
                  <a:pt x="129309" y="412245"/>
                  <a:pt x="258618" y="76272"/>
                  <a:pt x="415636" y="83199"/>
                </a:cubicBezTo>
                <a:cubicBezTo>
                  <a:pt x="572654" y="90126"/>
                  <a:pt x="789709" y="554254"/>
                  <a:pt x="942109" y="789781"/>
                </a:cubicBezTo>
                <a:cubicBezTo>
                  <a:pt x="1094509" y="1025308"/>
                  <a:pt x="1189182" y="1505599"/>
                  <a:pt x="1330036" y="1496363"/>
                </a:cubicBezTo>
                <a:cubicBezTo>
                  <a:pt x="1470890" y="1487127"/>
                  <a:pt x="1660236" y="983745"/>
                  <a:pt x="1787236" y="734363"/>
                </a:cubicBezTo>
                <a:cubicBezTo>
                  <a:pt x="1914236" y="484981"/>
                  <a:pt x="1958109" y="-6855"/>
                  <a:pt x="2092036" y="72"/>
                </a:cubicBezTo>
                <a:cubicBezTo>
                  <a:pt x="2225963" y="6999"/>
                  <a:pt x="2454564" y="528854"/>
                  <a:pt x="2590800" y="775927"/>
                </a:cubicBezTo>
                <a:cubicBezTo>
                  <a:pt x="2727036" y="1023000"/>
                  <a:pt x="2784763" y="1484817"/>
                  <a:pt x="2909454" y="1482508"/>
                </a:cubicBezTo>
                <a:cubicBezTo>
                  <a:pt x="3034145" y="1480199"/>
                  <a:pt x="3228109" y="992981"/>
                  <a:pt x="3338945" y="762072"/>
                </a:cubicBezTo>
                <a:cubicBezTo>
                  <a:pt x="3449781" y="531163"/>
                  <a:pt x="3452090" y="97054"/>
                  <a:pt x="3574472" y="97054"/>
                </a:cubicBezTo>
                <a:cubicBezTo>
                  <a:pt x="3696854" y="97054"/>
                  <a:pt x="3937000" y="556563"/>
                  <a:pt x="4073236" y="762072"/>
                </a:cubicBezTo>
                <a:cubicBezTo>
                  <a:pt x="4209472" y="967581"/>
                  <a:pt x="4391890" y="1330108"/>
                  <a:pt x="4391890" y="1330108"/>
                </a:cubicBezTo>
                <a:lnTo>
                  <a:pt x="4391890" y="1330108"/>
                </a:lnTo>
                <a:lnTo>
                  <a:pt x="4405745" y="1343963"/>
                </a:lnTo>
                <a:lnTo>
                  <a:pt x="4405745" y="1343963"/>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p:cNvCxnSpPr/>
          <p:nvPr/>
        </p:nvCxnSpPr>
        <p:spPr>
          <a:xfrm>
            <a:off x="4094020" y="103216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562600" y="110143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32020" y="288867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11440" y="2867895"/>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038600" y="762000"/>
            <a:ext cx="351378" cy="369332"/>
          </a:xfrm>
          <a:prstGeom prst="rect">
            <a:avLst/>
          </a:prstGeom>
          <a:noFill/>
        </p:spPr>
        <p:txBody>
          <a:bodyPr wrap="none" rtlCol="0">
            <a:spAutoFit/>
          </a:bodyPr>
          <a:lstStyle/>
          <a:p>
            <a:r>
              <a:rPr lang="en-US" dirty="0" smtClean="0">
                <a:latin typeface="Times New Roman" pitchFamily="18" charset="0"/>
                <a:cs typeface="Times New Roman" pitchFamily="18" charset="0"/>
              </a:rPr>
              <a:t>X</a:t>
            </a:r>
            <a:endParaRPr lang="en-US" dirty="0">
              <a:latin typeface="Times New Roman" pitchFamily="18" charset="0"/>
              <a:cs typeface="Times New Roman" pitchFamily="18" charset="0"/>
            </a:endParaRPr>
          </a:p>
        </p:txBody>
      </p:sp>
      <p:sp>
        <p:nvSpPr>
          <p:cNvPr id="15" name="TextBox 14"/>
          <p:cNvSpPr txBox="1"/>
          <p:nvPr/>
        </p:nvSpPr>
        <p:spPr>
          <a:xfrm>
            <a:off x="5516022" y="914400"/>
            <a:ext cx="351378" cy="369332"/>
          </a:xfrm>
          <a:prstGeom prst="rect">
            <a:avLst/>
          </a:prstGeom>
          <a:noFill/>
        </p:spPr>
        <p:txBody>
          <a:bodyPr wrap="none" rtlCol="0">
            <a:spAutoFit/>
          </a:bodyPr>
          <a:lstStyle/>
          <a:p>
            <a:r>
              <a:rPr lang="en-US" dirty="0">
                <a:latin typeface="Times New Roman" pitchFamily="18" charset="0"/>
                <a:cs typeface="Times New Roman" pitchFamily="18" charset="0"/>
              </a:rPr>
              <a:t>Y</a:t>
            </a:r>
          </a:p>
        </p:txBody>
      </p:sp>
      <p:sp>
        <p:nvSpPr>
          <p:cNvPr id="16" name="TextBox 15"/>
          <p:cNvSpPr txBox="1"/>
          <p:nvPr/>
        </p:nvSpPr>
        <p:spPr>
          <a:xfrm>
            <a:off x="3172690" y="3364468"/>
            <a:ext cx="312906" cy="369332"/>
          </a:xfrm>
          <a:prstGeom prst="rect">
            <a:avLst/>
          </a:prstGeom>
          <a:noFill/>
        </p:spPr>
        <p:txBody>
          <a:bodyPr wrap="none" rtlCol="0">
            <a:spAutoFit/>
          </a:bodyPr>
          <a:lstStyle/>
          <a:p>
            <a:r>
              <a:rPr lang="en-US" dirty="0">
                <a:latin typeface="Times New Roman" pitchFamily="18" charset="0"/>
                <a:cs typeface="Times New Roman" pitchFamily="18" charset="0"/>
              </a:rPr>
              <a:t>P</a:t>
            </a:r>
          </a:p>
        </p:txBody>
      </p:sp>
      <p:sp>
        <p:nvSpPr>
          <p:cNvPr id="17" name="TextBox 16"/>
          <p:cNvSpPr txBox="1"/>
          <p:nvPr/>
        </p:nvSpPr>
        <p:spPr>
          <a:xfrm>
            <a:off x="4747097" y="3295198"/>
            <a:ext cx="351378" cy="369332"/>
          </a:xfrm>
          <a:prstGeom prst="rect">
            <a:avLst/>
          </a:prstGeom>
          <a:noFill/>
        </p:spPr>
        <p:txBody>
          <a:bodyPr wrap="none" rtlCol="0">
            <a:spAutoFit/>
          </a:bodyPr>
          <a:lstStyle/>
          <a:p>
            <a:r>
              <a:rPr lang="en-US" dirty="0">
                <a:latin typeface="Times New Roman" pitchFamily="18" charset="0"/>
                <a:cs typeface="Times New Roman" pitchFamily="18" charset="0"/>
              </a:rPr>
              <a:t>Q</a:t>
            </a:r>
          </a:p>
        </p:txBody>
      </p:sp>
      <p:cxnSp>
        <p:nvCxnSpPr>
          <p:cNvPr id="19" name="Straight Connector 18"/>
          <p:cNvCxnSpPr/>
          <p:nvPr/>
        </p:nvCxnSpPr>
        <p:spPr>
          <a:xfrm>
            <a:off x="4094020" y="1222660"/>
            <a:ext cx="14685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332020" y="3079170"/>
            <a:ext cx="15907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66714" y="1170630"/>
            <a:ext cx="467286" cy="646331"/>
          </a:xfrm>
          <a:prstGeom prst="rect">
            <a:avLst/>
          </a:prstGeom>
          <a:noFill/>
        </p:spPr>
        <p:txBody>
          <a:bodyPr wrap="square" rtlCol="0">
            <a:spAutoFit/>
          </a:bodyPr>
          <a:lstStyle/>
          <a:p>
            <a:r>
              <a:rPr lang="el-GR" dirty="0">
                <a:latin typeface="Times New Roman" pitchFamily="18" charset="0"/>
                <a:cs typeface="Times New Roman" pitchFamily="18" charset="0"/>
              </a:rPr>
              <a:t>λ</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3664937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itchFamily="18" charset="0"/>
                <a:cs typeface="Times New Roman" pitchFamily="18" charset="0"/>
              </a:rPr>
              <a:t>Photomultiplier tube</a:t>
            </a:r>
            <a:endParaRPr lang="en-US" sz="2400" dirty="0"/>
          </a:p>
        </p:txBody>
      </p:sp>
      <p:sp>
        <p:nvSpPr>
          <p:cNvPr id="3" name="Content Placeholder 2"/>
          <p:cNvSpPr>
            <a:spLocks noGrp="1"/>
          </p:cNvSpPr>
          <p:nvPr>
            <p:ph idx="1"/>
          </p:nvPr>
        </p:nvSpPr>
        <p:spPr/>
        <p:txBody>
          <a:bodyPr/>
          <a:lstStyle/>
          <a:p>
            <a:r>
              <a:rPr lang="en-US" sz="1800" dirty="0" smtClean="0">
                <a:latin typeface="Times New Roman" pitchFamily="18" charset="0"/>
                <a:cs typeface="Times New Roman" pitchFamily="18" charset="0"/>
              </a:rPr>
              <a:t>In the process, a single photon may generate many electrons and give a high signal. The dynodes are therefore operated at an optimum voltage that gives a steady signal. A commercial photomultiplier tube may have nine or more dynodes. The gain may be as high as </a:t>
            </a:r>
            <a:r>
              <a:rPr lang="en-US" sz="1800" dirty="0" smtClean="0"/>
              <a:t>10</a:t>
            </a:r>
            <a:r>
              <a:rPr lang="en-US" sz="1800" baseline="30000" dirty="0" smtClean="0"/>
              <a:t>9</a:t>
            </a:r>
            <a:r>
              <a:rPr lang="en-US" sz="1800" dirty="0" smtClean="0"/>
              <a:t> </a:t>
            </a:r>
            <a:r>
              <a:rPr lang="en-US" sz="1800" dirty="0" smtClean="0">
                <a:latin typeface="Times New Roman" pitchFamily="18" charset="0"/>
                <a:cs typeface="Times New Roman" pitchFamily="18" charset="0"/>
              </a:rPr>
              <a:t>electrons per photon. The noise level of the detector system ultimately limits the gain.</a:t>
            </a:r>
          </a:p>
          <a:p>
            <a:r>
              <a:rPr lang="en-US" sz="1800" dirty="0">
                <a:latin typeface="Times New Roman" pitchFamily="18" charset="0"/>
                <a:cs typeface="Times New Roman" pitchFamily="18" charset="0"/>
              </a:rPr>
              <a:t>In practice, photomultiplier tubes are used only for low radiant power levels, otherwise they exhibit great instability.</a:t>
            </a:r>
            <a:br>
              <a:rPr lang="en-US" sz="1800" dirty="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26103388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66800" y="685800"/>
            <a:ext cx="7086600" cy="4959351"/>
            <a:chOff x="1066800" y="685800"/>
            <a:chExt cx="7086600" cy="4959351"/>
          </a:xfrm>
        </p:grpSpPr>
        <p:pic>
          <p:nvPicPr>
            <p:cNvPr id="1026" name="Picture 2" descr="https://d2cbg94ubxgsnp.cloudfront.net/Pictures/2000x2000fit/3/1/8/134318_shutterstock_6310327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685800"/>
              <a:ext cx="7086600" cy="49593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0200" y="1143000"/>
              <a:ext cx="31242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Advanced Spectroscopy-II</a:t>
              </a:r>
              <a:endParaRPr lang="en-US" dirty="0">
                <a:latin typeface="Times New Roman" pitchFamily="18" charset="0"/>
                <a:cs typeface="Times New Roman" pitchFamily="18" charset="0"/>
              </a:endParaRPr>
            </a:p>
          </p:txBody>
        </p:sp>
      </p:grpSp>
    </p:spTree>
    <p:extLst>
      <p:ext uri="{BB962C8B-B14F-4D97-AF65-F5344CB8AC3E}">
        <p14:creationId xmlns:p14="http://schemas.microsoft.com/office/powerpoint/2010/main" val="357655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381000"/>
            <a:ext cx="7162800" cy="4953000"/>
          </a:xfrm>
        </p:spPr>
        <p:txBody>
          <a:bodyPr>
            <a:normAutofit lnSpcReduction="10000"/>
          </a:bodyPr>
          <a:lstStyle/>
          <a:p>
            <a:pPr algn="l"/>
            <a:r>
              <a:rPr lang="en-US" sz="1800" b="1" i="1" dirty="0" smtClean="0">
                <a:solidFill>
                  <a:schemeClr val="tx1"/>
                </a:solidFill>
                <a:latin typeface="Times New Roman" pitchFamily="18" charset="0"/>
                <a:cs typeface="Times New Roman" pitchFamily="18" charset="0"/>
              </a:rPr>
              <a:t>Frequency: </a:t>
            </a:r>
            <a:r>
              <a:rPr lang="en-US" sz="1800" dirty="0" smtClean="0">
                <a:solidFill>
                  <a:schemeClr val="tx1"/>
                </a:solidFill>
                <a:latin typeface="Times New Roman" pitchFamily="18" charset="0"/>
                <a:cs typeface="Times New Roman" pitchFamily="18" charset="0"/>
              </a:rPr>
              <a:t>The number of complete wavelength units passing through a given point per second is called frequency (</a:t>
            </a:r>
            <a:r>
              <a:rPr lang="el-GR" sz="1800" dirty="0" smtClean="0">
                <a:solidFill>
                  <a:schemeClr val="tx1"/>
                </a:solidFill>
                <a:latin typeface="Times New Roman" pitchFamily="18" charset="0"/>
                <a:cs typeface="Times New Roman" pitchFamily="18" charset="0"/>
              </a:rPr>
              <a:t>ν</a:t>
            </a:r>
            <a:r>
              <a:rPr lang="en-US" sz="1800" dirty="0" smtClean="0">
                <a:solidFill>
                  <a:schemeClr val="tx1"/>
                </a:solidFill>
                <a:latin typeface="Times New Roman" pitchFamily="18" charset="0"/>
                <a:cs typeface="Times New Roman" pitchFamily="18" charset="0"/>
              </a:rPr>
              <a:t>). These two quantities are related to each other by equation</a:t>
            </a:r>
          </a:p>
          <a:p>
            <a:pPr algn="l"/>
            <a:r>
              <a:rPr lang="en-US" sz="1800" dirty="0" smtClean="0">
                <a:solidFill>
                  <a:schemeClr val="tx1"/>
                </a:solidFill>
                <a:latin typeface="Times New Roman" pitchFamily="18" charset="0"/>
                <a:cs typeface="Times New Roman" pitchFamily="18" charset="0"/>
              </a:rPr>
              <a:t>ν = C/</a:t>
            </a:r>
            <a:r>
              <a:rPr lang="el-GR" sz="1800" dirty="0" smtClean="0">
                <a:solidFill>
                  <a:schemeClr val="tx1"/>
                </a:solidFill>
                <a:latin typeface="Times New Roman" pitchFamily="18" charset="0"/>
                <a:cs typeface="Times New Roman" pitchFamily="18" charset="0"/>
              </a:rPr>
              <a:t>λ</a:t>
            </a:r>
            <a:r>
              <a:rPr lang="en-US" sz="1800" dirty="0" smtClean="0">
                <a:solidFill>
                  <a:schemeClr val="tx1"/>
                </a:solidFill>
                <a:latin typeface="Times New Roman" pitchFamily="18" charset="0"/>
                <a:cs typeface="Times New Roman" pitchFamily="18" charset="0"/>
              </a:rPr>
              <a:t>         equation number 1</a:t>
            </a:r>
          </a:p>
          <a:p>
            <a:pPr algn="l"/>
            <a:r>
              <a:rPr lang="en-US" sz="1800" dirty="0" smtClean="0">
                <a:solidFill>
                  <a:schemeClr val="tx1"/>
                </a:solidFill>
                <a:latin typeface="Times New Roman" pitchFamily="18" charset="0"/>
                <a:cs typeface="Times New Roman" pitchFamily="18" charset="0"/>
              </a:rPr>
              <a:t>Where C, is velocity of light (Electromagnetic wave). Since C is constant (3×10</a:t>
            </a:r>
            <a:r>
              <a:rPr lang="en-US" sz="1800" baseline="30000" dirty="0" smtClean="0">
                <a:solidFill>
                  <a:schemeClr val="tx1"/>
                </a:solidFill>
                <a:latin typeface="Times New Roman" pitchFamily="18" charset="0"/>
                <a:cs typeface="Times New Roman" pitchFamily="18" charset="0"/>
              </a:rPr>
              <a:t>8  </a:t>
            </a:r>
            <a:r>
              <a:rPr lang="en-US" sz="1800" dirty="0" smtClean="0">
                <a:solidFill>
                  <a:schemeClr val="tx1"/>
                </a:solidFill>
                <a:latin typeface="Times New Roman" pitchFamily="18" charset="0"/>
                <a:cs typeface="Times New Roman" pitchFamily="18" charset="0"/>
              </a:rPr>
              <a:t>ms</a:t>
            </a:r>
            <a:r>
              <a:rPr lang="en-US" sz="1800" baseline="30000" dirty="0" smtClean="0">
                <a:solidFill>
                  <a:schemeClr val="tx1"/>
                </a:solidFill>
                <a:latin typeface="Times New Roman" pitchFamily="18" charset="0"/>
                <a:cs typeface="Times New Roman" pitchFamily="18" charset="0"/>
              </a:rPr>
              <a:t>-1</a:t>
            </a:r>
            <a:r>
              <a:rPr lang="en-US" sz="1800" dirty="0" smtClean="0">
                <a:solidFill>
                  <a:schemeClr val="tx1"/>
                </a:solidFill>
                <a:latin typeface="Times New Roman" pitchFamily="18" charset="0"/>
                <a:cs typeface="Times New Roman" pitchFamily="18" charset="0"/>
              </a:rPr>
              <a:t>  in vacuum) for all types of EMRs, the above equation may be expressed as </a:t>
            </a:r>
          </a:p>
          <a:p>
            <a:pPr algn="l"/>
            <a:r>
              <a:rPr lang="en-US" sz="1800" dirty="0" smtClean="0">
                <a:solidFill>
                  <a:schemeClr val="tx1"/>
                </a:solidFill>
                <a:latin typeface="Times New Roman" pitchFamily="18" charset="0"/>
                <a:cs typeface="Times New Roman" pitchFamily="18" charset="0"/>
              </a:rPr>
              <a:t>ν </a:t>
            </a:r>
            <a:r>
              <a:rPr lang="el-GR" sz="1800" dirty="0" smtClean="0">
                <a:solidFill>
                  <a:schemeClr val="tx1"/>
                </a:solidFill>
                <a:latin typeface="Times New Roman" pitchFamily="18" charset="0"/>
                <a:cs typeface="Times New Roman" pitchFamily="18" charset="0"/>
              </a:rPr>
              <a:t>α</a:t>
            </a:r>
            <a:r>
              <a:rPr lang="en-US" sz="1800" dirty="0" smtClean="0">
                <a:solidFill>
                  <a:schemeClr val="tx1"/>
                </a:solidFill>
                <a:latin typeface="Times New Roman" pitchFamily="18" charset="0"/>
                <a:cs typeface="Times New Roman" pitchFamily="18" charset="0"/>
              </a:rPr>
              <a:t> 1/ </a:t>
            </a:r>
            <a:r>
              <a:rPr lang="el-GR" sz="1800" dirty="0" smtClean="0">
                <a:solidFill>
                  <a:schemeClr val="tx1"/>
                </a:solidFill>
                <a:latin typeface="Times New Roman" pitchFamily="18" charset="0"/>
                <a:cs typeface="Times New Roman" pitchFamily="18" charset="0"/>
              </a:rPr>
              <a:t>λ</a:t>
            </a:r>
            <a:r>
              <a:rPr lang="en-US" sz="1800" dirty="0" smtClean="0">
                <a:solidFill>
                  <a:schemeClr val="tx1"/>
                </a:solidFill>
                <a:latin typeface="Times New Roman" pitchFamily="18" charset="0"/>
                <a:cs typeface="Times New Roman" pitchFamily="18" charset="0"/>
              </a:rPr>
              <a:t>        equation number 2</a:t>
            </a:r>
          </a:p>
          <a:p>
            <a:pPr algn="l"/>
            <a:r>
              <a:rPr lang="en-US" sz="1800" dirty="0" smtClean="0">
                <a:solidFill>
                  <a:schemeClr val="tx1"/>
                </a:solidFill>
                <a:latin typeface="Times New Roman" pitchFamily="18" charset="0"/>
                <a:cs typeface="Times New Roman" pitchFamily="18" charset="0"/>
              </a:rPr>
              <a:t>Reciprocal of wavelength, i.e. 1/ </a:t>
            </a:r>
            <a:r>
              <a:rPr lang="el-GR" sz="1800" dirty="0" smtClean="0">
                <a:solidFill>
                  <a:schemeClr val="tx1"/>
                </a:solidFill>
                <a:latin typeface="Times New Roman" pitchFamily="18" charset="0"/>
                <a:cs typeface="Times New Roman" pitchFamily="18" charset="0"/>
              </a:rPr>
              <a:t>λ</a:t>
            </a:r>
            <a:r>
              <a:rPr lang="en-US" sz="1800" dirty="0" smtClean="0">
                <a:solidFill>
                  <a:schemeClr val="tx1"/>
                </a:solidFill>
                <a:latin typeface="Times New Roman" pitchFamily="18" charset="0"/>
                <a:cs typeface="Times New Roman" pitchFamily="18" charset="0"/>
              </a:rPr>
              <a:t>  is called wave number (ν`) , so the equation 1 may be written as</a:t>
            </a:r>
          </a:p>
          <a:p>
            <a:pPr algn="l"/>
            <a:r>
              <a:rPr lang="en-US" sz="1800" dirty="0" smtClean="0">
                <a:solidFill>
                  <a:schemeClr val="tx1"/>
                </a:solidFill>
                <a:latin typeface="Times New Roman" pitchFamily="18" charset="0"/>
                <a:cs typeface="Times New Roman" pitchFamily="18" charset="0"/>
              </a:rPr>
              <a:t>ν = </a:t>
            </a:r>
            <a:r>
              <a:rPr lang="en-US" sz="1800" dirty="0" err="1" smtClean="0">
                <a:solidFill>
                  <a:schemeClr val="tx1"/>
                </a:solidFill>
                <a:latin typeface="Times New Roman" pitchFamily="18" charset="0"/>
                <a:cs typeface="Times New Roman" pitchFamily="18" charset="0"/>
              </a:rPr>
              <a:t>Cν</a:t>
            </a:r>
            <a:r>
              <a:rPr lang="en-US" sz="1800" dirty="0" smtClean="0">
                <a:solidFill>
                  <a:schemeClr val="tx1"/>
                </a:solidFill>
                <a:latin typeface="Times New Roman" pitchFamily="18" charset="0"/>
                <a:cs typeface="Times New Roman" pitchFamily="18" charset="0"/>
              </a:rPr>
              <a:t>`            equation number 3</a:t>
            </a:r>
          </a:p>
          <a:p>
            <a:pPr algn="l"/>
            <a:r>
              <a:rPr lang="en-US" sz="1800" dirty="0" smtClean="0">
                <a:solidFill>
                  <a:schemeClr val="tx1"/>
                </a:solidFill>
                <a:latin typeface="Times New Roman" pitchFamily="18" charset="0"/>
                <a:cs typeface="Times New Roman" pitchFamily="18" charset="0"/>
              </a:rPr>
              <a:t>The wavelength is expressed in terms of centimeter (cm), meter (m), microns (µ) or micrometer (µm), nanometer (nm) or Angstrom (Å</a:t>
            </a:r>
          </a:p>
          <a:p>
            <a:pPr algn="l"/>
            <a:r>
              <a:rPr lang="en-US" sz="1800" dirty="0" smtClean="0">
                <a:solidFill>
                  <a:schemeClr val="tx1"/>
                </a:solidFill>
                <a:latin typeface="Times New Roman" pitchFamily="18" charset="0"/>
                <a:cs typeface="Times New Roman" pitchFamily="18" charset="0"/>
              </a:rPr>
              <a:t>) unit. The most commonly used unit is nanometer, where</a:t>
            </a:r>
          </a:p>
          <a:p>
            <a:pPr algn="l"/>
            <a:r>
              <a:rPr lang="en-US" sz="1800" dirty="0" smtClean="0">
                <a:solidFill>
                  <a:schemeClr val="tx1"/>
                </a:solidFill>
                <a:latin typeface="Times New Roman" pitchFamily="18" charset="0"/>
                <a:cs typeface="Times New Roman" pitchFamily="18" charset="0"/>
              </a:rPr>
              <a:t>1m=10</a:t>
            </a:r>
            <a:r>
              <a:rPr lang="en-US" sz="1800" baseline="30000" dirty="0" smtClean="0">
                <a:solidFill>
                  <a:schemeClr val="tx1"/>
                </a:solidFill>
                <a:latin typeface="Times New Roman" pitchFamily="18" charset="0"/>
                <a:cs typeface="Times New Roman" pitchFamily="18" charset="0"/>
              </a:rPr>
              <a:t>9</a:t>
            </a:r>
            <a:r>
              <a:rPr lang="en-US" sz="1800" dirty="0" smtClean="0">
                <a:solidFill>
                  <a:schemeClr val="tx1"/>
                </a:solidFill>
                <a:latin typeface="Times New Roman" pitchFamily="18" charset="0"/>
                <a:cs typeface="Times New Roman" pitchFamily="18" charset="0"/>
              </a:rPr>
              <a:t> m = 10</a:t>
            </a:r>
            <a:r>
              <a:rPr lang="en-US" sz="1800" baseline="30000" dirty="0" smtClean="0">
                <a:solidFill>
                  <a:schemeClr val="tx1"/>
                </a:solidFill>
                <a:latin typeface="Times New Roman" pitchFamily="18" charset="0"/>
                <a:cs typeface="Times New Roman" pitchFamily="18" charset="0"/>
              </a:rPr>
              <a:t>3</a:t>
            </a:r>
            <a:r>
              <a:rPr lang="en-US" sz="1800" dirty="0" smtClean="0">
                <a:solidFill>
                  <a:schemeClr val="tx1"/>
                </a:solidFill>
                <a:latin typeface="Times New Roman" pitchFamily="18" charset="0"/>
                <a:cs typeface="Times New Roman" pitchFamily="18" charset="0"/>
              </a:rPr>
              <a:t> µm = 10 Å  </a:t>
            </a:r>
          </a:p>
          <a:p>
            <a:pPr algn="l"/>
            <a:r>
              <a:rPr lang="en-US" sz="1800" dirty="0" smtClean="0">
                <a:solidFill>
                  <a:schemeClr val="tx1"/>
                </a:solidFill>
                <a:latin typeface="Times New Roman" pitchFamily="18" charset="0"/>
                <a:cs typeface="Times New Roman" pitchFamily="18" charset="0"/>
              </a:rPr>
              <a:t>1 Å = 10</a:t>
            </a:r>
            <a:r>
              <a:rPr lang="en-US" sz="1800" baseline="30000" dirty="0" smtClean="0">
                <a:solidFill>
                  <a:schemeClr val="tx1"/>
                </a:solidFill>
                <a:latin typeface="Times New Roman" pitchFamily="18" charset="0"/>
                <a:cs typeface="Times New Roman" pitchFamily="18" charset="0"/>
              </a:rPr>
              <a:t>-10</a:t>
            </a:r>
            <a:r>
              <a:rPr lang="en-US" sz="1800" dirty="0" smtClean="0">
                <a:solidFill>
                  <a:schemeClr val="tx1"/>
                </a:solidFill>
                <a:latin typeface="Times New Roman" pitchFamily="18" charset="0"/>
                <a:cs typeface="Times New Roman" pitchFamily="18" charset="0"/>
              </a:rPr>
              <a:t> m, 1µm = 10</a:t>
            </a:r>
            <a:r>
              <a:rPr lang="en-US" sz="1800" baseline="30000" dirty="0" smtClean="0">
                <a:solidFill>
                  <a:schemeClr val="tx1"/>
                </a:solidFill>
                <a:latin typeface="Times New Roman" pitchFamily="18" charset="0"/>
                <a:cs typeface="Times New Roman" pitchFamily="18" charset="0"/>
              </a:rPr>
              <a:t>-6</a:t>
            </a:r>
            <a:r>
              <a:rPr lang="en-US" sz="1800" dirty="0">
                <a:solidFill>
                  <a:schemeClr val="tx1"/>
                </a:solidFill>
                <a:latin typeface="Times New Roman" pitchFamily="18" charset="0"/>
                <a:cs typeface="Times New Roman" pitchFamily="18" charset="0"/>
              </a:rPr>
              <a:t> </a:t>
            </a:r>
            <a:r>
              <a:rPr lang="en-US" sz="1800" dirty="0" smtClean="0">
                <a:solidFill>
                  <a:schemeClr val="tx1"/>
                </a:solidFill>
                <a:latin typeface="Times New Roman" pitchFamily="18" charset="0"/>
                <a:cs typeface="Times New Roman" pitchFamily="18" charset="0"/>
              </a:rPr>
              <a:t>m, 1cm = 10</a:t>
            </a:r>
            <a:r>
              <a:rPr lang="en-US" sz="1800" baseline="30000" dirty="0" smtClean="0">
                <a:solidFill>
                  <a:schemeClr val="tx1"/>
                </a:solidFill>
                <a:latin typeface="Times New Roman" pitchFamily="18" charset="0"/>
                <a:cs typeface="Times New Roman" pitchFamily="18" charset="0"/>
              </a:rPr>
              <a:t>-2</a:t>
            </a:r>
            <a:r>
              <a:rPr lang="en-US" sz="1800" dirty="0" smtClean="0">
                <a:solidFill>
                  <a:schemeClr val="tx1"/>
                </a:solidFill>
                <a:latin typeface="Times New Roman" pitchFamily="18" charset="0"/>
                <a:cs typeface="Times New Roman" pitchFamily="18" charset="0"/>
              </a:rPr>
              <a:t> m, 1 nm = 10</a:t>
            </a:r>
            <a:r>
              <a:rPr lang="en-US" sz="1800" baseline="30000" dirty="0" smtClean="0">
                <a:solidFill>
                  <a:schemeClr val="tx1"/>
                </a:solidFill>
                <a:latin typeface="Times New Roman" pitchFamily="18" charset="0"/>
                <a:cs typeface="Times New Roman" pitchFamily="18" charset="0"/>
              </a:rPr>
              <a:t>-9</a:t>
            </a:r>
            <a:r>
              <a:rPr lang="en-US" sz="1800" dirty="0" smtClean="0">
                <a:solidFill>
                  <a:schemeClr val="tx1"/>
                </a:solidFill>
                <a:latin typeface="Times New Roman" pitchFamily="18" charset="0"/>
                <a:cs typeface="Times New Roman" pitchFamily="18" charset="0"/>
              </a:rPr>
              <a:t> m, 1mm= 10</a:t>
            </a:r>
            <a:r>
              <a:rPr lang="en-US" sz="1800" baseline="30000" dirty="0" smtClean="0">
                <a:solidFill>
                  <a:schemeClr val="tx1"/>
                </a:solidFill>
                <a:latin typeface="Times New Roman" pitchFamily="18" charset="0"/>
                <a:cs typeface="Times New Roman" pitchFamily="18" charset="0"/>
              </a:rPr>
              <a:t>-3</a:t>
            </a:r>
            <a:r>
              <a:rPr lang="en-US" sz="1800" dirty="0" smtClean="0">
                <a:solidFill>
                  <a:schemeClr val="tx1"/>
                </a:solidFill>
                <a:latin typeface="Times New Roman" pitchFamily="18" charset="0"/>
                <a:cs typeface="Times New Roman" pitchFamily="18" charset="0"/>
              </a:rPr>
              <a:t> m</a:t>
            </a:r>
          </a:p>
          <a:p>
            <a:pPr algn="l"/>
            <a:endParaRPr lang="en-US" sz="1800" dirty="0" smtClean="0">
              <a:solidFill>
                <a:schemeClr val="tx1"/>
              </a:solidFill>
              <a:latin typeface="Times New Roman" pitchFamily="18" charset="0"/>
              <a:cs typeface="Times New Roman" pitchFamily="18" charset="0"/>
            </a:endParaRPr>
          </a:p>
          <a:p>
            <a:pPr algn="l"/>
            <a:endParaRPr lang="en-US" sz="1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47071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33400"/>
            <a:ext cx="6400800" cy="5105400"/>
          </a:xfrm>
        </p:spPr>
        <p:txBody>
          <a:bodyPr>
            <a:normAutofit/>
          </a:bodyPr>
          <a:lstStyle/>
          <a:p>
            <a:pPr algn="just"/>
            <a:r>
              <a:rPr lang="en-US" sz="1800" dirty="0" smtClean="0">
                <a:solidFill>
                  <a:schemeClr val="tx1"/>
                </a:solidFill>
                <a:latin typeface="Times New Roman" pitchFamily="18" charset="0"/>
                <a:cs typeface="Times New Roman" pitchFamily="18" charset="0"/>
              </a:rPr>
              <a:t>The frequency is measured as cycles per second (cps) called hertz (Hz), Bigger units are kilocycles per second (KHz) or megacycles per second (MHz), 1KHz= 10</a:t>
            </a:r>
            <a:r>
              <a:rPr lang="en-US" sz="1800" baseline="30000" dirty="0" smtClean="0">
                <a:solidFill>
                  <a:schemeClr val="tx1"/>
                </a:solidFill>
                <a:latin typeface="Times New Roman" pitchFamily="18" charset="0"/>
                <a:cs typeface="Times New Roman" pitchFamily="18" charset="0"/>
              </a:rPr>
              <a:t>3 </a:t>
            </a:r>
            <a:r>
              <a:rPr lang="en-US" sz="1800" dirty="0" smtClean="0">
                <a:solidFill>
                  <a:schemeClr val="tx1"/>
                </a:solidFill>
                <a:latin typeface="Times New Roman" pitchFamily="18" charset="0"/>
                <a:cs typeface="Times New Roman" pitchFamily="18" charset="0"/>
              </a:rPr>
              <a:t> Hz, 1MHz= 10</a:t>
            </a:r>
            <a:r>
              <a:rPr lang="en-US" sz="1800" baseline="30000" dirty="0" smtClean="0">
                <a:solidFill>
                  <a:schemeClr val="tx1"/>
                </a:solidFill>
                <a:latin typeface="Times New Roman" pitchFamily="18" charset="0"/>
                <a:cs typeface="Times New Roman" pitchFamily="18" charset="0"/>
              </a:rPr>
              <a:t>6</a:t>
            </a:r>
            <a:r>
              <a:rPr lang="en-US" sz="1800" dirty="0" smtClean="0">
                <a:solidFill>
                  <a:schemeClr val="tx1"/>
                </a:solidFill>
                <a:latin typeface="Times New Roman" pitchFamily="18" charset="0"/>
                <a:cs typeface="Times New Roman" pitchFamily="18" charset="0"/>
              </a:rPr>
              <a:t> Hz or cps</a:t>
            </a:r>
          </a:p>
          <a:p>
            <a:pPr algn="just"/>
            <a:endParaRPr lang="en-US" sz="1800" dirty="0">
              <a:solidFill>
                <a:schemeClr val="tx1"/>
              </a:solidFill>
              <a:latin typeface="Times New Roman" pitchFamily="18" charset="0"/>
              <a:cs typeface="Times New Roman" pitchFamily="18" charset="0"/>
            </a:endParaRPr>
          </a:p>
          <a:p>
            <a:pPr algn="just"/>
            <a:r>
              <a:rPr lang="en-US" sz="1800" b="1" i="1" dirty="0" smtClean="0">
                <a:solidFill>
                  <a:schemeClr val="tx1"/>
                </a:solidFill>
                <a:latin typeface="Times New Roman" pitchFamily="18" charset="0"/>
                <a:cs typeface="Times New Roman" pitchFamily="18" charset="0"/>
              </a:rPr>
              <a:t>Wave Number: </a:t>
            </a:r>
            <a:r>
              <a:rPr lang="en-US" sz="1800" dirty="0" smtClean="0">
                <a:solidFill>
                  <a:schemeClr val="tx1"/>
                </a:solidFill>
                <a:latin typeface="Times New Roman" pitchFamily="18" charset="0"/>
                <a:cs typeface="Times New Roman" pitchFamily="18" charset="0"/>
              </a:rPr>
              <a:t>The wave number is the number of waves per unit distance and is expressed in units of cm</a:t>
            </a:r>
            <a:r>
              <a:rPr lang="en-US" sz="1800" baseline="30000" dirty="0" smtClean="0">
                <a:solidFill>
                  <a:schemeClr val="tx1"/>
                </a:solidFill>
                <a:latin typeface="Times New Roman" pitchFamily="18" charset="0"/>
                <a:cs typeface="Times New Roman" pitchFamily="18" charset="0"/>
              </a:rPr>
              <a:t>-1</a:t>
            </a:r>
            <a:r>
              <a:rPr lang="en-US" sz="1800" dirty="0" smtClean="0">
                <a:solidFill>
                  <a:schemeClr val="tx1"/>
                </a:solidFill>
                <a:latin typeface="Times New Roman" pitchFamily="18" charset="0"/>
                <a:cs typeface="Times New Roman" pitchFamily="18" charset="0"/>
              </a:rPr>
              <a:t> called “ </a:t>
            </a:r>
            <a:r>
              <a:rPr lang="en-US" sz="1800" dirty="0" err="1" smtClean="0">
                <a:solidFill>
                  <a:schemeClr val="tx1"/>
                </a:solidFill>
                <a:latin typeface="Times New Roman" pitchFamily="18" charset="0"/>
                <a:cs typeface="Times New Roman" pitchFamily="18" charset="0"/>
              </a:rPr>
              <a:t>Kaysers</a:t>
            </a:r>
            <a:r>
              <a:rPr lang="en-US" sz="1800" dirty="0" smtClean="0">
                <a:solidFill>
                  <a:schemeClr val="tx1"/>
                </a:solidFill>
                <a:latin typeface="Times New Roman" pitchFamily="18" charset="0"/>
                <a:cs typeface="Times New Roman" pitchFamily="18" charset="0"/>
              </a:rPr>
              <a:t>”</a:t>
            </a:r>
          </a:p>
          <a:p>
            <a:pPr algn="just"/>
            <a:r>
              <a:rPr lang="en-US" sz="1800" dirty="0" smtClean="0">
                <a:solidFill>
                  <a:schemeClr val="tx1"/>
                </a:solidFill>
                <a:latin typeface="Times New Roman" pitchFamily="18" charset="0"/>
                <a:cs typeface="Times New Roman" pitchFamily="18" charset="0"/>
              </a:rPr>
              <a:t>Sometimes </a:t>
            </a:r>
            <a:r>
              <a:rPr lang="en-US" sz="1800" dirty="0" err="1" smtClean="0">
                <a:solidFill>
                  <a:schemeClr val="tx1"/>
                </a:solidFill>
                <a:latin typeface="Times New Roman" pitchFamily="18" charset="0"/>
                <a:cs typeface="Times New Roman" pitchFamily="18" charset="0"/>
              </a:rPr>
              <a:t>kilokayser</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kk</a:t>
            </a:r>
            <a:r>
              <a:rPr lang="en-US" sz="1800" dirty="0" smtClean="0">
                <a:solidFill>
                  <a:schemeClr val="tx1"/>
                </a:solidFill>
                <a:latin typeface="Times New Roman" pitchFamily="18" charset="0"/>
                <a:cs typeface="Times New Roman" pitchFamily="18" charset="0"/>
              </a:rPr>
              <a:t>) is also used.</a:t>
            </a:r>
          </a:p>
          <a:p>
            <a:pPr algn="just"/>
            <a:r>
              <a:rPr lang="en-US" sz="1800" dirty="0" smtClean="0">
                <a:solidFill>
                  <a:schemeClr val="tx1"/>
                </a:solidFill>
                <a:latin typeface="Times New Roman" pitchFamily="18" charset="0"/>
                <a:cs typeface="Times New Roman" pitchFamily="18" charset="0"/>
              </a:rPr>
              <a:t>1kk= 1000 k = 1000 cm</a:t>
            </a:r>
            <a:r>
              <a:rPr lang="en-US" sz="1800" baseline="30000" dirty="0" smtClean="0">
                <a:solidFill>
                  <a:schemeClr val="tx1"/>
                </a:solidFill>
                <a:latin typeface="Times New Roman" pitchFamily="18" charset="0"/>
                <a:cs typeface="Times New Roman" pitchFamily="18" charset="0"/>
              </a:rPr>
              <a:t>-1 </a:t>
            </a:r>
            <a:r>
              <a:rPr lang="en-US" sz="1800" dirty="0">
                <a:solidFill>
                  <a:schemeClr val="tx1"/>
                </a:solidFill>
                <a:latin typeface="Times New Roman" pitchFamily="18" charset="0"/>
                <a:cs typeface="Times New Roman" pitchFamily="18" charset="0"/>
              </a:rPr>
              <a:t> </a:t>
            </a:r>
            <a:r>
              <a:rPr lang="en-US" sz="1800" dirty="0" smtClean="0">
                <a:solidFill>
                  <a:schemeClr val="tx1"/>
                </a:solidFill>
                <a:latin typeface="Times New Roman" pitchFamily="18" charset="0"/>
                <a:cs typeface="Times New Roman" pitchFamily="18" charset="0"/>
              </a:rPr>
              <a:t> </a:t>
            </a:r>
          </a:p>
          <a:p>
            <a:pPr algn="just"/>
            <a:r>
              <a:rPr lang="en-US" sz="1800" dirty="0">
                <a:solidFill>
                  <a:schemeClr val="tx1"/>
                </a:solidFill>
                <a:latin typeface="Times New Roman" pitchFamily="18" charset="0"/>
                <a:cs typeface="Times New Roman" pitchFamily="18" charset="0"/>
              </a:rPr>
              <a:t> </a:t>
            </a:r>
            <a:r>
              <a:rPr lang="en-US" sz="1800" b="1" i="1" dirty="0" smtClean="0">
                <a:solidFill>
                  <a:schemeClr val="tx1"/>
                </a:solidFill>
                <a:latin typeface="Times New Roman" pitchFamily="18" charset="0"/>
                <a:cs typeface="Times New Roman" pitchFamily="18" charset="0"/>
              </a:rPr>
              <a:t>Quantum Theory of EMRs</a:t>
            </a:r>
            <a:r>
              <a:rPr lang="en-US" sz="1800" b="1" i="1" baseline="30000" dirty="0">
                <a:solidFill>
                  <a:schemeClr val="tx1"/>
                </a:solidFill>
                <a:latin typeface="Times New Roman" pitchFamily="18" charset="0"/>
                <a:cs typeface="Times New Roman" pitchFamily="18" charset="0"/>
              </a:rPr>
              <a:t> </a:t>
            </a:r>
            <a:r>
              <a:rPr lang="en-US" sz="1800" b="1" i="1" dirty="0" smtClean="0">
                <a:solidFill>
                  <a:schemeClr val="tx1"/>
                </a:solidFill>
                <a:latin typeface="Times New Roman" pitchFamily="18" charset="0"/>
                <a:cs typeface="Times New Roman" pitchFamily="18" charset="0"/>
              </a:rPr>
              <a:t> </a:t>
            </a:r>
          </a:p>
          <a:p>
            <a:pPr algn="just"/>
            <a:r>
              <a:rPr lang="en-US" sz="1800" dirty="0" smtClean="0">
                <a:solidFill>
                  <a:schemeClr val="tx1"/>
                </a:solidFill>
                <a:latin typeface="Times New Roman" pitchFamily="18" charset="0"/>
                <a:cs typeface="Times New Roman" pitchFamily="18" charset="0"/>
              </a:rPr>
              <a:t>Quantum theory describes the electromagnetic radiation consisting of stream energy packets called photon or quanta, which travel in the direction of propagation of the beam with the velocity of light. Thus, during emission or absorption of light by chemical species, the energy changes take place only discretely, always as integral multiple of small units of energy i.e. photon. The energy E of the photon is proportional to the frequency of radiation and is given by equation       E </a:t>
            </a:r>
            <a:r>
              <a:rPr lang="en-US" sz="1800" dirty="0">
                <a:solidFill>
                  <a:schemeClr val="tx1"/>
                </a:solidFill>
                <a:latin typeface="Times New Roman" pitchFamily="18" charset="0"/>
                <a:cs typeface="Times New Roman" pitchFamily="18" charset="0"/>
              </a:rPr>
              <a:t>= h </a:t>
            </a:r>
            <a:r>
              <a:rPr lang="en-US" sz="1800" dirty="0" smtClean="0">
                <a:solidFill>
                  <a:schemeClr val="tx1"/>
                </a:solidFill>
                <a:latin typeface="Times New Roman" pitchFamily="18" charset="0"/>
                <a:cs typeface="Times New Roman" pitchFamily="18" charset="0"/>
              </a:rPr>
              <a:t>ν        equation number 4</a:t>
            </a:r>
          </a:p>
          <a:p>
            <a:pPr algn="just"/>
            <a:endParaRPr lang="en-US" sz="1800" dirty="0" smtClean="0">
              <a:solidFill>
                <a:schemeClr val="tx1"/>
              </a:solidFill>
              <a:latin typeface="Times New Roman" pitchFamily="18" charset="0"/>
              <a:cs typeface="Times New Roman" pitchFamily="18" charset="0"/>
            </a:endParaRPr>
          </a:p>
          <a:p>
            <a:pPr algn="just"/>
            <a:endParaRPr lang="en-US" sz="18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349156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33400"/>
            <a:ext cx="6400800" cy="5029200"/>
          </a:xfrm>
        </p:spPr>
        <p:txBody>
          <a:bodyPr>
            <a:normAutofit lnSpcReduction="10000"/>
          </a:bodyPr>
          <a:lstStyle/>
          <a:p>
            <a:pPr algn="l"/>
            <a:r>
              <a:rPr lang="en-US" sz="1800" dirty="0" smtClean="0">
                <a:solidFill>
                  <a:schemeClr val="tx1"/>
                </a:solidFill>
                <a:latin typeface="Times New Roman" pitchFamily="18" charset="0"/>
                <a:cs typeface="Times New Roman" pitchFamily="18" charset="0"/>
              </a:rPr>
              <a:t>Where h is the plank’s constant [ 6.625 × 10</a:t>
            </a:r>
            <a:r>
              <a:rPr lang="en-US" sz="1800" baseline="30000" dirty="0" smtClean="0">
                <a:solidFill>
                  <a:schemeClr val="tx1"/>
                </a:solidFill>
                <a:latin typeface="Times New Roman" pitchFamily="18" charset="0"/>
                <a:cs typeface="Times New Roman" pitchFamily="18" charset="0"/>
              </a:rPr>
              <a:t>-27</a:t>
            </a:r>
            <a:r>
              <a:rPr lang="en-US" sz="1800" dirty="0" smtClean="0">
                <a:solidFill>
                  <a:schemeClr val="tx1"/>
                </a:solidFill>
                <a:latin typeface="Times New Roman" pitchFamily="18" charset="0"/>
                <a:cs typeface="Times New Roman" pitchFamily="18" charset="0"/>
              </a:rPr>
              <a:t> erg second] . The energy of a photon is called quantum of energy and this depends only on the frequency but not on the intensity of radiation.</a:t>
            </a:r>
          </a:p>
          <a:p>
            <a:pPr algn="l"/>
            <a:r>
              <a:rPr lang="en-US" sz="1800" dirty="0" smtClean="0">
                <a:solidFill>
                  <a:schemeClr val="tx1"/>
                </a:solidFill>
                <a:latin typeface="Times New Roman" pitchFamily="18" charset="0"/>
                <a:cs typeface="Times New Roman" pitchFamily="18" charset="0"/>
              </a:rPr>
              <a:t>So equation number 4 can also be written as </a:t>
            </a:r>
          </a:p>
          <a:p>
            <a:pPr algn="l"/>
            <a:r>
              <a:rPr lang="en-US" sz="1800" dirty="0" smtClean="0">
                <a:solidFill>
                  <a:schemeClr val="tx1"/>
                </a:solidFill>
                <a:latin typeface="Times New Roman" pitchFamily="18" charset="0"/>
                <a:cs typeface="Times New Roman" pitchFamily="18" charset="0"/>
              </a:rPr>
              <a:t>E = </a:t>
            </a:r>
            <a:r>
              <a:rPr lang="en-US" sz="1800" dirty="0">
                <a:solidFill>
                  <a:schemeClr val="tx1"/>
                </a:solidFill>
                <a:latin typeface="Times New Roman" pitchFamily="18" charset="0"/>
                <a:cs typeface="Times New Roman" pitchFamily="18" charset="0"/>
              </a:rPr>
              <a:t>h ν </a:t>
            </a:r>
            <a:r>
              <a:rPr lang="en-US" sz="1800" dirty="0" smtClean="0">
                <a:solidFill>
                  <a:schemeClr val="tx1"/>
                </a:solidFill>
                <a:latin typeface="Times New Roman" pitchFamily="18" charset="0"/>
                <a:cs typeface="Times New Roman" pitchFamily="18" charset="0"/>
              </a:rPr>
              <a:t> = </a:t>
            </a:r>
            <a:r>
              <a:rPr lang="en-US" sz="1800" dirty="0" err="1" smtClean="0">
                <a:solidFill>
                  <a:schemeClr val="tx1"/>
                </a:solidFill>
                <a:latin typeface="Times New Roman" pitchFamily="18" charset="0"/>
                <a:cs typeface="Times New Roman" pitchFamily="18" charset="0"/>
              </a:rPr>
              <a:t>hc</a:t>
            </a:r>
            <a:r>
              <a:rPr lang="en-US" sz="1800" dirty="0" smtClean="0">
                <a:solidFill>
                  <a:schemeClr val="tx1"/>
                </a:solidFill>
                <a:latin typeface="Times New Roman" pitchFamily="18" charset="0"/>
                <a:cs typeface="Times New Roman" pitchFamily="18" charset="0"/>
              </a:rPr>
              <a:t>/</a:t>
            </a:r>
            <a:r>
              <a:rPr lang="el-GR" sz="1800" dirty="0">
                <a:solidFill>
                  <a:schemeClr val="tx1"/>
                </a:solidFill>
                <a:latin typeface="Times New Roman" pitchFamily="18" charset="0"/>
                <a:cs typeface="Times New Roman" pitchFamily="18" charset="0"/>
              </a:rPr>
              <a:t> </a:t>
            </a:r>
            <a:r>
              <a:rPr lang="el-GR" sz="1800" dirty="0" smtClean="0">
                <a:solidFill>
                  <a:schemeClr val="tx1"/>
                </a:solidFill>
                <a:latin typeface="Times New Roman" pitchFamily="18" charset="0"/>
                <a:cs typeface="Times New Roman" pitchFamily="18" charset="0"/>
              </a:rPr>
              <a:t>λ</a:t>
            </a:r>
            <a:r>
              <a:rPr lang="en-US" sz="1800" dirty="0" smtClean="0">
                <a:solidFill>
                  <a:schemeClr val="tx1"/>
                </a:solidFill>
                <a:latin typeface="Times New Roman" pitchFamily="18" charset="0"/>
                <a:cs typeface="Times New Roman" pitchFamily="18" charset="0"/>
              </a:rPr>
              <a:t> = </a:t>
            </a:r>
            <a:r>
              <a:rPr lang="en-US" sz="1800" dirty="0" err="1" smtClean="0">
                <a:solidFill>
                  <a:schemeClr val="tx1"/>
                </a:solidFill>
                <a:latin typeface="Times New Roman" pitchFamily="18" charset="0"/>
                <a:cs typeface="Times New Roman" pitchFamily="18" charset="0"/>
              </a:rPr>
              <a:t>hc</a:t>
            </a:r>
            <a:r>
              <a:rPr lang="en-US" sz="1800" dirty="0" err="1">
                <a:solidFill>
                  <a:schemeClr val="tx1"/>
                </a:solidFill>
                <a:latin typeface="Times New Roman" pitchFamily="18" charset="0"/>
                <a:cs typeface="Times New Roman" pitchFamily="18" charset="0"/>
              </a:rPr>
              <a:t>ν</a:t>
            </a:r>
            <a:r>
              <a:rPr lang="en-US" sz="1800" dirty="0">
                <a:solidFill>
                  <a:schemeClr val="tx1"/>
                </a:solidFill>
                <a:latin typeface="Times New Roman" pitchFamily="18" charset="0"/>
                <a:cs typeface="Times New Roman" pitchFamily="18" charset="0"/>
              </a:rPr>
              <a:t>` </a:t>
            </a:r>
            <a:r>
              <a:rPr lang="en-US" sz="1800" dirty="0" smtClean="0">
                <a:solidFill>
                  <a:schemeClr val="tx1"/>
                </a:solidFill>
                <a:latin typeface="Times New Roman" pitchFamily="18" charset="0"/>
                <a:cs typeface="Times New Roman" pitchFamily="18" charset="0"/>
              </a:rPr>
              <a:t>     </a:t>
            </a:r>
          </a:p>
          <a:p>
            <a:pPr algn="l"/>
            <a:r>
              <a:rPr lang="en-US" sz="1800" b="1" i="1" dirty="0" smtClean="0">
                <a:solidFill>
                  <a:schemeClr val="tx1"/>
                </a:solidFill>
                <a:latin typeface="Times New Roman" pitchFamily="18" charset="0"/>
                <a:cs typeface="Times New Roman" pitchFamily="18" charset="0"/>
              </a:rPr>
              <a:t>Electromagnetic Spectrum:</a:t>
            </a:r>
          </a:p>
          <a:p>
            <a:pPr algn="l"/>
            <a:r>
              <a:rPr lang="en-US" sz="1800" dirty="0" smtClean="0">
                <a:solidFill>
                  <a:schemeClr val="tx1"/>
                </a:solidFill>
                <a:latin typeface="Times New Roman" pitchFamily="18" charset="0"/>
                <a:cs typeface="Times New Roman" pitchFamily="18" charset="0"/>
              </a:rPr>
              <a:t>The electromagnetic spectrum, for most spectroscopic purpose, is considered to consisting of the region of radiation energy  from wavelength of 0 meters to 1×</a:t>
            </a:r>
            <a:r>
              <a:rPr lang="en-US" sz="1800" dirty="0">
                <a:solidFill>
                  <a:schemeClr val="tx1"/>
                </a:solidFill>
                <a:latin typeface="Times New Roman" pitchFamily="18" charset="0"/>
                <a:cs typeface="Times New Roman" pitchFamily="18" charset="0"/>
              </a:rPr>
              <a:t> </a:t>
            </a:r>
            <a:r>
              <a:rPr lang="en-US" sz="1800" dirty="0" smtClean="0">
                <a:solidFill>
                  <a:schemeClr val="tx1"/>
                </a:solidFill>
                <a:latin typeface="Times New Roman" pitchFamily="18" charset="0"/>
                <a:cs typeface="Times New Roman" pitchFamily="18" charset="0"/>
              </a:rPr>
              <a:t>10</a:t>
            </a:r>
            <a:r>
              <a:rPr lang="en-US" sz="1800" baseline="30000" dirty="0" smtClean="0">
                <a:solidFill>
                  <a:schemeClr val="tx1"/>
                </a:solidFill>
                <a:latin typeface="Times New Roman" pitchFamily="18" charset="0"/>
                <a:cs typeface="Times New Roman" pitchFamily="18" charset="0"/>
              </a:rPr>
              <a:t>-12</a:t>
            </a:r>
            <a:r>
              <a:rPr lang="en-US" sz="1800" dirty="0" smtClean="0">
                <a:solidFill>
                  <a:schemeClr val="tx1"/>
                </a:solidFill>
                <a:latin typeface="Times New Roman" pitchFamily="18" charset="0"/>
                <a:cs typeface="Times New Roman" pitchFamily="18" charset="0"/>
              </a:rPr>
              <a:t> centimeters. When a molecule absorbs electromagnetic radiation, it can undergo various types of excitation. This excitation may be electronic excitation, rotational excitation, excitation leading to a change in nuclear spin, excitation resulting in bond deformation and so on. If the energy available approaches the ionization potential of the molecule, an electron may be ejected and ionization may occur. Since each mode of excitation requires a specific quantity of energy, the different absorption appear in different regions of the electromagnetic spectrum.</a:t>
            </a:r>
            <a:endParaRPr lang="en-US" sz="1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279112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TotalTime>
  <Words>6438</Words>
  <Application>Microsoft Office PowerPoint</Application>
  <PresentationFormat>On-screen Show (4:3)</PresentationFormat>
  <Paragraphs>400</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Advanced Spectroscopy-I</vt:lpstr>
      <vt:lpstr>Course out line</vt:lpstr>
      <vt:lpstr>Analytical Chemistry Lab. III (Cr.01) </vt:lpstr>
      <vt:lpstr>Introduction to Spectroscopy</vt:lpstr>
      <vt:lpstr>Nature of Electromagnetic Radiation and Electromagnetic Spectrum</vt:lpstr>
      <vt:lpstr>PowerPoint Presentation</vt:lpstr>
      <vt:lpstr>PowerPoint Presentation</vt:lpstr>
      <vt:lpstr>PowerPoint Presentation</vt:lpstr>
      <vt:lpstr>PowerPoint Presentation</vt:lpstr>
      <vt:lpstr>PowerPoint Presentation</vt:lpstr>
      <vt:lpstr>Absorption of electromagnetic radiation by organic molecule: </vt:lpstr>
      <vt:lpstr>PowerPoint Presentation</vt:lpstr>
      <vt:lpstr>Types of molecular spectroscopy: </vt:lpstr>
      <vt:lpstr>PowerPoint Presentation</vt:lpstr>
      <vt:lpstr>PowerPoint Presentation</vt:lpstr>
      <vt:lpstr>Ultraviolet/ Visible spectroscopy </vt:lpstr>
      <vt:lpstr>Ultraviolet/ Visible spectroscopy </vt:lpstr>
      <vt:lpstr>Ultraviolet/ Visible spectroscopy </vt:lpstr>
      <vt:lpstr>Molecular orbital theory: </vt:lpstr>
      <vt:lpstr>Molecular orbital theory: </vt:lpstr>
      <vt:lpstr>Chromophores </vt:lpstr>
      <vt:lpstr>Ultraviolet/ Visible spectroscopy </vt:lpstr>
      <vt:lpstr>Theory of spectrophotometry </vt:lpstr>
      <vt:lpstr>LAMBERT LAW </vt:lpstr>
      <vt:lpstr>LAMBERT LAW </vt:lpstr>
      <vt:lpstr>BEER’S LAW</vt:lpstr>
      <vt:lpstr>BEER’S LAW</vt:lpstr>
      <vt:lpstr>Deviations from the beer-lambert law </vt:lpstr>
      <vt:lpstr>Deviations from the beer-lambert law </vt:lpstr>
      <vt:lpstr> Use of the beer-lambert law </vt:lpstr>
      <vt:lpstr>Use of the beer-lambert law </vt:lpstr>
      <vt:lpstr>Absorption shift due to conjugation effect</vt:lpstr>
      <vt:lpstr>conjugation effect</vt:lpstr>
      <vt:lpstr>Effect of auxochromes </vt:lpstr>
      <vt:lpstr>Solvent effects </vt:lpstr>
      <vt:lpstr>Instrumentation of ultraviolet – visible spectrophotometer </vt:lpstr>
      <vt:lpstr>Source of radiant energy</vt:lpstr>
      <vt:lpstr>Source of radiant energy</vt:lpstr>
      <vt:lpstr>Source of radiant energy</vt:lpstr>
      <vt:lpstr>Monochromator</vt:lpstr>
      <vt:lpstr>Monochromator</vt:lpstr>
      <vt:lpstr>Monochromator (Prism)</vt:lpstr>
      <vt:lpstr>Monochromator (Prism)</vt:lpstr>
      <vt:lpstr>Prism Monochromator (Dispersion of visible light by Prism)</vt:lpstr>
      <vt:lpstr>Monochromator (Diffraction Grating)</vt:lpstr>
      <vt:lpstr>Monochromator (Grating)</vt:lpstr>
      <vt:lpstr>Sample container or sample cell or cuvette </vt:lpstr>
      <vt:lpstr>Sample Holders</vt:lpstr>
      <vt:lpstr>Sample Holders</vt:lpstr>
      <vt:lpstr>Sample Holders</vt:lpstr>
      <vt:lpstr>Sample Holder</vt:lpstr>
      <vt:lpstr>Ultraviolet and visible radiation detectors</vt:lpstr>
      <vt:lpstr>Detectors (Barrier layer cell)</vt:lpstr>
      <vt:lpstr>Detectors (Barrier layer cell)</vt:lpstr>
      <vt:lpstr>Detectors (Barrier layer cell)</vt:lpstr>
      <vt:lpstr>Phototubes </vt:lpstr>
      <vt:lpstr>Phototubes </vt:lpstr>
      <vt:lpstr>Photomultiplier tube</vt:lpstr>
      <vt:lpstr>Photomultiplier tube</vt:lpstr>
      <vt:lpstr>Photomultiplier tube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Spectroscopy</dc:title>
  <dc:creator>Dr Sher</dc:creator>
  <cp:lastModifiedBy>Dr Sher</cp:lastModifiedBy>
  <cp:revision>88</cp:revision>
  <dcterms:created xsi:type="dcterms:W3CDTF">2020-10-05T06:39:15Z</dcterms:created>
  <dcterms:modified xsi:type="dcterms:W3CDTF">2020-10-23T13:26:39Z</dcterms:modified>
</cp:coreProperties>
</file>