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7" r:id="rId2"/>
    <p:sldId id="283" r:id="rId3"/>
    <p:sldId id="260" r:id="rId4"/>
    <p:sldId id="261" r:id="rId5"/>
    <p:sldId id="271" r:id="rId6"/>
    <p:sldId id="273" r:id="rId7"/>
    <p:sldId id="274" r:id="rId8"/>
    <p:sldId id="275" r:id="rId9"/>
    <p:sldId id="263" r:id="rId10"/>
    <p:sldId id="278" r:id="rId11"/>
    <p:sldId id="279" r:id="rId12"/>
    <p:sldId id="280" r:id="rId13"/>
    <p:sldId id="277" r:id="rId14"/>
    <p:sldId id="281" r:id="rId15"/>
    <p:sldId id="282"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7040" autoAdjust="0"/>
    <p:restoredTop sz="94660"/>
  </p:normalViewPr>
  <p:slideViewPr>
    <p:cSldViewPr snapToGrid="0">
      <p:cViewPr varScale="1">
        <p:scale>
          <a:sx n="73" d="100"/>
          <a:sy n="73" d="100"/>
        </p:scale>
        <p:origin x="-528"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7B1269-632F-4446-AB3D-49B78FFAA4CF}" type="datetimeFigureOut">
              <a:rPr lang="en-US" smtClean="0"/>
              <a:pPr/>
              <a:t>1/13/2020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65EFBE-292E-4988-8415-438BF47BBFAC}" type="slidenum">
              <a:rPr lang="en-US" smtClean="0"/>
              <a:pPr/>
              <a:t>‹#›</a:t>
            </a:fld>
            <a:endParaRPr lang="en-US"/>
          </a:p>
        </p:txBody>
      </p:sp>
    </p:spTree>
    <p:extLst>
      <p:ext uri="{BB962C8B-B14F-4D97-AF65-F5344CB8AC3E}">
        <p14:creationId xmlns="" xmlns:p14="http://schemas.microsoft.com/office/powerpoint/2010/main" val="12127189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endParaRPr lang="en-US" dirty="0"/>
          </a:p>
        </p:txBody>
      </p:sp>
      <p:sp>
        <p:nvSpPr>
          <p:cNvPr id="4" name="Slide Number Placeholder 3"/>
          <p:cNvSpPr>
            <a:spLocks noGrp="1"/>
          </p:cNvSpPr>
          <p:nvPr>
            <p:ph type="sldNum" sz="quarter" idx="10"/>
          </p:nvPr>
        </p:nvSpPr>
        <p:spPr/>
        <p:txBody>
          <a:bodyPr/>
          <a:lstStyle/>
          <a:p>
            <a:fld id="{7CBA2F89-C401-41BF-BE17-1FF4A3FD7014}" type="slidenum">
              <a:rPr lang="en-US" smtClean="0"/>
              <a:pPr/>
              <a:t>1</a:t>
            </a:fld>
            <a:endParaRPr lang="en-US"/>
          </a:p>
        </p:txBody>
      </p:sp>
    </p:spTree>
    <p:extLst>
      <p:ext uri="{BB962C8B-B14F-4D97-AF65-F5344CB8AC3E}">
        <p14:creationId xmlns="" xmlns:p14="http://schemas.microsoft.com/office/powerpoint/2010/main" val="4170976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6198354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1672500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 xmlns:p14="http://schemas.microsoft.com/office/powerpoint/2010/main" val="26076738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450202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 xmlns:p14="http://schemas.microsoft.com/office/powerpoint/2010/main" val="3615605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38423914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34633881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3655836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319623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C11C8A4-CE3B-43A4-8B28-7D694568BAE2}" type="datetimeFigureOut">
              <a:rPr lang="en-US" smtClean="0"/>
              <a:pPr/>
              <a:t>1/13/2020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3924763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C11C8A4-CE3B-43A4-8B28-7D694568BAE2}"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2987560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C11C8A4-CE3B-43A4-8B28-7D694568BAE2}" type="datetimeFigureOut">
              <a:rPr lang="en-US" smtClean="0"/>
              <a:pPr/>
              <a:t>1/13/2020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1847529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C11C8A4-CE3B-43A4-8B28-7D694568BAE2}" type="datetimeFigureOut">
              <a:rPr lang="en-US" smtClean="0"/>
              <a:pPr/>
              <a:t>1/13/2020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173004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11C8A4-CE3B-43A4-8B28-7D694568BAE2}" type="datetimeFigureOut">
              <a:rPr lang="en-US" smtClean="0"/>
              <a:pPr/>
              <a:t>1/13/2020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19019450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C11C8A4-CE3B-43A4-8B28-7D694568BAE2}"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2085021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3C11C8A4-CE3B-43A4-8B28-7D694568BAE2}" type="datetimeFigureOut">
              <a:rPr lang="en-US" smtClean="0"/>
              <a:pPr/>
              <a:t>1/13/2020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204364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C11C8A4-CE3B-43A4-8B28-7D694568BAE2}" type="datetimeFigureOut">
              <a:rPr lang="en-US" smtClean="0"/>
              <a:pPr/>
              <a:t>1/13/2020</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43D5C932-57CC-412F-84E0-F2859F884BB1}" type="slidenum">
              <a:rPr lang="en-US" smtClean="0"/>
              <a:pPr/>
              <a:t>‹#›</a:t>
            </a:fld>
            <a:endParaRPr lang="en-US"/>
          </a:p>
        </p:txBody>
      </p:sp>
    </p:spTree>
    <p:extLst>
      <p:ext uri="{BB962C8B-B14F-4D97-AF65-F5344CB8AC3E}">
        <p14:creationId xmlns="" xmlns:p14="http://schemas.microsoft.com/office/powerpoint/2010/main" val="42209039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sp>
        <p:nvSpPr>
          <p:cNvPr id="6" name="Slide Number Placeholder 5"/>
          <p:cNvSpPr>
            <a:spLocks noGrp="1"/>
          </p:cNvSpPr>
          <p:nvPr>
            <p:ph type="sldNum" sz="quarter" idx="12"/>
          </p:nvPr>
        </p:nvSpPr>
        <p:spPr/>
        <p:txBody>
          <a:bodyPr/>
          <a:lstStyle/>
          <a:p>
            <a:fld id="{0FE1DC6C-F538-4AF5-B664-B5ABC0C4761D}" type="slidenum">
              <a:rPr lang="en-US" smtClean="0"/>
              <a:pPr/>
              <a:t>1</a:t>
            </a:fld>
            <a:endParaRPr lang="en-US"/>
          </a:p>
        </p:txBody>
      </p:sp>
      <p:pic>
        <p:nvPicPr>
          <p:cNvPr id="5" name="Picture 1" descr="bismillah_wallpapers_42_20091201_2071949268_copy.jpg"/>
          <p:cNvPicPr>
            <a:picLocks noChangeAspect="1"/>
          </p:cNvPicPr>
          <p:nvPr/>
        </p:nvPicPr>
        <p:blipFill rotWithShape="1">
          <a:blip r:embed="rId3"/>
          <a:srcRect t="5572"/>
          <a:stretch/>
        </p:blipFill>
        <p:spPr bwMode="auto">
          <a:xfrm>
            <a:off x="0" y="0"/>
            <a:ext cx="9845040" cy="6858000"/>
          </a:xfrm>
          <a:prstGeom prst="rect">
            <a:avLst/>
          </a:prstGeom>
          <a:noFill/>
          <a:ln w="9525">
            <a:noFill/>
            <a:miter lim="800000"/>
            <a:headEnd/>
            <a:tailEnd/>
          </a:ln>
        </p:spPr>
      </p:pic>
    </p:spTree>
    <p:extLst>
      <p:ext uri="{BB962C8B-B14F-4D97-AF65-F5344CB8AC3E}">
        <p14:creationId xmlns="" xmlns:p14="http://schemas.microsoft.com/office/powerpoint/2010/main" val="935081644"/>
      </p:ext>
    </p:extLst>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396241"/>
            <a:ext cx="8296223" cy="6141720"/>
          </a:xfrm>
        </p:spPr>
        <p:txBody>
          <a:bodyPr>
            <a:normAutofit fontScale="90000"/>
          </a:bodyPr>
          <a:lstStyle/>
          <a:p>
            <a:r>
              <a:rPr lang="en-US" sz="3100" b="1" dirty="0" smtClean="0">
                <a:solidFill>
                  <a:srgbClr val="7030A0"/>
                </a:solidFill>
                <a:latin typeface="Times New Roman" pitchFamily="18" charset="0"/>
                <a:cs typeface="Times New Roman" pitchFamily="18" charset="0"/>
              </a:rPr>
              <a:t>Skimming pricing strategy advantages &amp; disadvantages:</a:t>
            </a: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1. Advantage:</a:t>
            </a:r>
            <a:r>
              <a:rPr lang="en-US" sz="2000" dirty="0" smtClean="0"/>
              <a:t/>
            </a:r>
            <a:br>
              <a:rPr lang="en-US" sz="2000" dirty="0" smtClean="0"/>
            </a:br>
            <a:r>
              <a:rPr lang="en-US" sz="2000" dirty="0" smtClean="0">
                <a:solidFill>
                  <a:schemeClr val="accent2"/>
                </a:solidFill>
                <a:latin typeface="Times New Roman" pitchFamily="18" charset="0"/>
                <a:cs typeface="Times New Roman" pitchFamily="18" charset="0"/>
              </a:rPr>
              <a:t>a.  Higher Profits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b.  Developmental Expenses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c.  demand Assessment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d.  Suitability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e.  No Blocking of Funds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f.  Feasible for Short Term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g.  Prestige Status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h.  Reflection of High Quality </a:t>
            </a:r>
            <a:br>
              <a:rPr lang="en-US" sz="2000" dirty="0" smtClean="0">
                <a:solidFill>
                  <a:schemeClr val="accent2"/>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2. Disadvantage: </a:t>
            </a:r>
            <a:r>
              <a:rPr lang="en-US" sz="2000" dirty="0" smtClean="0"/>
              <a:t/>
            </a:r>
            <a:br>
              <a:rPr lang="en-US" sz="2000" dirty="0" smtClean="0"/>
            </a:br>
            <a:r>
              <a:rPr lang="en-US" sz="2200" dirty="0" smtClean="0">
                <a:solidFill>
                  <a:schemeClr val="accent2"/>
                </a:solidFill>
                <a:latin typeface="Times New Roman" pitchFamily="18" charset="0"/>
                <a:cs typeface="Times New Roman" pitchFamily="18" charset="0"/>
              </a:rPr>
              <a:t>a.  Slower Turnover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b.  Growing Competition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c.  Customer Dissatisfaction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d.  Uncertainty of High Profit in the Long Run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e.  Not Useful for Products of Daily Use </a:t>
            </a: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559525"/>
            <a:ext cx="8296223" cy="5978435"/>
          </a:xfrm>
        </p:spPr>
        <p:txBody>
          <a:bodyPr>
            <a:normAutofit/>
          </a:bodyPr>
          <a:lstStyle/>
          <a:p>
            <a:pPr marR="76200" lvl="0" fontAlgn="base">
              <a:lnSpc>
                <a:spcPct val="103000"/>
              </a:lnSpc>
              <a:spcBef>
                <a:spcPts val="0"/>
              </a:spcBef>
              <a:spcAft>
                <a:spcPts val="25"/>
              </a:spcAft>
              <a:buClr>
                <a:srgbClr val="000000"/>
              </a:buClr>
              <a:buSzPts val="1200"/>
            </a:pPr>
            <a:r>
              <a:rPr lang="en-US" sz="2800" b="1" dirty="0" smtClean="0">
                <a:solidFill>
                  <a:srgbClr val="7030A0"/>
                </a:solidFill>
                <a:latin typeface="Times New Roman" pitchFamily="18" charset="0"/>
                <a:cs typeface="Times New Roman" pitchFamily="18" charset="0"/>
              </a:rPr>
              <a:t>EXPORT PRICING STRATEGIES :</a:t>
            </a:r>
            <a:br>
              <a:rPr lang="en-US" sz="2800" b="1" dirty="0" smtClean="0">
                <a:solidFill>
                  <a:srgbClr val="7030A0"/>
                </a:solidFill>
                <a:latin typeface="Times New Roman" pitchFamily="18" charset="0"/>
                <a:cs typeface="Times New Roman"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smtClean="0">
                <a:solidFill>
                  <a:srgbClr val="7030A0"/>
                </a:solidFill>
                <a:latin typeface="Times New Roman" pitchFamily="18" charset="0"/>
                <a:cs typeface="Times New Roman" pitchFamily="18" charset="0"/>
              </a:rPr>
              <a:t> 2. Penetration pricing strategy:</a:t>
            </a:r>
            <a:r>
              <a:rPr lang="en-US" sz="2000" b="1" dirty="0" smtClean="0"/>
              <a:t/>
            </a:r>
            <a:br>
              <a:rPr lang="en-US" sz="2000" b="1" dirty="0" smtClean="0"/>
            </a:br>
            <a:r>
              <a:rPr lang="en-US" sz="2000" b="1" dirty="0" smtClean="0"/>
              <a:t>  </a:t>
            </a:r>
            <a:r>
              <a:rPr lang="en-US" sz="2000" dirty="0" smtClean="0">
                <a:solidFill>
                  <a:schemeClr val="accent2"/>
                </a:solidFill>
                <a:latin typeface="Times New Roman" pitchFamily="18" charset="0"/>
                <a:cs typeface="Times New Roman" pitchFamily="18" charset="0"/>
              </a:rPr>
              <a:t>A strategy of charging low prices in the early stages of product introduction in the market. </a:t>
            </a:r>
            <a:r>
              <a:rPr lang="en-US" sz="2000" b="1" dirty="0" smtClean="0"/>
              <a:t/>
            </a:r>
            <a:br>
              <a:rPr lang="en-US" sz="2000" b="1" dirty="0" smtClean="0"/>
            </a:br>
            <a:r>
              <a:rPr lang="en-US" sz="2000" b="1" dirty="0" smtClean="0"/>
              <a:t/>
            </a:r>
            <a:br>
              <a:rPr lang="en-US" sz="2000" b="1" dirty="0" smtClean="0"/>
            </a:br>
            <a:r>
              <a:rPr lang="en-US" sz="2400" b="1" dirty="0" smtClean="0">
                <a:solidFill>
                  <a:srgbClr val="7030A0"/>
                </a:solidFill>
                <a:latin typeface="Times New Roman" pitchFamily="18" charset="0"/>
                <a:cs typeface="Times New Roman" pitchFamily="18" charset="0"/>
              </a:rPr>
              <a:t>a) Rapid Penetration pricing strategy:</a:t>
            </a:r>
            <a:r>
              <a:rPr lang="en-US" sz="2000" b="1" dirty="0" smtClean="0"/>
              <a:t/>
            </a:r>
            <a:br>
              <a:rPr lang="en-US" sz="2000" b="1" dirty="0" smtClean="0"/>
            </a:br>
            <a:r>
              <a:rPr lang="en-US" sz="2000" b="1" dirty="0" smtClean="0"/>
              <a:t> </a:t>
            </a:r>
            <a:r>
              <a:rPr lang="en-US" sz="2000" dirty="0" smtClean="0">
                <a:solidFill>
                  <a:schemeClr val="accent2"/>
                </a:solidFill>
                <a:latin typeface="Times New Roman" pitchFamily="18" charset="0"/>
                <a:cs typeface="Times New Roman" pitchFamily="18" charset="0"/>
              </a:rPr>
              <a:t>Where low prices are charged, and the product is promoted with heavy promotional expenditure. </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b="1" dirty="0" smtClean="0"/>
              <a:t/>
            </a:r>
            <a:br>
              <a:rPr lang="en-US" sz="2000" b="1" dirty="0" smtClean="0"/>
            </a:br>
            <a:r>
              <a:rPr lang="en-US" sz="2400" b="1" dirty="0" smtClean="0">
                <a:solidFill>
                  <a:srgbClr val="7030A0"/>
                </a:solidFill>
                <a:latin typeface="Times New Roman" pitchFamily="18" charset="0"/>
                <a:cs typeface="Times New Roman" pitchFamily="18" charset="0"/>
              </a:rPr>
              <a:t>b) Slow Penetration pricing strategy0: </a:t>
            </a:r>
            <a:r>
              <a:rPr lang="en-US" sz="2000" b="1" dirty="0" smtClean="0"/>
              <a:t/>
            </a:r>
            <a:br>
              <a:rPr lang="en-US" sz="2000" b="1" dirty="0" smtClean="0"/>
            </a:br>
            <a:r>
              <a:rPr lang="en-US" sz="2000" dirty="0" smtClean="0">
                <a:solidFill>
                  <a:schemeClr val="accent2"/>
                </a:solidFill>
                <a:latin typeface="Times New Roman" pitchFamily="18" charset="0"/>
                <a:cs typeface="Times New Roman" pitchFamily="18" charset="0"/>
              </a:rPr>
              <a:t>Where low price is charged, and there is limited promotional expenditure to promote the product. </a:t>
            </a:r>
            <a:r>
              <a:rPr lang="en-US" sz="2000" dirty="0">
                <a:solidFill>
                  <a:schemeClr val="accent2"/>
                </a:solidFill>
                <a:latin typeface="Times New Roman" pitchFamily="18" charset="0"/>
                <a:cs typeface="Times New Roman" pitchFamily="18" charset="0"/>
              </a:rPr>
              <a:t/>
            </a:r>
            <a:br>
              <a:rPr lang="en-US" sz="2000" dirty="0">
                <a:solidFill>
                  <a:schemeClr val="accent2"/>
                </a:solidFill>
                <a:latin typeface="Times New Roman" pitchFamily="18" charset="0"/>
                <a:cs typeface="Times New Roman" pitchFamily="18" charset="0"/>
              </a:rPr>
            </a:b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396240"/>
            <a:ext cx="8296223" cy="6461759"/>
          </a:xfrm>
        </p:spPr>
        <p:txBody>
          <a:bodyPr>
            <a:normAutofit fontScale="90000"/>
          </a:bodyPr>
          <a:lstStyle/>
          <a:p>
            <a:r>
              <a:rPr lang="en-US" sz="3200" b="1" dirty="0" smtClean="0">
                <a:solidFill>
                  <a:srgbClr val="7030A0"/>
                </a:solidFill>
                <a:latin typeface="Times New Roman" pitchFamily="18" charset="0"/>
                <a:cs typeface="Times New Roman" pitchFamily="18" charset="0"/>
              </a:rPr>
              <a:t>Penetration</a:t>
            </a:r>
            <a:r>
              <a:rPr lang="en-US" sz="3100" b="1" dirty="0" smtClean="0">
                <a:solidFill>
                  <a:srgbClr val="7030A0"/>
                </a:solidFill>
                <a:latin typeface="Times New Roman" pitchFamily="18" charset="0"/>
                <a:cs typeface="Times New Roman" pitchFamily="18" charset="0"/>
              </a:rPr>
              <a:t> pricing strategy advantages &amp; disadvantages:</a:t>
            </a: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Advantage:</a:t>
            </a:r>
            <a:r>
              <a:rPr lang="en-US" sz="2000" dirty="0" smtClean="0"/>
              <a:t/>
            </a:r>
            <a:br>
              <a:rPr lang="en-US" sz="2000" dirty="0" smtClean="0"/>
            </a:br>
            <a:r>
              <a:rPr lang="en-US" sz="2200" dirty="0" smtClean="0">
                <a:solidFill>
                  <a:schemeClr val="accent2"/>
                </a:solidFill>
                <a:latin typeface="Times New Roman" pitchFamily="18" charset="0"/>
                <a:cs typeface="Times New Roman" pitchFamily="18" charset="0"/>
              </a:rPr>
              <a:t>1.  Quick Sales</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2.  Brand Loyalty</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3.  Economies of Large Scale</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4.  Less Competition</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5.  Brand Leadership</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6.  Long Term Strategy</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7.  Suitability</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8.  No Blocking of Funds </a:t>
            </a:r>
            <a:r>
              <a:rPr lang="en-US" sz="2000" dirty="0" smtClean="0">
                <a:solidFill>
                  <a:schemeClr val="accent2"/>
                </a:solidFill>
                <a:latin typeface="Times New Roman" pitchFamily="18" charset="0"/>
                <a:cs typeface="Times New Roman" pitchFamily="18" charset="0"/>
              </a:rPr>
              <a:t/>
            </a:r>
            <a:br>
              <a:rPr lang="en-US" sz="2000" dirty="0" smtClean="0">
                <a:solidFill>
                  <a:schemeClr val="accent2"/>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Disadvantage: </a:t>
            </a:r>
            <a:r>
              <a:rPr lang="en-US" sz="2000" dirty="0" smtClean="0"/>
              <a:t/>
            </a:r>
            <a:br>
              <a:rPr lang="en-US" sz="2000" dirty="0" smtClean="0"/>
            </a:br>
            <a:r>
              <a:rPr lang="en-US" sz="2200" dirty="0" smtClean="0">
                <a:latin typeface="Times New Roman" pitchFamily="18" charset="0"/>
                <a:cs typeface="Times New Roman" pitchFamily="18" charset="0"/>
              </a:rPr>
              <a:t> </a:t>
            </a:r>
            <a:r>
              <a:rPr lang="en-US" sz="2200" dirty="0" smtClean="0">
                <a:solidFill>
                  <a:schemeClr val="accent2"/>
                </a:solidFill>
                <a:latin typeface="Times New Roman" pitchFamily="18" charset="0"/>
                <a:cs typeface="Times New Roman" pitchFamily="18" charset="0"/>
              </a:rPr>
              <a:t>1. Development expenses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2. Consumers Doubts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3. Disadvantageous in Long Run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4. Prestige Status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5. Blocking of Funds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6. Price Resistance </a:t>
            </a:r>
            <a:br>
              <a:rPr lang="en-US" sz="2200" dirty="0" smtClean="0">
                <a:solidFill>
                  <a:schemeClr val="accent2"/>
                </a:solidFill>
                <a:latin typeface="Times New Roman" pitchFamily="18" charset="0"/>
                <a:cs typeface="Times New Roman" pitchFamily="18" charset="0"/>
              </a:rPr>
            </a:br>
            <a:r>
              <a:rPr lang="en-US" sz="2200" dirty="0" smtClean="0">
                <a:solidFill>
                  <a:schemeClr val="accent2"/>
                </a:solidFill>
                <a:latin typeface="Times New Roman" pitchFamily="18" charset="0"/>
                <a:cs typeface="Times New Roman" pitchFamily="18" charset="0"/>
              </a:rPr>
              <a:t> 7. Problem of Obsolescence </a:t>
            </a:r>
            <a:r>
              <a:rPr lang="en-US" sz="2000" b="1" dirty="0" smtClean="0"/>
              <a:t/>
            </a:r>
            <a:br>
              <a:rPr lang="en-US" sz="2000" b="1" dirty="0" smtClean="0"/>
            </a:br>
            <a:r>
              <a:rPr lang="en-US" sz="2000" b="1" dirty="0" smtClean="0"/>
              <a:t/>
            </a:r>
            <a:br>
              <a:rPr lang="en-US" sz="2000" b="1" dirty="0" smtClean="0"/>
            </a:br>
            <a:r>
              <a:rPr lang="en-US" sz="2000" b="1" dirty="0" smtClean="0"/>
              <a:t/>
            </a:r>
            <a:br>
              <a:rPr lang="en-US" sz="2000" b="1" dirty="0" smtClean="0"/>
            </a:b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559525"/>
            <a:ext cx="8296223" cy="5978435"/>
          </a:xfrm>
        </p:spPr>
        <p:txBody>
          <a:bodyPr>
            <a:normAutofit/>
          </a:bodyPr>
          <a:lstStyle/>
          <a:p>
            <a:pPr marR="76200" lvl="0" fontAlgn="base">
              <a:lnSpc>
                <a:spcPct val="103000"/>
              </a:lnSpc>
              <a:spcBef>
                <a:spcPts val="0"/>
              </a:spcBef>
              <a:spcAft>
                <a:spcPts val="25"/>
              </a:spcAft>
              <a:buClr>
                <a:srgbClr val="000000"/>
              </a:buClr>
              <a:buSzPts val="1200"/>
            </a:pPr>
            <a:r>
              <a:rPr lang="en-US" sz="2800" b="1" dirty="0" smtClean="0">
                <a:solidFill>
                  <a:srgbClr val="7030A0"/>
                </a:solidFill>
                <a:latin typeface="Times New Roman" pitchFamily="18" charset="0"/>
                <a:cs typeface="Times New Roman" pitchFamily="18" charset="0"/>
              </a:rPr>
              <a:t>EXPORT PRICING STRATEGIES:</a:t>
            </a:r>
            <a:br>
              <a:rPr lang="en-US" sz="2800" b="1" dirty="0" smtClean="0">
                <a:solidFill>
                  <a:srgbClr val="7030A0"/>
                </a:solidFill>
                <a:latin typeface="Times New Roman" pitchFamily="18" charset="0"/>
                <a:cs typeface="Times New Roman" pitchFamily="18" charset="0"/>
              </a:rPr>
            </a:br>
            <a:r>
              <a:rPr lang="en-US" sz="2800" b="1" dirty="0" smtClean="0">
                <a:solidFill>
                  <a:srgbClr val="7030A0"/>
                </a:solidFill>
                <a:latin typeface="Times New Roman" pitchFamily="18" charset="0"/>
                <a:cs typeface="Times New Roman" pitchFamily="18" charset="0"/>
              </a:rPr>
              <a:t/>
            </a:r>
            <a:br>
              <a:rPr lang="en-US" sz="2800" b="1" dirty="0" smtClean="0">
                <a:solidFill>
                  <a:srgbClr val="7030A0"/>
                </a:solidFill>
                <a:latin typeface="Times New Roman" pitchFamily="18" charset="0"/>
                <a:cs typeface="Times New Roman" pitchFamily="18" charset="0"/>
              </a:rPr>
            </a:br>
            <a:r>
              <a:rPr lang="en-US" sz="2800" b="1" dirty="0" smtClean="0">
                <a:solidFill>
                  <a:srgbClr val="7030A0"/>
                </a:solidFill>
                <a:latin typeface="Times New Roman" pitchFamily="18" charset="0"/>
                <a:cs typeface="Times New Roman" pitchFamily="18" charset="0"/>
              </a:rPr>
              <a:t>Other pricing strategies</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smtClean="0">
                <a:solidFill>
                  <a:schemeClr val="accent2"/>
                </a:solidFill>
                <a:latin typeface="Times New Roman" pitchFamily="18" charset="0"/>
                <a:cs typeface="Times New Roman" pitchFamily="18" charset="0"/>
              </a:rPr>
              <a:t>3) Probe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4) Follow the Leader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5) Differential Trade margins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6) Standard export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7) Differential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8) Market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9) Transfer pricing strategy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10) Trial Pricing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11. Flexible- Price Strategy </a:t>
            </a:r>
            <a:endParaRPr lang="en-US" sz="24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396241"/>
            <a:ext cx="8296223" cy="6202680"/>
          </a:xfrm>
        </p:spPr>
        <p:txBody>
          <a:bodyPr>
            <a:normAutofit/>
          </a:bodyPr>
          <a:lstStyle/>
          <a:p>
            <a:r>
              <a:rPr lang="en-US" b="1" dirty="0" smtClean="0">
                <a:solidFill>
                  <a:srgbClr val="7030A0"/>
                </a:solidFill>
                <a:latin typeface="Times New Roman" pitchFamily="18" charset="0"/>
                <a:cs typeface="Times New Roman" pitchFamily="18" charset="0"/>
              </a:rPr>
              <a:t>BREAK  EVEN  ANALYSIS:</a:t>
            </a: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Meaning:</a:t>
            </a:r>
            <a:r>
              <a:rPr lang="en-US" sz="2000" dirty="0" smtClean="0"/>
              <a:t/>
            </a:r>
            <a:br>
              <a:rPr lang="en-US" sz="2000" dirty="0" smtClean="0"/>
            </a:br>
            <a:r>
              <a:rPr lang="en-US" sz="2000" dirty="0" smtClean="0"/>
              <a:t> </a:t>
            </a:r>
            <a:r>
              <a:rPr lang="en-US" sz="2000" dirty="0" smtClean="0">
                <a:solidFill>
                  <a:schemeClr val="accent2"/>
                </a:solidFill>
                <a:latin typeface="Times New Roman" pitchFamily="18" charset="0"/>
                <a:cs typeface="Times New Roman" pitchFamily="18" charset="0"/>
              </a:rPr>
              <a:t>Break even technique is concerned with finding out that level or point at which the sales will break-even (no profit or no loss).</a:t>
            </a:r>
            <a:r>
              <a:rPr lang="en-US" sz="2000" dirty="0" smtClean="0"/>
              <a:t/>
            </a:r>
            <a:br>
              <a:rPr lang="en-US" sz="2000" dirty="0" smtClean="0"/>
            </a:br>
            <a:r>
              <a:rPr lang="en-US" sz="2000" dirty="0" smtClean="0">
                <a:solidFill>
                  <a:schemeClr val="accent2"/>
                </a:solidFill>
                <a:latin typeface="Times New Roman" pitchFamily="18" charset="0"/>
                <a:cs typeface="Times New Roman" pitchFamily="18" charset="0"/>
              </a:rPr>
              <a:t/>
            </a:r>
            <a:br>
              <a:rPr lang="en-US" sz="2000" dirty="0" smtClean="0">
                <a:solidFill>
                  <a:schemeClr val="accent2"/>
                </a:solidFill>
                <a:latin typeface="Times New Roman" pitchFamily="18" charset="0"/>
                <a:cs typeface="Times New Roman" pitchFamily="18" charset="0"/>
              </a:rPr>
            </a:br>
            <a:r>
              <a:rPr lang="en-US" sz="2400" b="1" dirty="0" smtClean="0"/>
              <a:t> </a:t>
            </a:r>
            <a:r>
              <a:rPr lang="en-US" sz="2400" b="1" dirty="0" smtClean="0">
                <a:solidFill>
                  <a:srgbClr val="7030A0"/>
                </a:solidFill>
                <a:latin typeface="Times New Roman" pitchFamily="18" charset="0"/>
                <a:cs typeface="Times New Roman" pitchFamily="18" charset="0"/>
              </a:rPr>
              <a:t>FORMULA TO CALCULATE B.E.P.</a:t>
            </a:r>
            <a:r>
              <a:rPr lang="en-US" sz="2000" b="1" dirty="0" smtClean="0">
                <a:solidFill>
                  <a:srgbClr val="7030A0"/>
                </a:solidFill>
                <a:latin typeface="Times New Roman" pitchFamily="18" charset="0"/>
                <a:cs typeface="Times New Roman" pitchFamily="18" charset="0"/>
              </a:rPr>
              <a:t/>
            </a:r>
            <a:br>
              <a:rPr lang="en-US" sz="2000" b="1" dirty="0" smtClean="0">
                <a:solidFill>
                  <a:srgbClr val="7030A0"/>
                </a:solidFill>
                <a:latin typeface="Times New Roman" pitchFamily="18" charset="0"/>
                <a:cs typeface="Times New Roman" pitchFamily="18" charset="0"/>
              </a:rPr>
            </a:br>
            <a:r>
              <a:rPr lang="en-US" sz="2000" dirty="0" smtClean="0"/>
              <a:t> </a:t>
            </a:r>
            <a:r>
              <a:rPr lang="en-US" sz="2000" dirty="0" smtClean="0">
                <a:solidFill>
                  <a:schemeClr val="accent2"/>
                </a:solidFill>
                <a:latin typeface="Times New Roman" pitchFamily="18" charset="0"/>
                <a:cs typeface="Times New Roman" pitchFamily="18" charset="0"/>
              </a:rPr>
              <a:t>Where,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 SP = Selling Price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 VC = Variable Cost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 FC = Fixed Cost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 C = Contribution (i.e. profit) </a:t>
            </a:r>
            <a:r>
              <a:rPr lang="en-US" sz="2000" dirty="0" smtClean="0"/>
              <a:t/>
            </a:r>
            <a:br>
              <a:rPr lang="en-US" sz="2000" dirty="0" smtClean="0"/>
            </a:br>
            <a:r>
              <a:rPr lang="en-US" sz="2000" dirty="0" smtClean="0"/>
              <a:t>  </a:t>
            </a:r>
            <a:br>
              <a:rPr lang="en-US" sz="2000" dirty="0" smtClean="0"/>
            </a:br>
            <a:r>
              <a:rPr lang="en-US" sz="2000" dirty="0" smtClean="0"/>
              <a:t>    </a:t>
            </a:r>
            <a:r>
              <a:rPr lang="en-US" sz="2400" b="1" dirty="0" smtClean="0">
                <a:solidFill>
                  <a:srgbClr val="7030A0"/>
                </a:solidFill>
                <a:latin typeface="Times New Roman" pitchFamily="18" charset="0"/>
                <a:cs typeface="Times New Roman" pitchFamily="18" charset="0"/>
              </a:rPr>
              <a:t>FORMULA</a:t>
            </a:r>
            <a:r>
              <a:rPr lang="en-US" sz="2000" b="1" dirty="0" smtClean="0"/>
              <a:t/>
            </a:r>
            <a:br>
              <a:rPr lang="en-US" sz="2000" b="1" dirty="0" smtClean="0"/>
            </a:br>
            <a:r>
              <a:rPr lang="en-US" sz="2000" b="1" dirty="0" smtClean="0"/>
              <a:t/>
            </a:r>
            <a:br>
              <a:rPr lang="en-US" sz="2000" b="1" dirty="0" smtClean="0"/>
            </a:br>
            <a:r>
              <a:rPr lang="en-US" sz="2000" b="1" dirty="0" smtClean="0"/>
              <a:t>              </a:t>
            </a:r>
            <a:r>
              <a:rPr lang="en-US" sz="2000" b="1" dirty="0" smtClean="0">
                <a:solidFill>
                  <a:schemeClr val="accent2"/>
                </a:solidFill>
              </a:rPr>
              <a:t>BEP-FC/</a:t>
            </a:r>
            <a:r>
              <a:rPr lang="en-US" sz="2000" dirty="0" smtClean="0">
                <a:solidFill>
                  <a:schemeClr val="accent2"/>
                </a:solidFill>
              </a:rPr>
              <a:t> SP-VC   OR   FC/C</a:t>
            </a:r>
            <a:r>
              <a:rPr lang="en-US" sz="2000" b="1" dirty="0" smtClean="0"/>
              <a:t/>
            </a:r>
            <a:br>
              <a:rPr lang="en-US" sz="2000" b="1" dirty="0" smtClean="0"/>
            </a:b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559525"/>
            <a:ext cx="8296223" cy="5978435"/>
          </a:xfrm>
        </p:spPr>
        <p:txBody>
          <a:bodyPr>
            <a:normAutofit/>
          </a:bodyPr>
          <a:lstStyle/>
          <a:p>
            <a:r>
              <a:rPr lang="en-US" sz="2800" b="1" dirty="0" smtClean="0">
                <a:solidFill>
                  <a:srgbClr val="7030A0"/>
                </a:solidFill>
                <a:latin typeface="Times New Roman" pitchFamily="18" charset="0"/>
                <a:cs typeface="Times New Roman" pitchFamily="18" charset="0"/>
              </a:rPr>
              <a:t>EXPORT PRICING QUOTATIONS:</a:t>
            </a:r>
            <a:br>
              <a:rPr lang="en-US" sz="2800" b="1" dirty="0" smtClean="0">
                <a:solidFill>
                  <a:srgbClr val="7030A0"/>
                </a:solidFill>
                <a:latin typeface="Times New Roman" pitchFamily="18" charset="0"/>
                <a:cs typeface="Times New Roman" pitchFamily="18" charset="0"/>
              </a:rPr>
            </a:br>
            <a:r>
              <a:rPr lang="en-US" sz="2800" b="1" dirty="0" smtClean="0">
                <a:solidFill>
                  <a:srgbClr val="7030A0"/>
                </a:solidFill>
                <a:latin typeface="Times New Roman" pitchFamily="18" charset="0"/>
                <a:cs typeface="Times New Roman" pitchFamily="18" charset="0"/>
              </a:rPr>
              <a:t/>
            </a:r>
            <a:br>
              <a:rPr lang="en-US" sz="28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MEANING:</a:t>
            </a: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dirty="0" smtClean="0"/>
              <a:t> </a:t>
            </a:r>
            <a:r>
              <a:rPr lang="en-US" sz="2400" dirty="0" smtClean="0">
                <a:solidFill>
                  <a:schemeClr val="accent2"/>
                </a:solidFill>
                <a:latin typeface="Times New Roman" pitchFamily="18" charset="0"/>
                <a:cs typeface="Times New Roman" pitchFamily="18" charset="0"/>
              </a:rPr>
              <a:t>Quotation is an offer or proposal made by an exporter in reply to the enquiry from an importer</a:t>
            </a:r>
            <a:r>
              <a:rPr lang="en-US" sz="2400" smtClean="0">
                <a:solidFill>
                  <a:schemeClr val="accent2"/>
                </a:solidFill>
                <a:latin typeface="Times New Roman" pitchFamily="18" charset="0"/>
                <a:cs typeface="Times New Roman" pitchFamily="18" charset="0"/>
              </a:rPr>
              <a:t>. </a:t>
            </a:r>
            <a:r>
              <a:rPr lang="en-US" sz="2400" dirty="0" smtClean="0">
                <a:solidFill>
                  <a:schemeClr val="accent2"/>
                </a:solidFill>
                <a:latin typeface="Times New Roman" pitchFamily="18" charset="0"/>
                <a:cs typeface="Times New Roman" pitchFamily="18" charset="0"/>
              </a:rPr>
              <a:t/>
            </a:r>
            <a:br>
              <a:rPr lang="en-US" sz="2400" dirty="0" smtClean="0">
                <a:solidFill>
                  <a:schemeClr val="accent2"/>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TYPES OF QUOTATIONS:</a:t>
            </a:r>
            <a:br>
              <a:rPr lang="en-US" sz="2400" b="1" dirty="0" smtClean="0">
                <a:solidFill>
                  <a:srgbClr val="7030A0"/>
                </a:solidFill>
                <a:latin typeface="Times New Roman" pitchFamily="18" charset="0"/>
                <a:cs typeface="Times New Roman" pitchFamily="18" charset="0"/>
              </a:rPr>
            </a:br>
            <a:r>
              <a:rPr lang="en-US" sz="2000" b="1" dirty="0" smtClean="0">
                <a:solidFill>
                  <a:srgbClr val="7030A0"/>
                </a:solidFill>
                <a:latin typeface="Times New Roman" pitchFamily="18" charset="0"/>
                <a:cs typeface="Times New Roman" pitchFamily="18" charset="0"/>
              </a:rPr>
              <a:t> 1.  FOB (Free On Board):</a:t>
            </a:r>
            <a:r>
              <a:rPr lang="en-US" sz="2400" b="1" dirty="0" smtClean="0"/>
              <a:t/>
            </a:r>
            <a:br>
              <a:rPr lang="en-US" sz="2400" b="1" dirty="0" smtClean="0"/>
            </a:br>
            <a:r>
              <a:rPr lang="en-US" sz="2000" dirty="0" smtClean="0">
                <a:solidFill>
                  <a:schemeClr val="accent2"/>
                </a:solidFill>
                <a:latin typeface="Times New Roman" pitchFamily="18" charset="0"/>
                <a:cs typeface="Times New Roman" pitchFamily="18" charset="0"/>
              </a:rPr>
              <a:t>Quotation Under FOB quotation, the seller quotes a price which includes all expenses incurred till the goods are actually loaded on board the ship.</a:t>
            </a:r>
            <a:br>
              <a:rPr lang="en-US" sz="2000" dirty="0" smtClean="0">
                <a:solidFill>
                  <a:schemeClr val="accent2"/>
                </a:solidFill>
                <a:latin typeface="Times New Roman" pitchFamily="18" charset="0"/>
                <a:cs typeface="Times New Roman" pitchFamily="18" charset="0"/>
              </a:rPr>
            </a:br>
            <a:r>
              <a:rPr lang="en-US" sz="2000" b="1" dirty="0" smtClean="0">
                <a:solidFill>
                  <a:srgbClr val="7030A0"/>
                </a:solidFill>
                <a:latin typeface="Times New Roman" pitchFamily="18" charset="0"/>
                <a:cs typeface="Times New Roman" pitchFamily="18" charset="0"/>
              </a:rPr>
              <a:t> 2. C&amp;F Quotation (Cost and Freight):</a:t>
            </a:r>
            <a:r>
              <a:rPr lang="en-US" sz="2000" b="1" dirty="0" smtClean="0"/>
              <a:t/>
            </a:r>
            <a:br>
              <a:rPr lang="en-US" sz="2000" b="1" dirty="0" smtClean="0"/>
            </a:br>
            <a:r>
              <a:rPr lang="en-US" sz="2000" dirty="0" smtClean="0">
                <a:solidFill>
                  <a:schemeClr val="accent2"/>
                </a:solidFill>
                <a:latin typeface="Times New Roman" pitchFamily="18" charset="0"/>
                <a:cs typeface="Times New Roman" pitchFamily="18" charset="0"/>
              </a:rPr>
              <a:t>The price quoted includes total cost of goods, packing, carriage, loading charges and the payment of freight up to the part of destination. </a:t>
            </a:r>
            <a:br>
              <a:rPr lang="en-US" sz="2000" dirty="0" smtClean="0">
                <a:solidFill>
                  <a:schemeClr val="accent2"/>
                </a:solidFill>
                <a:latin typeface="Times New Roman" pitchFamily="18" charset="0"/>
                <a:cs typeface="Times New Roman" pitchFamily="18" charset="0"/>
              </a:rPr>
            </a:br>
            <a:r>
              <a:rPr lang="en-US" sz="2000" b="1" dirty="0" smtClean="0">
                <a:solidFill>
                  <a:srgbClr val="7030A0"/>
                </a:solidFill>
                <a:latin typeface="Times New Roman" pitchFamily="18" charset="0"/>
                <a:cs typeface="Times New Roman" pitchFamily="18" charset="0"/>
              </a:rPr>
              <a:t>2. CIF (Cost Insurance and Freight)</a:t>
            </a:r>
            <a:r>
              <a:rPr lang="en-US" sz="2000" b="1" dirty="0" smtClean="0"/>
              <a:t/>
            </a:r>
            <a:br>
              <a:rPr lang="en-US" sz="2000" b="1" dirty="0" smtClean="0"/>
            </a:br>
            <a:r>
              <a:rPr lang="en-US" sz="2000" b="1" dirty="0" smtClean="0"/>
              <a:t> </a:t>
            </a:r>
            <a:r>
              <a:rPr lang="en-US" sz="2000" dirty="0" smtClean="0">
                <a:latin typeface="Times New Roman" pitchFamily="18" charset="0"/>
                <a:cs typeface="Times New Roman" pitchFamily="18" charset="0"/>
              </a:rPr>
              <a:t>Quo</a:t>
            </a:r>
            <a:r>
              <a:rPr lang="en-US" sz="2000" dirty="0" smtClean="0">
                <a:solidFill>
                  <a:schemeClr val="accent2"/>
                </a:solidFill>
                <a:latin typeface="Times New Roman" pitchFamily="18" charset="0"/>
                <a:cs typeface="Times New Roman" pitchFamily="18" charset="0"/>
              </a:rPr>
              <a:t>tation CIF means cost, insurance and freight. It includes FOB price plus freight plus marine insurance up to the part of destination </a:t>
            </a: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p:cNvPicPr>
            <a:picLocks noGrp="1" noChangeAspect="1"/>
          </p:cNvPicPr>
          <p:nvPr>
            <p:ph idx="1"/>
          </p:nvPr>
        </p:nvPicPr>
        <p:blipFill>
          <a:blip r:embed="rId2" cstate="print">
            <a:extLst>
              <a:ext uri="{28A0092B-C50C-407E-A947-70E740481C1C}">
                <a14:useLocalDpi xmlns="" xmlns:a14="http://schemas.microsoft.com/office/drawing/2010/main" val="0"/>
              </a:ext>
            </a:extLst>
          </a:blip>
          <a:stretch>
            <a:fillRect/>
          </a:stretch>
        </p:blipFill>
        <p:spPr>
          <a:xfrm>
            <a:off x="0" y="0"/>
            <a:ext cx="9431383" cy="6858000"/>
          </a:xfrm>
        </p:spPr>
      </p:pic>
    </p:spTree>
    <p:extLst>
      <p:ext uri="{BB962C8B-B14F-4D97-AF65-F5344CB8AC3E}">
        <p14:creationId xmlns="" xmlns:p14="http://schemas.microsoft.com/office/powerpoint/2010/main" val="471567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800" dirty="0" smtClean="0"/>
              <a:t>Export Pricing</a:t>
            </a:r>
            <a:endParaRPr lang="en-US" sz="4800" dirty="0"/>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456" y="605245"/>
            <a:ext cx="8296223" cy="5612675"/>
          </a:xfrm>
        </p:spPr>
        <p:txBody>
          <a:bodyPr>
            <a:normAutofit fontScale="90000"/>
          </a:bodyPr>
          <a:lstStyle/>
          <a:p>
            <a:pPr>
              <a:buFont typeface="Wingdings" pitchFamily="2" charset="2"/>
              <a:buChar char="Ø"/>
            </a:pPr>
            <a:r>
              <a:rPr lang="en-US" sz="3200" b="1" dirty="0" smtClean="0">
                <a:solidFill>
                  <a:srgbClr val="7030A0"/>
                </a:solidFill>
                <a:latin typeface="Times New Roman" panose="02020603050405020304" pitchFamily="18" charset="0"/>
                <a:cs typeface="Times New Roman" panose="02020603050405020304" pitchFamily="18" charset="0"/>
              </a:rPr>
              <a:t>INTRODUCTION:</a:t>
            </a: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800" b="1" dirty="0" smtClean="0">
                <a:solidFill>
                  <a:srgbClr val="7030A0"/>
                </a:solidFill>
                <a:latin typeface="Times New Roman" panose="02020603050405020304" pitchFamily="18" charset="0"/>
                <a:cs typeface="Times New Roman" panose="02020603050405020304" pitchFamily="18" charset="0"/>
              </a:rPr>
              <a:t>PRICE:</a:t>
            </a:r>
            <a:br>
              <a:rPr lang="en-US" sz="2800" b="1" dirty="0" smtClean="0">
                <a:solidFill>
                  <a:srgbClr val="7030A0"/>
                </a:solidFill>
                <a:latin typeface="Times New Roman" panose="02020603050405020304" pitchFamily="18" charset="0"/>
                <a:cs typeface="Times New Roman" panose="02020603050405020304" pitchFamily="18" charset="0"/>
              </a:rPr>
            </a:br>
            <a:r>
              <a:rPr lang="en-US" sz="2800" b="1"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accent2"/>
                </a:solidFill>
                <a:latin typeface="Times New Roman" pitchFamily="18" charset="0"/>
                <a:cs typeface="Times New Roman" pitchFamily="18" charset="0"/>
              </a:rPr>
              <a:t>Price means the expression of value of utility of a commodity in terms of money. </a:t>
            </a:r>
            <a:r>
              <a:rPr lang="en-US" sz="2700" dirty="0">
                <a:solidFill>
                  <a:schemeClr val="tx1"/>
                </a:solidFill>
                <a:latin typeface="Times New Roman" panose="02020603050405020304" pitchFamily="18" charset="0"/>
                <a:cs typeface="Times New Roman" panose="02020603050405020304" pitchFamily="18" charset="0"/>
              </a:rPr>
              <a:t/>
            </a:r>
            <a:br>
              <a:rPr lang="en-US" sz="2700" dirty="0">
                <a:solidFill>
                  <a:schemeClr val="tx1"/>
                </a:solidFill>
                <a:latin typeface="Times New Roman" panose="02020603050405020304" pitchFamily="18" charset="0"/>
                <a:cs typeface="Times New Roman" panose="02020603050405020304" pitchFamily="18" charset="0"/>
              </a:rPr>
            </a:br>
            <a:r>
              <a:rPr lang="en-US" sz="2700" dirty="0">
                <a:solidFill>
                  <a:schemeClr val="tx1"/>
                </a:solidFill>
                <a:latin typeface="Times New Roman" panose="02020603050405020304" pitchFamily="18" charset="0"/>
                <a:cs typeface="Times New Roman" panose="02020603050405020304" pitchFamily="18" charset="0"/>
              </a:rPr>
              <a:t> </a:t>
            </a:r>
            <a:r>
              <a:rPr lang="en-US" sz="27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rgbClr val="7030A0"/>
                </a:solidFill>
                <a:latin typeface="Times New Roman" panose="02020603050405020304" pitchFamily="18" charset="0"/>
                <a:cs typeface="Times New Roman" panose="02020603050405020304" pitchFamily="18" charset="0"/>
              </a:rPr>
              <a:t>PRICING:</a:t>
            </a:r>
            <a:br>
              <a:rPr lang="en-US" sz="2400" b="1" dirty="0" smtClean="0">
                <a:solidFill>
                  <a:srgbClr val="7030A0"/>
                </a:solidFill>
                <a:latin typeface="Times New Roman" panose="02020603050405020304" pitchFamily="18" charset="0"/>
                <a:cs typeface="Times New Roman" panose="02020603050405020304" pitchFamily="18" charset="0"/>
              </a:rPr>
            </a:br>
            <a:r>
              <a:rPr lang="en-US" sz="2400" b="1" dirty="0" smtClean="0">
                <a:solidFill>
                  <a:schemeClr val="accent2"/>
                </a:solidFill>
                <a:latin typeface="Times New Roman" panose="02020603050405020304" pitchFamily="18" charset="0"/>
                <a:cs typeface="Times New Roman" panose="02020603050405020304" pitchFamily="18" charset="0"/>
              </a:rPr>
              <a:t>       </a:t>
            </a:r>
            <a:r>
              <a:rPr lang="en-US" sz="2800" dirty="0" smtClean="0">
                <a:solidFill>
                  <a:schemeClr val="accent2"/>
                </a:solidFill>
                <a:latin typeface="Times New Roman" pitchFamily="18" charset="0"/>
                <a:cs typeface="Times New Roman" pitchFamily="18" charset="0"/>
              </a:rPr>
              <a:t>Pricing is the technique of determining such acceptable price at which the seller is willing to sell and the buyer is willing to buy the product</a:t>
            </a:r>
            <a:r>
              <a:rPr lang="en-US" sz="2800" dirty="0" smtClean="0">
                <a:latin typeface="Times New Roman" pitchFamily="18" charset="0"/>
                <a:cs typeface="Times New Roman" pitchFamily="18" charset="0"/>
              </a:rPr>
              <a:t>. </a:t>
            </a:r>
            <a:r>
              <a:rPr lang="en-US" sz="2800" b="1" dirty="0" smtClean="0">
                <a:solidFill>
                  <a:srgbClr val="7030A0"/>
                </a:solidFill>
                <a:latin typeface="Times New Roman" panose="02020603050405020304" pitchFamily="18" charset="0"/>
                <a:cs typeface="Times New Roman" panose="02020603050405020304" pitchFamily="18" charset="0"/>
              </a:rPr>
              <a:t/>
            </a:r>
            <a:br>
              <a:rPr lang="en-US" sz="2800" b="1" dirty="0" smtClean="0">
                <a:solidFill>
                  <a:srgbClr val="7030A0"/>
                </a:solidFill>
                <a:latin typeface="Times New Roman" panose="02020603050405020304" pitchFamily="18" charset="0"/>
                <a:cs typeface="Times New Roman" panose="02020603050405020304" pitchFamily="18" charset="0"/>
              </a:rPr>
            </a:br>
            <a:r>
              <a:rPr lang="en-US" sz="3200" dirty="0" smtClean="0">
                <a:solidFill>
                  <a:schemeClr val="tx1"/>
                </a:solidFill>
                <a:latin typeface="Times New Roman" panose="02020603050405020304" pitchFamily="18" charset="0"/>
                <a:cs typeface="Times New Roman" panose="02020603050405020304" pitchFamily="18" charset="0"/>
              </a:rPr>
              <a:t> </a:t>
            </a:r>
            <a:r>
              <a:rPr lang="en-US" sz="2400" b="1" dirty="0" smtClean="0">
                <a:solidFill>
                  <a:srgbClr val="7030A0"/>
                </a:solidFill>
                <a:latin typeface="Times New Roman" panose="02020603050405020304" pitchFamily="18" charset="0"/>
                <a:cs typeface="Times New Roman" panose="02020603050405020304" pitchFamily="18" charset="0"/>
              </a:rPr>
              <a:t>EXPORT PRICING:</a:t>
            </a:r>
            <a:br>
              <a:rPr lang="en-US" sz="2400" b="1" dirty="0" smtClean="0">
                <a:solidFill>
                  <a:srgbClr val="7030A0"/>
                </a:solidFill>
                <a:latin typeface="Times New Roman" panose="02020603050405020304" pitchFamily="18" charset="0"/>
                <a:cs typeface="Times New Roman" panose="02020603050405020304" pitchFamily="18" charset="0"/>
              </a:rPr>
            </a:br>
            <a:r>
              <a:rPr lang="en-US" sz="2400" b="1"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accent2"/>
                </a:solidFill>
                <a:latin typeface="Times New Roman" pitchFamily="18" charset="0"/>
                <a:cs typeface="Times New Roman" pitchFamily="18" charset="0"/>
              </a:rPr>
              <a:t>Export pricing is also closely related to export promotion, So</a:t>
            </a:r>
            <a:r>
              <a:rPr lang="en-US" sz="2800" b="1" dirty="0" smtClean="0">
                <a:solidFill>
                  <a:schemeClr val="accent2"/>
                </a:solidFill>
                <a:latin typeface="Times New Roman" pitchFamily="18" charset="0"/>
                <a:cs typeface="Times New Roman" pitchFamily="18" charset="0"/>
              </a:rPr>
              <a:t>  </a:t>
            </a:r>
            <a:r>
              <a:rPr lang="en-US" sz="2800" dirty="0" smtClean="0">
                <a:solidFill>
                  <a:schemeClr val="accent2"/>
                </a:solidFill>
                <a:latin typeface="Times New Roman" pitchFamily="18" charset="0"/>
                <a:cs typeface="Times New Roman" pitchFamily="18" charset="0"/>
              </a:rPr>
              <a:t>Export pricing is determining such acceptable export price</a:t>
            </a:r>
            <a:r>
              <a:rPr lang="en-US" sz="2400" dirty="0" smtClean="0"/>
              <a:t>.</a:t>
            </a: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8971008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96240"/>
            <a:ext cx="8945880" cy="6191795"/>
          </a:xfrm>
        </p:spPr>
        <p:txBody>
          <a:bodyPr>
            <a:normAutofit/>
          </a:bodyPr>
          <a:lstStyle/>
          <a:p>
            <a:pPr marR="76200" lvl="0" fontAlgn="base">
              <a:lnSpc>
                <a:spcPct val="103000"/>
              </a:lnSpc>
              <a:spcBef>
                <a:spcPts val="0"/>
              </a:spcBef>
              <a:spcAft>
                <a:spcPts val="25"/>
              </a:spcAft>
              <a:buClr>
                <a:srgbClr val="000000"/>
              </a:buClr>
              <a:buSzPts val="1200"/>
            </a:pPr>
            <a:r>
              <a:rPr lang="en-US" sz="2800" b="1" dirty="0" smtClean="0">
                <a:solidFill>
                  <a:srgbClr val="7030A0"/>
                </a:solidFill>
                <a:latin typeface="Times New Roman" pitchFamily="18" charset="0"/>
                <a:cs typeface="Times New Roman" pitchFamily="18" charset="0"/>
              </a:rPr>
              <a:t>FACTORS DETERMINING EXPORT PRICES:              </a:t>
            </a:r>
            <a:br>
              <a:rPr lang="en-US" sz="2800" b="1" dirty="0" smtClean="0">
                <a:solidFill>
                  <a:srgbClr val="7030A0"/>
                </a:solidFill>
                <a:latin typeface="Times New Roman" pitchFamily="18" charset="0"/>
                <a:cs typeface="Times New Roman" pitchFamily="18" charset="0"/>
              </a:rPr>
            </a:br>
            <a:r>
              <a:rPr lang="en-US" sz="2800" b="1" dirty="0" smtClean="0">
                <a:solidFill>
                  <a:srgbClr val="7030A0"/>
                </a:solidFill>
                <a:latin typeface="Times New Roman" pitchFamily="18" charset="0"/>
                <a:cs typeface="Times New Roman" pitchFamily="18" charset="0"/>
              </a:rPr>
              <a:t>1.  </a:t>
            </a:r>
            <a:r>
              <a:rPr lang="en-US" sz="2400" b="1" dirty="0" smtClean="0">
                <a:solidFill>
                  <a:srgbClr val="7030A0"/>
                </a:solidFill>
                <a:latin typeface="Times New Roman" pitchFamily="18" charset="0"/>
                <a:cs typeface="Times New Roman" pitchFamily="18" charset="0"/>
              </a:rPr>
              <a:t>INTERNAL FACTORS:</a:t>
            </a:r>
            <a:r>
              <a:rPr lang="en-US" sz="2400" b="1" dirty="0" smtClean="0"/>
              <a:t/>
            </a:r>
            <a:br>
              <a:rPr lang="en-US" sz="2400" b="1" dirty="0" smtClean="0"/>
            </a:br>
            <a:r>
              <a:rPr lang="en-US" sz="2000" dirty="0" smtClean="0">
                <a:solidFill>
                  <a:schemeClr val="accent2"/>
                </a:solidFill>
                <a:latin typeface="Times New Roman" pitchFamily="18" charset="0"/>
                <a:cs typeface="Times New Roman" pitchFamily="18" charset="0"/>
              </a:rPr>
              <a:t>a.  Cost</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b.  Objectives of the firm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C.  Product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d.  Image of the firm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e.  Promotional Activities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f.  Product life cycle </a:t>
            </a:r>
            <a:r>
              <a:rPr lang="en-US" sz="2400" dirty="0" smtClean="0">
                <a:latin typeface="Times New Roman" pitchFamily="18" charset="0"/>
                <a:cs typeface="Times New Roman" pitchFamily="18" charset="0"/>
              </a:rPr>
              <a:t/>
            </a:r>
            <a:br>
              <a:rPr lang="en-US" sz="2400" dirty="0" smtClean="0">
                <a:latin typeface="Times New Roman" pitchFamily="18" charset="0"/>
                <a:cs typeface="Times New Roman" pitchFamily="18" charset="0"/>
              </a:rPr>
            </a:br>
            <a:r>
              <a:rPr lang="en-US" sz="2400" dirty="0" smtClean="0">
                <a:latin typeface="Times New Roman" pitchFamily="18" charset="0"/>
                <a:cs typeface="Times New Roman" pitchFamily="18" charset="0"/>
              </a:rPr>
              <a:t> </a:t>
            </a:r>
            <a:r>
              <a:rPr lang="en-US" sz="2400" b="1" dirty="0" smtClean="0"/>
              <a:t/>
            </a:r>
            <a:br>
              <a:rPr lang="en-US" sz="2400" b="1" dirty="0" smtClean="0"/>
            </a:br>
            <a:r>
              <a:rPr lang="en-US" sz="2800" b="1" dirty="0" smtClean="0">
                <a:solidFill>
                  <a:srgbClr val="7030A0"/>
                </a:solidFill>
                <a:latin typeface="Times New Roman" pitchFamily="18" charset="0"/>
                <a:cs typeface="Times New Roman" pitchFamily="18" charset="0"/>
              </a:rPr>
              <a:t> 2.  </a:t>
            </a:r>
            <a:r>
              <a:rPr lang="en-US" sz="2400" b="1" dirty="0" smtClean="0">
                <a:solidFill>
                  <a:srgbClr val="7030A0"/>
                </a:solidFill>
                <a:latin typeface="Times New Roman" pitchFamily="18" charset="0"/>
                <a:cs typeface="Times New Roman" pitchFamily="18" charset="0"/>
              </a:rPr>
              <a:t>EXTERNAL FACTORS:</a:t>
            </a:r>
            <a:br>
              <a:rPr lang="en-US" sz="2400" b="1" dirty="0" smtClean="0">
                <a:solidFill>
                  <a:srgbClr val="7030A0"/>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a. Competition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b. Demand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c. Consumers-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e. Economic conditions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f. Channel of distribution </a:t>
            </a:r>
            <a:br>
              <a:rPr lang="en-US" sz="2000" dirty="0" smtClean="0">
                <a:solidFill>
                  <a:schemeClr val="accent2"/>
                </a:solidFill>
                <a:latin typeface="Times New Roman" pitchFamily="18" charset="0"/>
                <a:cs typeface="Times New Roman" pitchFamily="18" charset="0"/>
              </a:rPr>
            </a:br>
            <a:r>
              <a:rPr lang="en-US" sz="2000" dirty="0" smtClean="0">
                <a:solidFill>
                  <a:schemeClr val="accent2"/>
                </a:solidFill>
                <a:latin typeface="Times New Roman" pitchFamily="18" charset="0"/>
                <a:cs typeface="Times New Roman" pitchFamily="18" charset="0"/>
              </a:rPr>
              <a:t>g. Market Opportunities </a:t>
            </a: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63707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60" y="274321"/>
            <a:ext cx="8945880" cy="6283234"/>
          </a:xfrm>
        </p:spPr>
        <p:txBody>
          <a:bodyPr>
            <a:normAutofit fontScale="90000"/>
          </a:bodyPr>
          <a:lstStyle/>
          <a:p>
            <a:r>
              <a:rPr lang="en-US" sz="3100" b="1" dirty="0" smtClean="0">
                <a:solidFill>
                  <a:srgbClr val="7030A0"/>
                </a:solidFill>
                <a:latin typeface="Times New Roman" pitchFamily="18" charset="0"/>
                <a:cs typeface="Times New Roman" pitchFamily="18" charset="0"/>
              </a:rPr>
              <a:t>BASIC DATA REQUIRED FOR EXPORT PRICING DECISIONS:</a:t>
            </a: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400" b="1" dirty="0" smtClean="0">
                <a:solidFill>
                  <a:srgbClr val="7030A0"/>
                </a:solidFill>
                <a:latin typeface="Times New Roman" pitchFamily="18" charset="0"/>
                <a:cs typeface="Times New Roman" pitchFamily="18" charset="0"/>
              </a:rPr>
              <a:t/>
            </a:r>
            <a:br>
              <a:rPr lang="en-US" sz="2400" b="1" dirty="0" smtClean="0">
                <a:solidFill>
                  <a:srgbClr val="7030A0"/>
                </a:solidFill>
                <a:latin typeface="Times New Roman" pitchFamily="18" charset="0"/>
                <a:cs typeface="Times New Roman" pitchFamily="18" charset="0"/>
              </a:rPr>
            </a:br>
            <a:r>
              <a:rPr lang="en-US" sz="2700" b="1" dirty="0" smtClean="0">
                <a:latin typeface="Times New Roman" pitchFamily="18" charset="0"/>
                <a:cs typeface="Times New Roman" pitchFamily="18" charset="0"/>
              </a:rPr>
              <a:t> </a:t>
            </a:r>
            <a:r>
              <a:rPr lang="en-US" sz="2700" b="1" dirty="0" smtClean="0">
                <a:solidFill>
                  <a:srgbClr val="7030A0"/>
                </a:solidFill>
                <a:latin typeface="Times New Roman" pitchFamily="18" charset="0"/>
                <a:cs typeface="Times New Roman" pitchFamily="18" charset="0"/>
              </a:rPr>
              <a:t>1. Product cost: </a:t>
            </a:r>
            <a:r>
              <a:rPr lang="en-US" sz="2400" dirty="0" smtClean="0"/>
              <a:t/>
            </a:r>
            <a:br>
              <a:rPr lang="en-US" sz="2400" dirty="0" smtClean="0"/>
            </a:br>
            <a:r>
              <a:rPr lang="en-US" sz="2400" dirty="0" smtClean="0"/>
              <a:t>a)  Material </a:t>
            </a:r>
            <a:br>
              <a:rPr lang="en-US" sz="2400" dirty="0" smtClean="0"/>
            </a:br>
            <a:r>
              <a:rPr lang="en-US" sz="2400" dirty="0" smtClean="0"/>
              <a:t>b)  Labor </a:t>
            </a:r>
            <a:br>
              <a:rPr lang="en-US" sz="2400" dirty="0" smtClean="0"/>
            </a:br>
            <a:r>
              <a:rPr lang="en-US" sz="2400" dirty="0" smtClean="0"/>
              <a:t>c)  Factor overhead </a:t>
            </a:r>
            <a:br>
              <a:rPr lang="en-US" sz="2400" dirty="0" smtClean="0"/>
            </a:br>
            <a:r>
              <a:rPr lang="en-US" sz="2400" dirty="0" smtClean="0"/>
              <a:t>d)  Administrative overhead </a:t>
            </a:r>
            <a:br>
              <a:rPr lang="en-US" sz="2400" dirty="0" smtClean="0"/>
            </a:br>
            <a:r>
              <a:rPr lang="en-US" sz="2400" dirty="0" smtClean="0"/>
              <a:t/>
            </a:r>
            <a:br>
              <a:rPr lang="en-US" sz="2400" dirty="0" smtClean="0"/>
            </a:br>
            <a:r>
              <a:rPr lang="en-US" sz="2700" b="1" dirty="0" smtClean="0">
                <a:solidFill>
                  <a:srgbClr val="7030A0"/>
                </a:solidFill>
                <a:latin typeface="Times New Roman" pitchFamily="18" charset="0"/>
                <a:cs typeface="Times New Roman" pitchFamily="18" charset="0"/>
              </a:rPr>
              <a:t>2. Cost of Distribution: </a:t>
            </a:r>
            <a:r>
              <a:rPr lang="en-US" sz="2400" dirty="0" smtClean="0"/>
              <a:t/>
            </a:r>
            <a:br>
              <a:rPr lang="en-US" sz="2400" dirty="0" smtClean="0"/>
            </a:br>
            <a:r>
              <a:rPr lang="en-US" sz="2400" dirty="0" smtClean="0"/>
              <a:t>a)  Selling cost </a:t>
            </a:r>
            <a:br>
              <a:rPr lang="en-US" sz="2400" dirty="0" smtClean="0"/>
            </a:br>
            <a:r>
              <a:rPr lang="en-US" sz="2400" dirty="0" smtClean="0"/>
              <a:t>b)  Packing cost </a:t>
            </a:r>
            <a:br>
              <a:rPr lang="en-US" sz="2400" dirty="0" smtClean="0"/>
            </a:br>
            <a:r>
              <a:rPr lang="en-US" sz="2400" dirty="0" smtClean="0"/>
              <a:t>c)  Transportation cost </a:t>
            </a:r>
            <a:br>
              <a:rPr lang="en-US" sz="2400" dirty="0" smtClean="0"/>
            </a:br>
            <a:r>
              <a:rPr lang="en-US" sz="2400" dirty="0" smtClean="0"/>
              <a:t>d)  Insurance cost </a:t>
            </a:r>
            <a:br>
              <a:rPr lang="en-US" sz="2400" dirty="0" smtClean="0"/>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t/>
            </a:r>
            <a:b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848934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274321"/>
            <a:ext cx="8717280" cy="6283234"/>
          </a:xfrm>
        </p:spPr>
        <p:txBody>
          <a:bodyPr>
            <a:normAutofit fontScale="90000"/>
          </a:bodyPr>
          <a:lstStyle/>
          <a:p>
            <a:r>
              <a:rPr lang="en-US" sz="3100" b="1" dirty="0" smtClean="0">
                <a:solidFill>
                  <a:srgbClr val="7030A0"/>
                </a:solidFill>
                <a:latin typeface="Times New Roman" pitchFamily="18" charset="0"/>
                <a:cs typeface="Times New Roman" pitchFamily="18" charset="0"/>
              </a:rPr>
              <a:t>BASIC DATA REQUIRED FOR EXPORT PRICING DECISIONS:</a:t>
            </a:r>
            <a:r>
              <a:rPr lang="en-US" sz="2700" b="1" dirty="0" smtClean="0">
                <a:solidFill>
                  <a:srgbClr val="7030A0"/>
                </a:solidFill>
                <a:latin typeface="Times New Roman" pitchFamily="18" charset="0"/>
                <a:cs typeface="Times New Roman" pitchFamily="18" charset="0"/>
              </a:rPr>
              <a:t/>
            </a:r>
            <a:br>
              <a:rPr lang="en-US" sz="2700" b="1" dirty="0" smtClean="0">
                <a:solidFill>
                  <a:srgbClr val="7030A0"/>
                </a:solidFill>
                <a:latin typeface="Times New Roman" pitchFamily="18" charset="0"/>
                <a:cs typeface="Times New Roman" pitchFamily="18" charset="0"/>
              </a:rPr>
            </a:br>
            <a:r>
              <a:rPr lang="en-US" sz="2700" b="1" dirty="0" smtClean="0">
                <a:solidFill>
                  <a:srgbClr val="7030A0"/>
                </a:solidFill>
                <a:latin typeface="Times New Roman" pitchFamily="18" charset="0"/>
                <a:cs typeface="Times New Roman" pitchFamily="18" charset="0"/>
              </a:rPr>
              <a:t/>
            </a:r>
            <a:br>
              <a:rPr lang="en-US" sz="2700" b="1" dirty="0" smtClean="0">
                <a:solidFill>
                  <a:srgbClr val="7030A0"/>
                </a:solidFill>
                <a:latin typeface="Times New Roman" pitchFamily="18" charset="0"/>
                <a:cs typeface="Times New Roman" pitchFamily="18" charset="0"/>
              </a:rPr>
            </a:br>
            <a:r>
              <a:rPr lang="en-US" sz="2700" b="1" dirty="0" smtClean="0">
                <a:solidFill>
                  <a:srgbClr val="7030A0"/>
                </a:solidFill>
                <a:latin typeface="Times New Roman" pitchFamily="18" charset="0"/>
                <a:cs typeface="Times New Roman" pitchFamily="18" charset="0"/>
              </a:rPr>
              <a:t>3. Cost Relating to Exports: </a:t>
            </a:r>
            <a:r>
              <a:rPr lang="en-US" sz="2400" dirty="0" smtClean="0"/>
              <a:t/>
            </a:r>
            <a:br>
              <a:rPr lang="en-US" sz="2400" dirty="0" smtClean="0"/>
            </a:br>
            <a:r>
              <a:rPr lang="en-US" sz="2400" dirty="0" smtClean="0">
                <a:solidFill>
                  <a:schemeClr val="accent2"/>
                </a:solidFill>
                <a:latin typeface="Times New Roman" pitchFamily="18" charset="0"/>
                <a:cs typeface="Times New Roman" pitchFamily="18" charset="0"/>
              </a:rPr>
              <a:t>a) Product modification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b) Cost of documents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c) Export packing and marketing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d) Loading at factory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e) Transport to dock or airport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f) Handling charges and fees at port or airport. </a:t>
            </a:r>
            <a:r>
              <a:rPr lang="en-US" sz="2400" dirty="0" smtClean="0"/>
              <a:t/>
            </a:r>
            <a:br>
              <a:rPr lang="en-US" sz="2400" dirty="0" smtClean="0"/>
            </a:br>
            <a:r>
              <a:rPr lang="en-US" sz="2700" b="1" dirty="0" smtClean="0">
                <a:solidFill>
                  <a:srgbClr val="7030A0"/>
                </a:solidFill>
                <a:latin typeface="Times New Roman" pitchFamily="18" charset="0"/>
                <a:cs typeface="Times New Roman" pitchFamily="18" charset="0"/>
              </a:rPr>
              <a:t>4. Cost Estimates:</a:t>
            </a:r>
            <a:r>
              <a:rPr lang="en-US" sz="2400" dirty="0" smtClean="0"/>
              <a:t/>
            </a:r>
            <a:br>
              <a:rPr lang="en-US" sz="2400" dirty="0" smtClean="0"/>
            </a:br>
            <a:r>
              <a:rPr lang="en-US" sz="2400" dirty="0" smtClean="0">
                <a:solidFill>
                  <a:schemeClr val="accent2"/>
                </a:solidFill>
                <a:latin typeface="Times New Roman" pitchFamily="18" charset="0"/>
                <a:cs typeface="Times New Roman" pitchFamily="18" charset="0"/>
              </a:rPr>
              <a:t>a) FOB, C &amp; F or CIF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b) Sea freight or air freight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c) Unloading charges at destination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d) Airport handling charges or fees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e) Import duty and taxes </a:t>
            </a:r>
            <a:br>
              <a:rPr lang="en-US" sz="2400" dirty="0" smtClean="0">
                <a:solidFill>
                  <a:schemeClr val="accent2"/>
                </a:solidFill>
                <a:latin typeface="Times New Roman" pitchFamily="18" charset="0"/>
                <a:cs typeface="Times New Roman" pitchFamily="18" charset="0"/>
              </a:rPr>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t/>
            </a:r>
            <a:b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84893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274321"/>
            <a:ext cx="8717280" cy="6283234"/>
          </a:xfrm>
        </p:spPr>
        <p:txBody>
          <a:bodyPr>
            <a:normAutofit fontScale="90000"/>
          </a:bodyPr>
          <a:lstStyle/>
          <a:p>
            <a:r>
              <a:rPr lang="en-US" sz="3100" b="1" dirty="0" smtClean="0">
                <a:solidFill>
                  <a:srgbClr val="7030A0"/>
                </a:solidFill>
                <a:latin typeface="Times New Roman" pitchFamily="18" charset="0"/>
                <a:cs typeface="Times New Roman" pitchFamily="18" charset="0"/>
              </a:rPr>
              <a:t>BASIC DATA REQUIRED FOR EXPORT PRICING DECISIONS:</a:t>
            </a:r>
            <a:r>
              <a:rPr lang="en-US" sz="2700" b="1" dirty="0" smtClean="0">
                <a:solidFill>
                  <a:srgbClr val="7030A0"/>
                </a:solidFill>
                <a:latin typeface="Times New Roman" pitchFamily="18" charset="0"/>
                <a:cs typeface="Times New Roman" pitchFamily="18" charset="0"/>
              </a:rPr>
              <a:t/>
            </a:r>
            <a:br>
              <a:rPr lang="en-US" sz="2700" b="1" dirty="0" smtClean="0">
                <a:solidFill>
                  <a:srgbClr val="7030A0"/>
                </a:solidFill>
                <a:latin typeface="Times New Roman" pitchFamily="18" charset="0"/>
                <a:cs typeface="Times New Roman" pitchFamily="18" charset="0"/>
              </a:rPr>
            </a:br>
            <a:r>
              <a:rPr lang="en-US" sz="2400" dirty="0" smtClean="0"/>
              <a:t/>
            </a:r>
            <a:br>
              <a:rPr lang="en-US" sz="2400" dirty="0" smtClean="0"/>
            </a:br>
            <a:r>
              <a:rPr lang="en-US" sz="2700" b="1" dirty="0" smtClean="0">
                <a:solidFill>
                  <a:srgbClr val="7030A0"/>
                </a:solidFill>
                <a:latin typeface="Times New Roman" pitchFamily="18" charset="0"/>
                <a:cs typeface="Times New Roman" pitchFamily="18" charset="0"/>
              </a:rPr>
              <a:t>4. Cost Estimates:</a:t>
            </a:r>
            <a:r>
              <a:rPr lang="en-US" sz="2400" dirty="0" smtClean="0">
                <a:solidFill>
                  <a:schemeClr val="accent2"/>
                </a:solidFill>
                <a:latin typeface="Times New Roman" pitchFamily="18" charset="0"/>
                <a:cs typeface="Times New Roman" pitchFamily="18" charset="0"/>
              </a:rPr>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f)  Clearing agent’s fees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g) Transport to importer’s warehouses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h)  Importer’s margin </a:t>
            </a:r>
            <a:br>
              <a:rPr lang="en-US" sz="2400" dirty="0" smtClean="0">
                <a:solidFill>
                  <a:schemeClr val="accent2"/>
                </a:solidFill>
                <a:latin typeface="Times New Roman" pitchFamily="18" charset="0"/>
                <a:cs typeface="Times New Roman" pitchFamily="18" charset="0"/>
              </a:rPr>
            </a:br>
            <a:r>
              <a:rPr lang="en-US" sz="2400" dirty="0" err="1" smtClean="0">
                <a:solidFill>
                  <a:schemeClr val="accent2"/>
                </a:solidFill>
                <a:latin typeface="Times New Roman" pitchFamily="18" charset="0"/>
                <a:cs typeface="Times New Roman" pitchFamily="18" charset="0"/>
              </a:rPr>
              <a:t>i</a:t>
            </a:r>
            <a:r>
              <a:rPr lang="en-US" sz="2400" dirty="0" smtClean="0">
                <a:solidFill>
                  <a:schemeClr val="accent2"/>
                </a:solidFill>
                <a:latin typeface="Times New Roman" pitchFamily="18" charset="0"/>
                <a:cs typeface="Times New Roman" pitchFamily="18" charset="0"/>
              </a:rPr>
              <a:t>)   Wholesaler’s and retailer’s margin </a:t>
            </a:r>
            <a:r>
              <a:rPr lang="en-US" sz="2400" dirty="0" smtClean="0"/>
              <a:t/>
            </a:r>
            <a:br>
              <a:rPr lang="en-US" sz="2400" dirty="0" smtClean="0"/>
            </a:br>
            <a:r>
              <a:rPr lang="en-US" sz="2400" dirty="0" smtClean="0"/>
              <a:t/>
            </a:r>
            <a:br>
              <a:rPr lang="en-US" sz="2400" dirty="0" smtClean="0"/>
            </a:br>
            <a:r>
              <a:rPr lang="en-US" sz="2400" dirty="0" smtClean="0"/>
              <a:t> </a:t>
            </a:r>
            <a:r>
              <a:rPr lang="en-US" sz="2700" b="1" dirty="0" smtClean="0">
                <a:solidFill>
                  <a:srgbClr val="7030A0"/>
                </a:solidFill>
                <a:latin typeface="Times New Roman" pitchFamily="18" charset="0"/>
                <a:cs typeface="Times New Roman" pitchFamily="18" charset="0"/>
              </a:rPr>
              <a:t>5. Regulation in exporting country: </a:t>
            </a:r>
            <a:r>
              <a:rPr lang="en-US" sz="2400" dirty="0" smtClean="0"/>
              <a:t/>
            </a:r>
            <a:br>
              <a:rPr lang="en-US" sz="2400" dirty="0" smtClean="0"/>
            </a:br>
            <a:r>
              <a:rPr lang="en-US" sz="2400" dirty="0" smtClean="0">
                <a:solidFill>
                  <a:schemeClr val="accent2"/>
                </a:solidFill>
                <a:latin typeface="Times New Roman" pitchFamily="18" charset="0"/>
                <a:cs typeface="Times New Roman" pitchFamily="18" charset="0"/>
              </a:rPr>
              <a:t>a)  Floor price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b)  Duty drawback scheme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c)  Import replenishment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d)  Income Tax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e)  Railway freight concession </a:t>
            </a:r>
            <a:r>
              <a:rPr lang="en-US" sz="2400" dirty="0" smtClean="0"/>
              <a:t/>
            </a:r>
            <a:br>
              <a:rPr lang="en-US" sz="2400" dirty="0" smtClean="0"/>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t/>
            </a:r>
            <a:b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84893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 y="274320"/>
            <a:ext cx="8717280" cy="6583679"/>
          </a:xfrm>
        </p:spPr>
        <p:txBody>
          <a:bodyPr>
            <a:normAutofit fontScale="90000"/>
          </a:bodyPr>
          <a:lstStyle/>
          <a:p>
            <a:r>
              <a:rPr lang="en-US" sz="3100" b="1" dirty="0" smtClean="0">
                <a:solidFill>
                  <a:srgbClr val="7030A0"/>
                </a:solidFill>
                <a:latin typeface="Times New Roman" pitchFamily="18" charset="0"/>
                <a:cs typeface="Times New Roman" pitchFamily="18" charset="0"/>
              </a:rPr>
              <a:t>BASIC DATA REQUIRED FOR EXPORT PRICING DECISIONS:</a:t>
            </a:r>
            <a:r>
              <a:rPr lang="en-US" sz="2400" dirty="0" smtClean="0"/>
              <a:t/>
            </a:r>
            <a:br>
              <a:rPr lang="en-US" sz="2400" dirty="0" smtClean="0"/>
            </a:br>
            <a:r>
              <a:rPr lang="en-US" sz="2700" b="1" dirty="0" smtClean="0">
                <a:solidFill>
                  <a:srgbClr val="7030A0"/>
                </a:solidFill>
                <a:latin typeface="Times New Roman" pitchFamily="18" charset="0"/>
                <a:cs typeface="Times New Roman" pitchFamily="18" charset="0"/>
              </a:rPr>
              <a:t>6) Regulation in importing country:</a:t>
            </a:r>
            <a:r>
              <a:rPr lang="en-US" sz="2400" dirty="0" smtClean="0"/>
              <a:t/>
            </a:r>
            <a:br>
              <a:rPr lang="en-US" sz="2400" dirty="0" smtClean="0"/>
            </a:br>
            <a:r>
              <a:rPr lang="en-US" sz="2400" dirty="0" smtClean="0">
                <a:solidFill>
                  <a:schemeClr val="accent2"/>
                </a:solidFill>
                <a:latin typeface="Times New Roman" pitchFamily="18" charset="0"/>
                <a:cs typeface="Times New Roman" pitchFamily="18" charset="0"/>
              </a:rPr>
              <a:t>a)  Import duty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b)  Quota restrictions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c)  Sources of supply (foreign or domestic)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d)  Substitute products.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e)  Complimentary products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f)  Terms of </a:t>
            </a:r>
            <a:r>
              <a:rPr lang="en-US" sz="2400" smtClean="0">
                <a:solidFill>
                  <a:schemeClr val="accent2"/>
                </a:solidFill>
                <a:latin typeface="Times New Roman" pitchFamily="18" charset="0"/>
                <a:cs typeface="Times New Roman" pitchFamily="18" charset="0"/>
              </a:rPr>
              <a:t>payment </a:t>
            </a:r>
            <a:r>
              <a:rPr lang="en-US" sz="2400" dirty="0" smtClean="0"/>
              <a:t/>
            </a:r>
            <a:br>
              <a:rPr lang="en-US" sz="2400" dirty="0" smtClean="0"/>
            </a:br>
            <a:r>
              <a:rPr lang="en-US" sz="2700" b="1" dirty="0" smtClean="0">
                <a:solidFill>
                  <a:srgbClr val="7030A0"/>
                </a:solidFill>
                <a:latin typeface="Times New Roman" pitchFamily="18" charset="0"/>
                <a:cs typeface="Times New Roman" pitchFamily="18" charset="0"/>
              </a:rPr>
              <a:t>7) Other Relevant Data:</a:t>
            </a:r>
            <a:r>
              <a:rPr lang="en-US" sz="2400" dirty="0" smtClean="0"/>
              <a:t/>
            </a:r>
            <a:br>
              <a:rPr lang="en-US" sz="2400" dirty="0" smtClean="0"/>
            </a:br>
            <a:r>
              <a:rPr lang="en-US" sz="2400" dirty="0" smtClean="0">
                <a:solidFill>
                  <a:schemeClr val="accent2"/>
                </a:solidFill>
                <a:latin typeface="Times New Roman" pitchFamily="18" charset="0"/>
                <a:cs typeface="Times New Roman" pitchFamily="18" charset="0"/>
              </a:rPr>
              <a:t>a</a:t>
            </a:r>
            <a:r>
              <a:rPr lang="en-US" sz="2400" smtClean="0">
                <a:solidFill>
                  <a:schemeClr val="accent2"/>
                </a:solidFill>
                <a:latin typeface="Times New Roman" pitchFamily="18" charset="0"/>
                <a:cs typeface="Times New Roman" pitchFamily="18" charset="0"/>
              </a:rPr>
              <a:t>)  Customer’s </a:t>
            </a:r>
            <a:r>
              <a:rPr lang="en-US" sz="2400" dirty="0" smtClean="0">
                <a:solidFill>
                  <a:schemeClr val="accent2"/>
                </a:solidFill>
                <a:latin typeface="Times New Roman" pitchFamily="18" charset="0"/>
                <a:cs typeface="Times New Roman" pitchFamily="18" charset="0"/>
              </a:rPr>
              <a:t>attitude towards prices and quality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b</a:t>
            </a:r>
            <a:r>
              <a:rPr lang="en-US" sz="2400" smtClean="0">
                <a:solidFill>
                  <a:schemeClr val="accent2"/>
                </a:solidFill>
                <a:latin typeface="Times New Roman" pitchFamily="18" charset="0"/>
                <a:cs typeface="Times New Roman" pitchFamily="18" charset="0"/>
              </a:rPr>
              <a:t>)  Inventory </a:t>
            </a:r>
            <a:r>
              <a:rPr lang="en-US" sz="2400" dirty="0" smtClean="0">
                <a:solidFill>
                  <a:schemeClr val="accent2"/>
                </a:solidFill>
                <a:latin typeface="Times New Roman" pitchFamily="18" charset="0"/>
                <a:cs typeface="Times New Roman" pitchFamily="18" charset="0"/>
              </a:rPr>
              <a:t>of finished goods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c</a:t>
            </a:r>
            <a:r>
              <a:rPr lang="en-US" sz="2400" smtClean="0">
                <a:solidFill>
                  <a:schemeClr val="accent2"/>
                </a:solidFill>
                <a:latin typeface="Times New Roman" pitchFamily="18" charset="0"/>
                <a:cs typeface="Times New Roman" pitchFamily="18" charset="0"/>
              </a:rPr>
              <a:t>)  Political </a:t>
            </a:r>
            <a:r>
              <a:rPr lang="en-US" sz="2400" dirty="0" smtClean="0">
                <a:solidFill>
                  <a:schemeClr val="accent2"/>
                </a:solidFill>
                <a:latin typeface="Times New Roman" pitchFamily="18" charset="0"/>
                <a:cs typeface="Times New Roman" pitchFamily="18" charset="0"/>
              </a:rPr>
              <a:t>restrictions on trade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d</a:t>
            </a:r>
            <a:r>
              <a:rPr lang="en-US" sz="2400" smtClean="0">
                <a:solidFill>
                  <a:schemeClr val="accent2"/>
                </a:solidFill>
                <a:latin typeface="Times New Roman" pitchFamily="18" charset="0"/>
                <a:cs typeface="Times New Roman" pitchFamily="18" charset="0"/>
              </a:rPr>
              <a:t>)  Air </a:t>
            </a:r>
            <a:r>
              <a:rPr lang="en-US" sz="2400" dirty="0" smtClean="0">
                <a:solidFill>
                  <a:schemeClr val="accent2"/>
                </a:solidFill>
                <a:latin typeface="Times New Roman" pitchFamily="18" charset="0"/>
                <a:cs typeface="Times New Roman" pitchFamily="18" charset="0"/>
              </a:rPr>
              <a:t>or ship services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e</a:t>
            </a:r>
            <a:r>
              <a:rPr lang="en-US" sz="2400" smtClean="0">
                <a:solidFill>
                  <a:schemeClr val="accent2"/>
                </a:solidFill>
                <a:latin typeface="Times New Roman" pitchFamily="18" charset="0"/>
                <a:cs typeface="Times New Roman" pitchFamily="18" charset="0"/>
              </a:rPr>
              <a:t>)  Business </a:t>
            </a:r>
            <a:r>
              <a:rPr lang="en-US" sz="2400" dirty="0" smtClean="0">
                <a:solidFill>
                  <a:schemeClr val="accent2"/>
                </a:solidFill>
                <a:latin typeface="Times New Roman" pitchFamily="18" charset="0"/>
                <a:cs typeface="Times New Roman" pitchFamily="18" charset="0"/>
              </a:rPr>
              <a:t>policy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f</a:t>
            </a:r>
            <a:r>
              <a:rPr lang="en-US" sz="2400" smtClean="0">
                <a:solidFill>
                  <a:schemeClr val="accent2"/>
                </a:solidFill>
                <a:latin typeface="Times New Roman" pitchFamily="18" charset="0"/>
                <a:cs typeface="Times New Roman" pitchFamily="18" charset="0"/>
              </a:rPr>
              <a:t>)  Sales </a:t>
            </a:r>
            <a:r>
              <a:rPr lang="en-US" sz="2400" dirty="0" smtClean="0">
                <a:solidFill>
                  <a:schemeClr val="accent2"/>
                </a:solidFill>
                <a:latin typeface="Times New Roman" pitchFamily="18" charset="0"/>
                <a:cs typeface="Times New Roman" pitchFamily="18" charset="0"/>
              </a:rPr>
              <a:t>in units and rupees </a:t>
            </a:r>
            <a:br>
              <a:rPr lang="en-US" sz="2400" dirty="0" smtClean="0">
                <a:solidFill>
                  <a:schemeClr val="accent2"/>
                </a:solidFill>
                <a:latin typeface="Times New Roman" pitchFamily="18" charset="0"/>
                <a:cs typeface="Times New Roman" pitchFamily="18" charset="0"/>
              </a:rPr>
            </a:br>
            <a:r>
              <a:rPr lang="en-US" sz="2400" dirty="0" smtClean="0">
                <a:solidFill>
                  <a:schemeClr val="accent2"/>
                </a:solidFill>
                <a:latin typeface="Times New Roman" pitchFamily="18" charset="0"/>
                <a:cs typeface="Times New Roman" pitchFamily="18" charset="0"/>
              </a:rPr>
              <a:t>g</a:t>
            </a:r>
            <a:r>
              <a:rPr lang="en-US" sz="2400" smtClean="0">
                <a:solidFill>
                  <a:schemeClr val="accent2"/>
                </a:solidFill>
                <a:latin typeface="Times New Roman" pitchFamily="18" charset="0"/>
                <a:cs typeface="Times New Roman" pitchFamily="18" charset="0"/>
              </a:rPr>
              <a:t>)  Trade </a:t>
            </a:r>
            <a:r>
              <a:rPr lang="en-US" sz="2400" dirty="0" smtClean="0">
                <a:solidFill>
                  <a:schemeClr val="accent2"/>
                </a:solidFill>
                <a:latin typeface="Times New Roman" pitchFamily="18" charset="0"/>
                <a:cs typeface="Times New Roman" pitchFamily="18" charset="0"/>
              </a:rPr>
              <a:t>agreement –bilateral or multilateral </a:t>
            </a:r>
            <a:r>
              <a:rPr lang="en-US" sz="2400" dirty="0" smtClean="0"/>
              <a:t/>
            </a:r>
            <a:br>
              <a:rPr lang="en-US" sz="2400" dirty="0" smtClean="0"/>
            </a:br>
            <a:r>
              <a:rPr lang="en-US" sz="2400" dirty="0" smtClean="0"/>
              <a:t/>
            </a:r>
            <a:br>
              <a:rPr lang="en-US" sz="2400" dirty="0" smtClean="0"/>
            </a:br>
            <a:r>
              <a:rPr lang="en-US" sz="2400" dirty="0" smtClean="0">
                <a:latin typeface="Times New Roman" panose="02020603050405020304" pitchFamily="18" charset="0"/>
                <a:cs typeface="Times New Roman" panose="02020603050405020304" pitchFamily="18" charset="0"/>
              </a:rPr>
              <a:t/>
            </a:r>
            <a:br>
              <a:rPr lang="en-US" sz="2400" dirty="0" smtClean="0">
                <a:latin typeface="Times New Roman" panose="02020603050405020304" pitchFamily="18" charset="0"/>
                <a:cs typeface="Times New Roman" panose="02020603050405020304" pitchFamily="18" charset="0"/>
              </a:rPr>
            </a:br>
            <a: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t/>
            </a:r>
            <a:br>
              <a:rPr lang="en-US" sz="2400" dirty="0" smtClean="0">
                <a:solidFill>
                  <a:schemeClr val="tx1"/>
                </a:solidFill>
                <a:latin typeface="Times New Roman" panose="02020603050405020304" pitchFamily="18" charset="0"/>
                <a:ea typeface="Arial" panose="020B0604020202020204" pitchFamily="34" charset="0"/>
                <a:cs typeface="Times New Roman" panose="02020603050405020304" pitchFamily="18" charset="0"/>
              </a:rPr>
            </a:b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 xmlns:p14="http://schemas.microsoft.com/office/powerpoint/2010/main" val="3984893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9376" y="559525"/>
            <a:ext cx="8296223" cy="5978435"/>
          </a:xfrm>
        </p:spPr>
        <p:txBody>
          <a:bodyPr>
            <a:normAutofit/>
          </a:bodyPr>
          <a:lstStyle/>
          <a:p>
            <a:pPr marR="76200" lvl="0" fontAlgn="base">
              <a:lnSpc>
                <a:spcPct val="103000"/>
              </a:lnSpc>
              <a:spcBef>
                <a:spcPts val="0"/>
              </a:spcBef>
              <a:spcAft>
                <a:spcPts val="25"/>
              </a:spcAft>
              <a:buClr>
                <a:srgbClr val="000000"/>
              </a:buClr>
              <a:buSzPts val="1200"/>
            </a:pPr>
            <a:r>
              <a:rPr lang="en-US" sz="2800" b="1" dirty="0" smtClean="0">
                <a:solidFill>
                  <a:srgbClr val="7030A0"/>
                </a:solidFill>
                <a:latin typeface="Times New Roman" pitchFamily="18" charset="0"/>
                <a:cs typeface="Times New Roman" pitchFamily="18" charset="0"/>
              </a:rPr>
              <a:t>EXPORT PRICING STRATEGIES :</a:t>
            </a:r>
            <a:br>
              <a:rPr lang="en-US" sz="2800" b="1" dirty="0" smtClean="0">
                <a:solidFill>
                  <a:srgbClr val="7030A0"/>
                </a:solidFill>
                <a:latin typeface="Times New Roman" pitchFamily="18" charset="0"/>
                <a:cs typeface="Times New Roman" pitchFamily="18" charset="0"/>
              </a:rPr>
            </a:br>
            <a:r>
              <a:rPr lang="en-US" sz="2400" dirty="0">
                <a:latin typeface="Times New Roman" panose="02020603050405020304" pitchFamily="18" charset="0"/>
                <a:cs typeface="Times New Roman" panose="02020603050405020304" pitchFamily="18" charset="0"/>
              </a:rPr>
              <a:t/>
            </a:r>
            <a:br>
              <a:rPr lang="en-US" sz="2400" dirty="0">
                <a:latin typeface="Times New Roman" panose="02020603050405020304" pitchFamily="18" charset="0"/>
                <a:cs typeface="Times New Roman" panose="02020603050405020304" pitchFamily="18" charset="0"/>
              </a:rPr>
            </a:br>
            <a:r>
              <a:rPr lang="en-US" sz="2400" b="1" dirty="0" smtClean="0">
                <a:solidFill>
                  <a:srgbClr val="7030A0"/>
                </a:solidFill>
                <a:latin typeface="Times New Roman" pitchFamily="18" charset="0"/>
                <a:cs typeface="Times New Roman" pitchFamily="18" charset="0"/>
              </a:rPr>
              <a:t> 1. Skimming pricing strategy:</a:t>
            </a:r>
            <a:r>
              <a:rPr lang="en-US" sz="2400" b="1" dirty="0" smtClean="0"/>
              <a:t/>
            </a:r>
            <a:br>
              <a:rPr lang="en-US" sz="2400" b="1" dirty="0" smtClean="0"/>
            </a:br>
            <a:r>
              <a:rPr lang="en-US" sz="2400" b="1" dirty="0" smtClean="0"/>
              <a:t> </a:t>
            </a:r>
            <a:r>
              <a:rPr lang="en-US" sz="2000" dirty="0" smtClean="0">
                <a:solidFill>
                  <a:schemeClr val="accent2"/>
                </a:solidFill>
                <a:latin typeface="Times New Roman" pitchFamily="18" charset="0"/>
                <a:cs typeface="Times New Roman" pitchFamily="18" charset="0"/>
              </a:rPr>
              <a:t>A high premium price is charged when a product is launched in the market . Other  two types i.e. </a:t>
            </a:r>
            <a:r>
              <a:rPr lang="en-US" sz="2400" b="1" dirty="0" smtClean="0"/>
              <a:t/>
            </a:r>
            <a:br>
              <a:rPr lang="en-US" sz="2400" b="1" dirty="0" smtClean="0"/>
            </a:br>
            <a:r>
              <a:rPr lang="en-US" sz="2400" b="1" dirty="0" smtClean="0"/>
              <a:t/>
            </a:r>
            <a:br>
              <a:rPr lang="en-US" sz="2400" b="1" dirty="0" smtClean="0"/>
            </a:br>
            <a:r>
              <a:rPr lang="en-US" sz="2400" b="1" dirty="0" smtClean="0">
                <a:solidFill>
                  <a:srgbClr val="7030A0"/>
                </a:solidFill>
                <a:latin typeface="Times New Roman" pitchFamily="18" charset="0"/>
                <a:cs typeface="Times New Roman" pitchFamily="18" charset="0"/>
              </a:rPr>
              <a:t>a) Rapid skimming pricing:</a:t>
            </a:r>
            <a:r>
              <a:rPr lang="en-US" sz="2400" b="1" dirty="0" smtClean="0"/>
              <a:t/>
            </a:r>
            <a:br>
              <a:rPr lang="en-US" sz="2400" b="1" dirty="0" smtClean="0"/>
            </a:br>
            <a:r>
              <a:rPr lang="en-US" sz="2400" b="1" dirty="0" smtClean="0"/>
              <a:t> </a:t>
            </a:r>
            <a:r>
              <a:rPr lang="en-US" sz="2000" dirty="0" smtClean="0">
                <a:solidFill>
                  <a:schemeClr val="accent2"/>
                </a:solidFill>
                <a:latin typeface="Times New Roman" pitchFamily="18" charset="0"/>
                <a:cs typeface="Times New Roman" pitchFamily="18" charset="0"/>
              </a:rPr>
              <a:t>When high prices are charged, and the product is promoted with heavy promotional expenditure</a:t>
            </a:r>
            <a:r>
              <a:rPr lang="en-US" sz="2000" dirty="0" smtClean="0">
                <a:latin typeface="Times New Roman" pitchFamily="18" charset="0"/>
                <a:cs typeface="Times New Roman" pitchFamily="18" charset="0"/>
              </a:rPr>
              <a:t>. </a:t>
            </a:r>
            <a:r>
              <a:rPr lang="en-US" sz="2400" b="1" dirty="0" smtClean="0"/>
              <a:t/>
            </a:r>
            <a:br>
              <a:rPr lang="en-US" sz="2400" b="1" dirty="0" smtClean="0"/>
            </a:br>
            <a:r>
              <a:rPr lang="en-US" sz="2400" b="1" dirty="0" smtClean="0"/>
              <a:t/>
            </a:r>
            <a:br>
              <a:rPr lang="en-US" sz="2400" b="1" dirty="0" smtClean="0"/>
            </a:br>
            <a:r>
              <a:rPr lang="en-US" sz="2400" b="1" dirty="0" smtClean="0">
                <a:solidFill>
                  <a:srgbClr val="7030A0"/>
                </a:solidFill>
                <a:latin typeface="Times New Roman" pitchFamily="18" charset="0"/>
                <a:cs typeface="Times New Roman" pitchFamily="18" charset="0"/>
              </a:rPr>
              <a:t>b) Slow skimming pricing:</a:t>
            </a:r>
            <a:br>
              <a:rPr lang="en-US" sz="2400" b="1" dirty="0" smtClean="0">
                <a:solidFill>
                  <a:srgbClr val="7030A0"/>
                </a:solidFill>
                <a:latin typeface="Times New Roman" pitchFamily="18" charset="0"/>
                <a:cs typeface="Times New Roman" pitchFamily="18" charset="0"/>
              </a:rPr>
            </a:br>
            <a:r>
              <a:rPr lang="en-US" sz="2400" dirty="0" smtClean="0"/>
              <a:t> </a:t>
            </a:r>
            <a:r>
              <a:rPr lang="en-US" sz="2000" dirty="0" smtClean="0">
                <a:solidFill>
                  <a:schemeClr val="accent2"/>
                </a:solidFill>
                <a:latin typeface="Times New Roman" pitchFamily="18" charset="0"/>
                <a:cs typeface="Times New Roman" pitchFamily="18" charset="0"/>
              </a:rPr>
              <a:t>Where high prices are charged, and there is limited promotional effort to promote the product.</a:t>
            </a:r>
            <a:r>
              <a:rPr lang="en-US" sz="2000" b="1" dirty="0" smtClean="0">
                <a:solidFill>
                  <a:schemeClr val="accent2"/>
                </a:solidFill>
                <a:latin typeface="Times New Roman" pitchFamily="18" charset="0"/>
                <a:cs typeface="Times New Roman" pitchFamily="18" charset="0"/>
              </a:rPr>
              <a:t> </a:t>
            </a:r>
            <a:r>
              <a:rPr lang="en-US" sz="2000" dirty="0">
                <a:solidFill>
                  <a:schemeClr val="accent2"/>
                </a:solidFill>
                <a:latin typeface="Times New Roman" pitchFamily="18" charset="0"/>
                <a:cs typeface="Times New Roman" pitchFamily="18" charset="0"/>
              </a:rPr>
              <a:t/>
            </a:r>
            <a:br>
              <a:rPr lang="en-US" sz="2000" dirty="0">
                <a:solidFill>
                  <a:schemeClr val="accent2"/>
                </a:solidFill>
                <a:latin typeface="Times New Roman" pitchFamily="18" charset="0"/>
                <a:cs typeface="Times New Roman" pitchFamily="18" charset="0"/>
              </a:rPr>
            </a:br>
            <a:endParaRPr lang="en-US" sz="2000" dirty="0">
              <a:solidFill>
                <a:schemeClr val="accent2"/>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041867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307</TotalTime>
  <Words>77</Words>
  <Application>Microsoft Office PowerPoint</Application>
  <PresentationFormat>Custom</PresentationFormat>
  <Paragraphs>16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Slide 1</vt:lpstr>
      <vt:lpstr>Export Pricing</vt:lpstr>
      <vt:lpstr>INTRODUCTION:     PRICE:       Price means the expression of value of utility of a commodity in terms of money.    PRICING:        Pricing is the technique of determining such acceptable price at which the seller is willing to sell and the buyer is willing to buy the product.   EXPORT PRICING:     Export pricing is also closely related to export promotion, So  Export pricing is determining such acceptable export price.</vt:lpstr>
      <vt:lpstr>FACTORS DETERMINING EXPORT PRICES:               1.  INTERNAL FACTORS: a.  Cost b.  Objectives of the firm  C.  Product  d.  Image of the firm  e.  Promotional Activities  f.  Product life cycle     2.  EXTERNAL FACTORS: a. Competition  b. Demand  c. Consumers-  e. Economic conditions  f. Channel of distribution  g. Market Opportunities </vt:lpstr>
      <vt:lpstr>BASIC DATA REQUIRED FOR EXPORT PRICING DECISIONS:   1. Product cost:  a)  Material  b)  Labor  c)  Factor overhead  d)  Administrative overhead   2. Cost of Distribution:  a)  Selling cost  b)  Packing cost  c)  Transportation cost  d)  Insurance cost    </vt:lpstr>
      <vt:lpstr>BASIC DATA REQUIRED FOR EXPORT PRICING DECISIONS:  3. Cost Relating to Exports:  a) Product modification  b) Cost of documents  c) Export packing and marketing  d) Loading at factory  e) Transport to dock or airport  f) Handling charges and fees at port or airport.  4. Cost Estimates: a) FOB, C &amp; F or CIF  b) Sea freight or air freight  c) Unloading charges at destination  d) Airport handling charges or fees  e) Import duty and taxes    </vt:lpstr>
      <vt:lpstr>BASIC DATA REQUIRED FOR EXPORT PRICING DECISIONS:  4. Cost Estimates: f)  Clearing agent’s fees  g) Transport to importer’s warehouses  h)  Importer’s margin  i)   Wholesaler’s and retailer’s margin    5. Regulation in exporting country:  a)  Floor price  b)  Duty drawback scheme  c)  Import replenishment  d)  Income Tax  e)  Railway freight concession    </vt:lpstr>
      <vt:lpstr>BASIC DATA REQUIRED FOR EXPORT PRICING DECISIONS: 6) Regulation in importing country: a)  Import duty  b)  Quota restrictions  c)  Sources of supply (foreign or domestic)  d)  Substitute products.  e)  Complimentary products  f)  Terms of payment  7) Other Relevant Data: a)  Customer’s attitude towards prices and quality  b)  Inventory of finished goods  c)  Political restrictions on trade  d)  Air or ship services  e)  Business policy  f)  Sales in units and rupees  g)  Trade agreement –bilateral or multilateral     </vt:lpstr>
      <vt:lpstr>EXPORT PRICING STRATEGIES :   1. Skimming pricing strategy:  A high premium price is charged when a product is launched in the market . Other  two types i.e.   a) Rapid skimming pricing:  When high prices are charged, and the product is promoted with heavy promotional expenditure.   b) Slow skimming pricing:  Where high prices are charged, and there is limited promotional effort to promote the product.  </vt:lpstr>
      <vt:lpstr>Skimming pricing strategy advantages &amp; disadvantages:  1. Advantage: a.  Higher Profits  b.  Developmental Expenses  c.  demand Assessment  d.  Suitability  e.  No Blocking of Funds  f.  Feasible for Short Term   g.  Prestige Status  h.  Reflection of High Quality   2. Disadvantage:  a.  Slower Turnover  b.  Growing Competition  c.  Customer Dissatisfaction  d.  Uncertainty of High Profit in the Long Run  e.  Not Useful for Products of Daily Use    </vt:lpstr>
      <vt:lpstr>EXPORT PRICING STRATEGIES :   2. Penetration pricing strategy:   A strategy of charging low prices in the early stages of product introduction in the market.   a) Rapid Penetration pricing strategy:  Where low prices are charged, and the product is promoted with heavy promotional expenditure.   b) Slow Penetration pricing strategy0:  Where low price is charged, and there is limited promotional expenditure to promote the product.  </vt:lpstr>
      <vt:lpstr>Penetration pricing strategy advantages &amp; disadvantages:   Advantage: 1.  Quick Sales 2.  Brand Loyalty 3.  Economies of Large Scale 4.  Less Competition 5.  Brand Leadership 6.  Long Term Strategy 7.  Suitability 8.  No Blocking of Funds    Disadvantage:   1. Development expenses   2. Consumers Doubts   3. Disadvantageous in Long Run   4. Prestige Status   5. Blocking of Funds   6. Price Resistance   7. Problem of Obsolescence    </vt:lpstr>
      <vt:lpstr>EXPORT PRICING STRATEGIES:  Other pricing strategies 3) Probe pricing strategy  4) Follow the Leader Pricing Strategy  5) Differential Trade margins pricing strategy  6) Standard export pricing strategy  7) Differential pricing strategy  8) Market pricing strategy  9) Transfer pricing strategy  10) Trial Pricing  11. Flexible- Price Strategy </vt:lpstr>
      <vt:lpstr>BREAK  EVEN  ANALYSIS:    Meaning:  Break even technique is concerned with finding out that level or point at which the sales will break-even (no profit or no loss).   FORMULA TO CALCULATE B.E.P.  Where,   SP = Selling Price   VC = Variable Cost   FC = Fixed Cost   C = Contribution (i.e. profit)         FORMULA                BEP-FC/ SP-VC   OR   FC/C </vt:lpstr>
      <vt:lpstr>EXPORT PRICING QUOTATIONS:  MEANING:  Quotation is an offer or proposal made by an exporter in reply to the enquiry from an importer.   TYPES OF QUOTATIONS:  1.  FOB (Free On Board): Quotation Under FOB quotation, the seller quotes a price which includes all expenses incurred till the goods are actually loaded on board the ship.  2. C&amp;F Quotation (Cost and Freight): The price quoted includes total cost of goods, packing, carriage, loading charges and the payment of freight up to the part of destination.  2. CIF (Cost Insurance and Freight)  Quotation CIF means cost, insurance and freight. It includes FOB price plus freight plus marine insurance up to the part of destination </vt:lpstr>
      <vt:lpstr>Slide 16</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ANEES RAZA</dc:creator>
  <cp:lastModifiedBy>SOFTAGE</cp:lastModifiedBy>
  <cp:revision>34</cp:revision>
  <dcterms:created xsi:type="dcterms:W3CDTF">2018-02-15T17:18:27Z</dcterms:created>
  <dcterms:modified xsi:type="dcterms:W3CDTF">2020-01-13T03:44:18Z</dcterms:modified>
</cp:coreProperties>
</file>