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52D2-5928-4A73-ABD1-3A7F97D87640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9910C-4431-48C5-AE11-90B2EF7A12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52D2-5928-4A73-ABD1-3A7F97D87640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9910C-4431-48C5-AE11-90B2EF7A12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52D2-5928-4A73-ABD1-3A7F97D87640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9910C-4431-48C5-AE11-90B2EF7A12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52D2-5928-4A73-ABD1-3A7F97D87640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9910C-4431-48C5-AE11-90B2EF7A12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52D2-5928-4A73-ABD1-3A7F97D87640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9910C-4431-48C5-AE11-90B2EF7A12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52D2-5928-4A73-ABD1-3A7F97D87640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9910C-4431-48C5-AE11-90B2EF7A12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52D2-5928-4A73-ABD1-3A7F97D87640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9910C-4431-48C5-AE11-90B2EF7A12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52D2-5928-4A73-ABD1-3A7F97D87640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9910C-4431-48C5-AE11-90B2EF7A12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52D2-5928-4A73-ABD1-3A7F97D87640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9910C-4431-48C5-AE11-90B2EF7A12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52D2-5928-4A73-ABD1-3A7F97D87640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9910C-4431-48C5-AE11-90B2EF7A12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52D2-5928-4A73-ABD1-3A7F97D87640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9910C-4431-48C5-AE11-90B2EF7A12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752D2-5928-4A73-ABD1-3A7F97D87640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9910C-4431-48C5-AE11-90B2EF7A12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of Energy Economics and Global Energy Sustainability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BS 5</a:t>
            </a:r>
            <a:r>
              <a:rPr lang="en-US" baseline="30000" dirty="0" smtClean="0"/>
              <a:t>th</a:t>
            </a:r>
            <a:r>
              <a:rPr lang="en-US" dirty="0" smtClean="0"/>
              <a:t>(Regular &amp; SS)</a:t>
            </a:r>
          </a:p>
          <a:p>
            <a:r>
              <a:rPr lang="en-US" dirty="0" smtClean="0"/>
              <a:t>By Madam </a:t>
            </a:r>
            <a:r>
              <a:rPr lang="en-US" dirty="0" err="1" smtClean="0"/>
              <a:t>Sabeen</a:t>
            </a:r>
            <a:r>
              <a:rPr lang="en-US" dirty="0" smtClean="0"/>
              <a:t> </a:t>
            </a:r>
            <a:r>
              <a:rPr lang="en-US" dirty="0" err="1" smtClean="0"/>
              <a:t>Saif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Types of Energy </a:t>
            </a:r>
            <a:r>
              <a:rPr lang="en-US" sz="2800" dirty="0" err="1" smtClean="0"/>
              <a:t>w.r.t</a:t>
            </a:r>
            <a:r>
              <a:rPr lang="en-US" sz="2800" dirty="0" smtClean="0"/>
              <a:t> Use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019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Primary Energy &amp; </a:t>
            </a:r>
            <a:r>
              <a:rPr lang="en-US" b="1" dirty="0" smtClean="0"/>
              <a:t>Secondary energy </a:t>
            </a:r>
          </a:p>
          <a:p>
            <a:pPr algn="just"/>
            <a:r>
              <a:rPr lang="en-US" b="1" dirty="0" smtClean="0"/>
              <a:t>Energy </a:t>
            </a:r>
            <a:r>
              <a:rPr lang="en-US" b="1" dirty="0"/>
              <a:t>end use </a:t>
            </a:r>
            <a:r>
              <a:rPr lang="en-US" b="1" dirty="0" smtClean="0"/>
              <a:t>demand/consumption:</a:t>
            </a:r>
          </a:p>
          <a:p>
            <a:pPr algn="just"/>
            <a:r>
              <a:rPr lang="en-US" b="1" dirty="0" smtClean="0"/>
              <a:t>End </a:t>
            </a:r>
            <a:r>
              <a:rPr lang="en-US" b="1" dirty="0"/>
              <a:t>use energy</a:t>
            </a:r>
            <a:r>
              <a:rPr lang="en-US" dirty="0"/>
              <a:t> </a:t>
            </a:r>
            <a:r>
              <a:rPr lang="en-US" dirty="0" smtClean="0"/>
              <a:t>is the energy directly consumed by the user,</a:t>
            </a:r>
            <a:r>
              <a:rPr lang="en-US" dirty="0"/>
              <a:t> includes electricity, gasoline, and natural </a:t>
            </a:r>
            <a:r>
              <a:rPr lang="en-US" dirty="0" smtClean="0"/>
              <a:t>gas.</a:t>
            </a:r>
          </a:p>
          <a:p>
            <a:pPr algn="just"/>
            <a:r>
              <a:rPr lang="en-US" dirty="0"/>
              <a:t>Primary energy has energy that is usually in a form that is difficult for a consumer to </a:t>
            </a:r>
            <a:r>
              <a:rPr lang="en-US" dirty="0" smtClean="0"/>
              <a:t>extract </a:t>
            </a:r>
            <a:endParaRPr lang="en-US" dirty="0"/>
          </a:p>
          <a:p>
            <a:pPr algn="just"/>
            <a:r>
              <a:rPr lang="en-US" dirty="0"/>
              <a:t> energy conversion technology is used to change the form of the energy.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A distinction is sometimes made between energy consumption and </a:t>
            </a:r>
            <a:r>
              <a:rPr lang="en-US" dirty="0" smtClean="0"/>
              <a:t>energy demand </a:t>
            </a:r>
            <a:r>
              <a:rPr lang="en-US" dirty="0"/>
              <a:t>from an economic perspective.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048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Energy demand describes a </a:t>
            </a:r>
            <a:r>
              <a:rPr lang="en-US" dirty="0" smtClean="0"/>
              <a:t>relationship between price </a:t>
            </a:r>
            <a:r>
              <a:rPr lang="en-US" dirty="0"/>
              <a:t>and quantity of </a:t>
            </a:r>
            <a:r>
              <a:rPr lang="en-US" dirty="0" smtClean="0"/>
              <a:t>energy either </a:t>
            </a:r>
            <a:r>
              <a:rPr lang="en-US" dirty="0"/>
              <a:t>for an energy carrier (e.g. electricity) or for final use (such as cooking</a:t>
            </a:r>
            <a:r>
              <a:rPr lang="en-US" dirty="0" smtClean="0"/>
              <a:t>).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It </a:t>
            </a:r>
            <a:r>
              <a:rPr lang="en-US" dirty="0" smtClean="0"/>
              <a:t>exists before </a:t>
            </a:r>
            <a:r>
              <a:rPr lang="en-US" dirty="0"/>
              <a:t>the purchasing decision is made (i.e. it is an ex-ante concept—once a good </a:t>
            </a:r>
            <a:r>
              <a:rPr lang="en-US" dirty="0" smtClean="0"/>
              <a:t>is purchased</a:t>
            </a:r>
            <a:r>
              <a:rPr lang="en-US" dirty="0"/>
              <a:t>, consumption starts). </a:t>
            </a:r>
            <a:endParaRPr lang="en-US" dirty="0" smtClean="0"/>
          </a:p>
          <a:p>
            <a:pPr algn="just"/>
            <a:r>
              <a:rPr lang="en-US" dirty="0" smtClean="0"/>
              <a:t>Demand </a:t>
            </a:r>
            <a:r>
              <a:rPr lang="en-US" dirty="0"/>
              <a:t>indicates what quantities will be </a:t>
            </a:r>
            <a:r>
              <a:rPr lang="en-US" dirty="0" smtClean="0"/>
              <a:t>purchased at </a:t>
            </a:r>
            <a:r>
              <a:rPr lang="en-US" dirty="0"/>
              <a:t>a given price and how changes in the price will affect the quantities sought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Consumption on </a:t>
            </a:r>
            <a:r>
              <a:rPr lang="en-US" dirty="0"/>
              <a:t>the other hand takes place once the decision is made to purchase </a:t>
            </a:r>
            <a:r>
              <a:rPr lang="en-US" dirty="0" smtClean="0"/>
              <a:t>and consume</a:t>
            </a:r>
            <a:endParaRPr lang="en-US" dirty="0"/>
          </a:p>
          <a:p>
            <a:pPr algn="just"/>
            <a:r>
              <a:rPr lang="en-US" dirty="0" smtClean="0"/>
              <a:t>A country's complete profile of </a:t>
            </a:r>
            <a:r>
              <a:rPr lang="en-US" b="1" dirty="0" smtClean="0"/>
              <a:t>end use energy</a:t>
            </a:r>
            <a:r>
              <a:rPr lang="en-US" dirty="0" smtClean="0"/>
              <a:t> is often called total </a:t>
            </a:r>
            <a:r>
              <a:rPr lang="en-US" b="1" dirty="0" smtClean="0"/>
              <a:t>final consumption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048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/>
              <a:t>Electricity</a:t>
            </a:r>
            <a:r>
              <a:rPr lang="en-US" dirty="0"/>
              <a:t> - this is neither a primary fuel nor a primary flow, but an energy currency that is produced by power plants and transported through the electrical grid</a:t>
            </a:r>
          </a:p>
          <a:p>
            <a:pPr algn="just"/>
            <a:r>
              <a:rPr lang="en-US" b="1" dirty="0"/>
              <a:t>Gasoline</a:t>
            </a:r>
            <a:r>
              <a:rPr lang="en-US" dirty="0"/>
              <a:t> - crude </a:t>
            </a:r>
            <a:r>
              <a:rPr lang="en-US" dirty="0" smtClean="0"/>
              <a:t>oil is </a:t>
            </a:r>
            <a:r>
              <a:rPr lang="en-US" dirty="0"/>
              <a:t>a natural resource, but it must be turned into a secondary fuel like kerosene, diesel or gasoline to use as a secondary </a:t>
            </a:r>
            <a:r>
              <a:rPr lang="en-US" dirty="0" smtClean="0"/>
              <a:t>fuel in </a:t>
            </a:r>
            <a:r>
              <a:rPr lang="en-US" dirty="0"/>
              <a:t>an engine.</a:t>
            </a:r>
          </a:p>
          <a:p>
            <a:pPr algn="just"/>
            <a:r>
              <a:rPr lang="en-US" b="1" dirty="0"/>
              <a:t>Natural gas </a:t>
            </a:r>
            <a:r>
              <a:rPr lang="en-US" dirty="0"/>
              <a:t>- there is rarely a distinction made between the raw natural gas that's extracted from the ground and the consumer natural gas that's sold, although there are differences in chemical makeup.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572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 descr="https://energyeducation.ca/wiki/images/thumb/9/92/Energyflows.png/800px-Energyflow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3058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141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Overview of Energy Economics and Global Energy Sustainability</vt:lpstr>
      <vt:lpstr>Types of Energy w.r.t Use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Energy Economics and Global Energy Sustainability</dc:title>
  <dc:creator>dell</dc:creator>
  <cp:lastModifiedBy>dell</cp:lastModifiedBy>
  <cp:revision>12</cp:revision>
  <dcterms:created xsi:type="dcterms:W3CDTF">2020-11-21T19:17:51Z</dcterms:created>
  <dcterms:modified xsi:type="dcterms:W3CDTF">2020-11-21T18:57:15Z</dcterms:modified>
</cp:coreProperties>
</file>