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 id="2147483665" r:id="rId2"/>
  </p:sldMasterIdLst>
  <p:notesMasterIdLst>
    <p:notesMasterId r:id="rId20"/>
  </p:notesMasterIdLst>
  <p:sldIdLst>
    <p:sldId id="273" r:id="rId3"/>
    <p:sldId id="256" r:id="rId4"/>
    <p:sldId id="257" r:id="rId5"/>
    <p:sldId id="258" r:id="rId6"/>
    <p:sldId id="271" r:id="rId7"/>
    <p:sldId id="259" r:id="rId8"/>
    <p:sldId id="260" r:id="rId9"/>
    <p:sldId id="261" r:id="rId10"/>
    <p:sldId id="262" r:id="rId11"/>
    <p:sldId id="263" r:id="rId12"/>
    <p:sldId id="264" r:id="rId13"/>
    <p:sldId id="266" r:id="rId14"/>
    <p:sldId id="267" r:id="rId15"/>
    <p:sldId id="268" r:id="rId16"/>
    <p:sldId id="270" r:id="rId17"/>
    <p:sldId id="269" r:id="rId18"/>
    <p:sldId id="272" r:id="rId1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5" d="100"/>
          <a:sy n="85" d="100"/>
        </p:scale>
        <p:origin x="60"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A4E4E15-1A30-0F43-B2A6-F8D5C5505931}" type="datetimeFigureOut">
              <a:rPr lang="en-US" smtClean="0"/>
              <a:t>12/9/2020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3DA738E-D869-3340-BD80-D5DE5D920B09}" type="slidenum">
              <a:rPr lang="en-US" smtClean="0"/>
              <a:t>‹#›</a:t>
            </a:fld>
            <a:endParaRPr lang="en-US"/>
          </a:p>
        </p:txBody>
      </p:sp>
    </p:spTree>
    <p:extLst>
      <p:ext uri="{BB962C8B-B14F-4D97-AF65-F5344CB8AC3E}">
        <p14:creationId xmlns:p14="http://schemas.microsoft.com/office/powerpoint/2010/main" val="4330950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Assignment of philosophy of Education</a:t>
            </a:r>
          </a:p>
          <a:p>
            <a:endParaRPr lang="en-US"/>
          </a:p>
        </p:txBody>
      </p:sp>
      <p:sp>
        <p:nvSpPr>
          <p:cNvPr id="4" name="Slide Number Placeholder 3"/>
          <p:cNvSpPr>
            <a:spLocks noGrp="1"/>
          </p:cNvSpPr>
          <p:nvPr>
            <p:ph type="sldNum" sz="quarter" idx="5"/>
          </p:nvPr>
        </p:nvSpPr>
        <p:spPr/>
        <p:txBody>
          <a:bodyPr/>
          <a:lstStyle/>
          <a:p>
            <a:fld id="{33DA738E-D869-3340-BD80-D5DE5D920B09}" type="slidenum">
              <a:rPr lang="en-US" smtClean="0"/>
              <a:t>2</a:t>
            </a:fld>
            <a:endParaRPr lang="en-US"/>
          </a:p>
        </p:txBody>
      </p:sp>
    </p:spTree>
    <p:extLst>
      <p:ext uri="{BB962C8B-B14F-4D97-AF65-F5344CB8AC3E}">
        <p14:creationId xmlns:p14="http://schemas.microsoft.com/office/powerpoint/2010/main" val="279966319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Shah waliullah’s Books </a:t>
            </a:r>
          </a:p>
          <a:p>
            <a:pPr marL="171450" indent="-171450">
              <a:buFont typeface="Arial" panose="020B0604020202020204" pitchFamily="34" charset="0"/>
              <a:buChar char="•"/>
            </a:pPr>
            <a:r>
              <a:rPr lang="en-US"/>
              <a:t>Hujjathullahi-l-baligha</a:t>
            </a:r>
          </a:p>
          <a:p>
            <a:pPr marL="171450" indent="-171450">
              <a:buFont typeface="Arial" panose="020B0604020202020204" pitchFamily="34" charset="0"/>
              <a:buChar char="•"/>
            </a:pPr>
            <a:r>
              <a:rPr lang="en-US"/>
              <a:t>Izalatul-khaifa</a:t>
            </a:r>
          </a:p>
          <a:p>
            <a:pPr marL="171450" indent="-171450">
              <a:buFont typeface="Arial" panose="020B0604020202020204" pitchFamily="34" charset="0"/>
              <a:buChar char="•"/>
            </a:pPr>
            <a:r>
              <a:rPr lang="en-US"/>
              <a:t>The vilul Ahadih</a:t>
            </a:r>
          </a:p>
          <a:p>
            <a:pPr marL="171450" indent="-171450">
              <a:buFont typeface="Arial" panose="020B0604020202020204" pitchFamily="34" charset="0"/>
              <a:buChar char="•"/>
            </a:pPr>
            <a:endParaRPr lang="en-US"/>
          </a:p>
          <a:p>
            <a:pPr marL="171450" indent="-171450">
              <a:buFont typeface="Arial" panose="020B0604020202020204" pitchFamily="34" charset="0"/>
              <a:buChar char="•"/>
            </a:pPr>
            <a:r>
              <a:rPr lang="en-US"/>
              <a:t>Faizul-kabir</a:t>
            </a:r>
          </a:p>
          <a:p>
            <a:pPr marL="171450" indent="-171450">
              <a:buFont typeface="Arial" panose="020B0604020202020204" pitchFamily="34" charset="0"/>
              <a:buChar char="•"/>
            </a:pPr>
            <a:r>
              <a:rPr lang="en-US"/>
              <a:t>Budur-al-bazighah</a:t>
            </a:r>
          </a:p>
          <a:p>
            <a:pPr marL="171450" indent="-171450">
              <a:buFont typeface="Arial" panose="020B0604020202020204" pitchFamily="34" charset="0"/>
              <a:buChar char="•"/>
            </a:pPr>
            <a:endParaRPr lang="en-US"/>
          </a:p>
          <a:p>
            <a:pPr marL="171450" indent="-171450">
              <a:buFont typeface="Arial" panose="020B0604020202020204" pitchFamily="34" charset="0"/>
              <a:buChar char="•"/>
            </a:pPr>
            <a:endParaRPr lang="en-US"/>
          </a:p>
          <a:p>
            <a:pPr marL="171450" indent="-171450">
              <a:buFont typeface="Arial" panose="020B0604020202020204" pitchFamily="34" charset="0"/>
              <a:buChar char="•"/>
            </a:pPr>
            <a:endParaRPr lang="en-US"/>
          </a:p>
          <a:p>
            <a:pPr marL="171450" indent="-171450">
              <a:buFont typeface="Arial" panose="020B0604020202020204" pitchFamily="34" charset="0"/>
              <a:buChar char="•"/>
            </a:pPr>
            <a:endParaRPr lang="en-US"/>
          </a:p>
          <a:p>
            <a:pPr marL="171450" indent="-171450">
              <a:buFont typeface="Arial" panose="020B0604020202020204" pitchFamily="34" charset="0"/>
              <a:buChar char="•"/>
            </a:pPr>
            <a:endParaRPr lang="en-US"/>
          </a:p>
        </p:txBody>
      </p:sp>
      <p:sp>
        <p:nvSpPr>
          <p:cNvPr id="4" name="Slide Number Placeholder 3"/>
          <p:cNvSpPr>
            <a:spLocks noGrp="1"/>
          </p:cNvSpPr>
          <p:nvPr>
            <p:ph type="sldNum" sz="quarter" idx="5"/>
          </p:nvPr>
        </p:nvSpPr>
        <p:spPr/>
        <p:txBody>
          <a:bodyPr/>
          <a:lstStyle/>
          <a:p>
            <a:fld id="{33DA738E-D869-3340-BD80-D5DE5D920B09}" type="slidenum">
              <a:rPr lang="en-US" smtClean="0"/>
              <a:t>11</a:t>
            </a:fld>
            <a:endParaRPr lang="en-US"/>
          </a:p>
        </p:txBody>
      </p:sp>
    </p:spTree>
    <p:extLst>
      <p:ext uri="{BB962C8B-B14F-4D97-AF65-F5344CB8AC3E}">
        <p14:creationId xmlns:p14="http://schemas.microsoft.com/office/powerpoint/2010/main" val="398598546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Reference</a:t>
            </a:r>
          </a:p>
        </p:txBody>
      </p:sp>
      <p:sp>
        <p:nvSpPr>
          <p:cNvPr id="4" name="Slide Number Placeholder 3"/>
          <p:cNvSpPr>
            <a:spLocks noGrp="1"/>
          </p:cNvSpPr>
          <p:nvPr>
            <p:ph type="sldNum" sz="quarter" idx="5"/>
          </p:nvPr>
        </p:nvSpPr>
        <p:spPr/>
        <p:txBody>
          <a:bodyPr/>
          <a:lstStyle/>
          <a:p>
            <a:fld id="{33DA738E-D869-3340-BD80-D5DE5D920B09}" type="slidenum">
              <a:rPr lang="en-US" smtClean="0"/>
              <a:t>15</a:t>
            </a:fld>
            <a:endParaRPr lang="en-US"/>
          </a:p>
        </p:txBody>
      </p:sp>
    </p:spTree>
    <p:extLst>
      <p:ext uri="{BB962C8B-B14F-4D97-AF65-F5344CB8AC3E}">
        <p14:creationId xmlns:p14="http://schemas.microsoft.com/office/powerpoint/2010/main" val="28426528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33DA738E-D869-3340-BD80-D5DE5D920B09}" type="slidenum">
              <a:rPr lang="en-US" smtClean="0"/>
              <a:t>17</a:t>
            </a:fld>
            <a:endParaRPr lang="en-US"/>
          </a:p>
        </p:txBody>
      </p:sp>
    </p:spTree>
    <p:extLst>
      <p:ext uri="{BB962C8B-B14F-4D97-AF65-F5344CB8AC3E}">
        <p14:creationId xmlns:p14="http://schemas.microsoft.com/office/powerpoint/2010/main" val="13800900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12/9/2020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12/9/2020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12/9/2020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12/9/2020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12/9/2020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B89DE2B-809A-466D-963D-6216A6F706C9}" type="datetimeFigureOut">
              <a:rPr lang="en-US" smtClean="0">
                <a:solidFill>
                  <a:prstClr val="black">
                    <a:tint val="75000"/>
                  </a:prstClr>
                </a:solidFill>
              </a:rPr>
              <a:pPr/>
              <a:t>12/9/2020</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09A06D1-F76B-4823-8608-D5B6233E0C97}"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5276357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B89DE2B-809A-466D-963D-6216A6F706C9}" type="datetimeFigureOut">
              <a:rPr lang="en-US" smtClean="0">
                <a:solidFill>
                  <a:prstClr val="black">
                    <a:tint val="75000"/>
                  </a:prstClr>
                </a:solidFill>
              </a:rPr>
              <a:pPr/>
              <a:t>12/9/2020</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09A06D1-F76B-4823-8608-D5B6233E0C97}"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71594217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B89DE2B-809A-466D-963D-6216A6F706C9}" type="datetimeFigureOut">
              <a:rPr lang="en-US" smtClean="0">
                <a:solidFill>
                  <a:prstClr val="black">
                    <a:tint val="75000"/>
                  </a:prstClr>
                </a:solidFill>
              </a:rPr>
              <a:pPr/>
              <a:t>12/9/2020</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09A06D1-F76B-4823-8608-D5B6233E0C97}"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0389116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B89DE2B-809A-466D-963D-6216A6F706C9}" type="datetimeFigureOut">
              <a:rPr lang="en-US" smtClean="0">
                <a:solidFill>
                  <a:prstClr val="black">
                    <a:tint val="75000"/>
                  </a:prstClr>
                </a:solidFill>
              </a:rPr>
              <a:pPr/>
              <a:t>12/9/2020</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209A06D1-F76B-4823-8608-D5B6233E0C97}"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6602610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B89DE2B-809A-466D-963D-6216A6F706C9}" type="datetimeFigureOut">
              <a:rPr lang="en-US" smtClean="0">
                <a:solidFill>
                  <a:prstClr val="black">
                    <a:tint val="75000"/>
                  </a:prstClr>
                </a:solidFill>
              </a:rPr>
              <a:pPr/>
              <a:t>12/9/2020</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209A06D1-F76B-4823-8608-D5B6233E0C97}"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14407578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B89DE2B-809A-466D-963D-6216A6F706C9}" type="datetimeFigureOut">
              <a:rPr lang="en-US" smtClean="0">
                <a:solidFill>
                  <a:prstClr val="black">
                    <a:tint val="75000"/>
                  </a:prstClr>
                </a:solidFill>
              </a:rPr>
              <a:pPr/>
              <a:t>12/9/2020</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209A06D1-F76B-4823-8608-D5B6233E0C97}"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10030158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B89DE2B-809A-466D-963D-6216A6F706C9}" type="datetimeFigureOut">
              <a:rPr lang="en-US" smtClean="0">
                <a:solidFill>
                  <a:prstClr val="black">
                    <a:tint val="75000"/>
                  </a:prstClr>
                </a:solidFill>
              </a:rPr>
              <a:pPr/>
              <a:t>12/9/2020</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209A06D1-F76B-4823-8608-D5B6233E0C97}"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18476671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B89DE2B-809A-466D-963D-6216A6F706C9}" type="datetimeFigureOut">
              <a:rPr lang="en-US" smtClean="0">
                <a:solidFill>
                  <a:prstClr val="black">
                    <a:tint val="75000"/>
                  </a:prstClr>
                </a:solidFill>
              </a:rPr>
              <a:pPr/>
              <a:t>12/9/2020</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209A06D1-F76B-4823-8608-D5B6233E0C97}"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31633077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B89DE2B-809A-466D-963D-6216A6F706C9}" type="datetimeFigureOut">
              <a:rPr lang="en-US" smtClean="0">
                <a:solidFill>
                  <a:prstClr val="black">
                    <a:tint val="75000"/>
                  </a:prstClr>
                </a:solidFill>
              </a:rPr>
              <a:pPr/>
              <a:t>12/9/2020</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209A06D1-F76B-4823-8608-D5B6233E0C97}"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825580915"/>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B89DE2B-809A-466D-963D-6216A6F706C9}" type="datetimeFigureOut">
              <a:rPr lang="en-US" smtClean="0">
                <a:solidFill>
                  <a:prstClr val="black">
                    <a:tint val="75000"/>
                  </a:prstClr>
                </a:solidFill>
              </a:rPr>
              <a:pPr/>
              <a:t>12/9/2020</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09A06D1-F76B-4823-8608-D5B6233E0C97}"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616370581"/>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B89DE2B-809A-466D-963D-6216A6F706C9}" type="datetimeFigureOut">
              <a:rPr lang="en-US" smtClean="0">
                <a:solidFill>
                  <a:prstClr val="black">
                    <a:tint val="75000"/>
                  </a:prstClr>
                </a:solidFill>
              </a:rPr>
              <a:pPr/>
              <a:t>12/9/2020</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09A06D1-F76B-4823-8608-D5B6233E0C97}"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6532425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12/9/2020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12/9/2020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12/9/2020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12/9/2020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12/9/2020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12/9/2020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12/9/2020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4.xml"/><Relationship Id="rId3" Type="http://schemas.openxmlformats.org/officeDocument/2006/relationships/slideLayout" Target="../slideLayouts/slideLayout19.xml"/><Relationship Id="rId7" Type="http://schemas.openxmlformats.org/officeDocument/2006/relationships/slideLayout" Target="../slideLayouts/slideLayout23.xml"/><Relationship Id="rId12" Type="http://schemas.openxmlformats.org/officeDocument/2006/relationships/theme" Target="../theme/theme2.xml"/><Relationship Id="rId2" Type="http://schemas.openxmlformats.org/officeDocument/2006/relationships/slideLayout" Target="../slideLayouts/slideLayout18.xml"/><Relationship Id="rId1" Type="http://schemas.openxmlformats.org/officeDocument/2006/relationships/slideLayout" Target="../slideLayouts/slideLayout17.xml"/><Relationship Id="rId6" Type="http://schemas.openxmlformats.org/officeDocument/2006/relationships/slideLayout" Target="../slideLayouts/slideLayout22.xml"/><Relationship Id="rId11" Type="http://schemas.openxmlformats.org/officeDocument/2006/relationships/slideLayout" Target="../slideLayouts/slideLayout27.xml"/><Relationship Id="rId5" Type="http://schemas.openxmlformats.org/officeDocument/2006/relationships/slideLayout" Target="../slideLayouts/slideLayout21.xml"/><Relationship Id="rId10" Type="http://schemas.openxmlformats.org/officeDocument/2006/relationships/slideLayout" Target="../slideLayouts/slideLayout26.xml"/><Relationship Id="rId4" Type="http://schemas.openxmlformats.org/officeDocument/2006/relationships/slideLayout" Target="../slideLayouts/slideLayout20.xml"/><Relationship Id="rId9"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12/9/2020</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defTabSz="914400"/>
            <a:fld id="{1B89DE2B-809A-466D-963D-6216A6F706C9}" type="datetimeFigureOut">
              <a:rPr lang="en-US" smtClean="0">
                <a:solidFill>
                  <a:prstClr val="black">
                    <a:tint val="75000"/>
                  </a:prstClr>
                </a:solidFill>
              </a:rPr>
              <a:pPr defTabSz="914400"/>
              <a:t>12/9/2020</a:t>
            </a:fld>
            <a:endParaRPr lang="en-US">
              <a:solidFill>
                <a:prstClr val="black">
                  <a:tint val="75000"/>
                </a:prstClr>
              </a:solidFill>
            </a:endParaRP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defTabSz="914400"/>
            <a:endParaRPr lang="en-US">
              <a:solidFill>
                <a:prstClr val="black">
                  <a:tint val="75000"/>
                </a:prstClr>
              </a:solidFill>
            </a:endParaRP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defTabSz="914400"/>
            <a:fld id="{209A06D1-F76B-4823-8608-D5B6233E0C97}" type="slidenum">
              <a:rPr lang="en-US" smtClean="0">
                <a:solidFill>
                  <a:prstClr val="black">
                    <a:tint val="75000"/>
                  </a:prstClr>
                </a:solidFill>
              </a:rPr>
              <a:pPr defTabSz="914400"/>
              <a:t>‹#›</a:t>
            </a:fld>
            <a:endParaRPr lang="en-US">
              <a:solidFill>
                <a:prstClr val="black">
                  <a:tint val="75000"/>
                </a:prstClr>
              </a:solidFill>
            </a:endParaRPr>
          </a:p>
        </p:txBody>
      </p:sp>
    </p:spTree>
    <p:extLst>
      <p:ext uri="{BB962C8B-B14F-4D97-AF65-F5344CB8AC3E}">
        <p14:creationId xmlns:p14="http://schemas.microsoft.com/office/powerpoint/2010/main" val="998669165"/>
      </p:ext>
    </p:extLst>
  </p:cSld>
  <p:clrMap bg1="lt1" tx1="dk1" bg2="lt2" tx2="dk2" accent1="accent1" accent2="accent2" accent3="accent3" accent4="accent4" accent5="accent5" accent6="accent6" hlink="hlink" folHlink="folHlink"/>
  <p:sldLayoutIdLst>
    <p:sldLayoutId id="2147483666" r:id="rId1"/>
    <p:sldLayoutId id="2147483667" r:id="rId2"/>
    <p:sldLayoutId id="2147483668" r:id="rId3"/>
    <p:sldLayoutId id="2147483669" r:id="rId4"/>
    <p:sldLayoutId id="2147483670" r:id="rId5"/>
    <p:sldLayoutId id="2147483671" r:id="rId6"/>
    <p:sldLayoutId id="2147483672" r:id="rId7"/>
    <p:sldLayoutId id="2147483673" r:id="rId8"/>
    <p:sldLayoutId id="2147483674" r:id="rId9"/>
    <p:sldLayoutId id="2147483675" r:id="rId10"/>
    <p:sldLayoutId id="2147483676"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7.xml"/></Relationships>
</file>

<file path=ppt/slides/_rels/slide1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www.thehindu.com/society/man-of-reason-and-compassion/article19869862.ece" TargetMode="External"/><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www.amu.ac.in/pdf/sseresources/35.%20Sir%20Syed%20and%20Aligarh%20Movement-%20A%20Bicentinary%20Bibliography%20(vol.%201%20-%20Books)%20Compiled%20&amp;%20Edited%20by%20Dr.%20Shayesta%20Khan.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71600" y="445366"/>
            <a:ext cx="9507682" cy="2387600"/>
          </a:xfrm>
        </p:spPr>
        <p:txBody>
          <a:bodyPr>
            <a:normAutofit fontScale="90000"/>
          </a:bodyPr>
          <a:lstStyle/>
          <a:p>
            <a:r>
              <a:rPr lang="en-US" sz="4000" b="1" dirty="0" smtClean="0">
                <a:latin typeface="Times New Roman" panose="02020603050405020304" pitchFamily="18" charset="0"/>
                <a:cs typeface="Times New Roman" panose="02020603050405020304" pitchFamily="18" charset="0"/>
              </a:rPr>
              <a:t>Muslim </a:t>
            </a:r>
            <a:r>
              <a:rPr lang="en-US" sz="4000" b="1" dirty="0">
                <a:latin typeface="Times New Roman" panose="02020603050405020304" pitchFamily="18" charset="0"/>
                <a:cs typeface="Times New Roman" panose="02020603050405020304" pitchFamily="18" charset="0"/>
              </a:rPr>
              <a:t>Philosophical Perspective on Education</a:t>
            </a:r>
            <a:r>
              <a:rPr lang="en-US" sz="4000" b="1" dirty="0">
                <a:latin typeface="Times New Roman" panose="02020603050405020304" pitchFamily="18" charset="0"/>
                <a:cs typeface="Times New Roman" panose="02020603050405020304" pitchFamily="18" charset="0"/>
              </a:rPr>
              <a:t/>
            </a:r>
            <a:br>
              <a:rPr lang="en-US" sz="4000" b="1" dirty="0">
                <a:latin typeface="Times New Roman" panose="02020603050405020304" pitchFamily="18" charset="0"/>
                <a:cs typeface="Times New Roman" panose="02020603050405020304" pitchFamily="18" charset="0"/>
              </a:rPr>
            </a:br>
            <a:r>
              <a:rPr lang="en-US" sz="3200" dirty="0" smtClean="0">
                <a:latin typeface="Times New Roman" panose="02020603050405020304" pitchFamily="18" charset="0"/>
                <a:cs typeface="Times New Roman" panose="02020603050405020304" pitchFamily="18" charset="0"/>
              </a:rPr>
              <a:t/>
            </a:r>
            <a:br>
              <a:rPr lang="en-US" sz="3200" dirty="0" smtClean="0">
                <a:latin typeface="Times New Roman" panose="02020603050405020304" pitchFamily="18" charset="0"/>
                <a:cs typeface="Times New Roman" panose="02020603050405020304" pitchFamily="18" charset="0"/>
              </a:rPr>
            </a:br>
            <a:r>
              <a:rPr lang="en-US" sz="3200" dirty="0" smtClean="0">
                <a:latin typeface="Times New Roman" panose="02020603050405020304" pitchFamily="18" charset="0"/>
                <a:cs typeface="Times New Roman" panose="02020603050405020304" pitchFamily="18" charset="0"/>
              </a:rPr>
              <a:t>BS Education-III</a:t>
            </a:r>
            <a:br>
              <a:rPr lang="en-US" sz="3200" dirty="0" smtClean="0">
                <a:latin typeface="Times New Roman" panose="02020603050405020304" pitchFamily="18" charset="0"/>
                <a:cs typeface="Times New Roman" panose="02020603050405020304" pitchFamily="18" charset="0"/>
              </a:rPr>
            </a:br>
            <a:r>
              <a:rPr lang="en-US" sz="3200" dirty="0" smtClean="0">
                <a:latin typeface="Times New Roman" panose="02020603050405020304" pitchFamily="18" charset="0"/>
                <a:cs typeface="Times New Roman" panose="02020603050405020304" pitchFamily="18" charset="0"/>
              </a:rPr>
              <a:t>Philosophy </a:t>
            </a:r>
            <a:r>
              <a:rPr lang="en-US" sz="3200" dirty="0">
                <a:latin typeface="Times New Roman" panose="02020603050405020304" pitchFamily="18" charset="0"/>
                <a:cs typeface="Times New Roman" panose="02020603050405020304" pitchFamily="18" charset="0"/>
              </a:rPr>
              <a:t>of Education (EDU-203</a:t>
            </a:r>
            <a:r>
              <a:rPr lang="en-US" sz="3200" dirty="0" smtClean="0">
                <a:latin typeface="Times New Roman" panose="02020603050405020304" pitchFamily="18" charset="0"/>
                <a:cs typeface="Times New Roman" panose="02020603050405020304" pitchFamily="18" charset="0"/>
              </a:rPr>
              <a:t>)</a:t>
            </a:r>
            <a:endParaRPr lang="en-US" sz="3200" dirty="0">
              <a:latin typeface="Times New Roman" panose="02020603050405020304" pitchFamily="18" charset="0"/>
              <a:cs typeface="Times New Roman" panose="02020603050405020304" pitchFamily="18" charset="0"/>
            </a:endParaRPr>
          </a:p>
        </p:txBody>
      </p:sp>
      <p:sp>
        <p:nvSpPr>
          <p:cNvPr id="3" name="Subtitle 2"/>
          <p:cNvSpPr>
            <a:spLocks noGrp="1"/>
          </p:cNvSpPr>
          <p:nvPr>
            <p:ph type="subTitle" idx="1"/>
          </p:nvPr>
        </p:nvSpPr>
        <p:spPr>
          <a:xfrm>
            <a:off x="1523998" y="5611089"/>
            <a:ext cx="9144000" cy="935183"/>
          </a:xfrm>
        </p:spPr>
        <p:txBody>
          <a:bodyPr>
            <a:normAutofit/>
          </a:bodyPr>
          <a:lstStyle/>
          <a:p>
            <a:r>
              <a:rPr lang="en-US" sz="2800" dirty="0">
                <a:latin typeface="Times New Roman" panose="02020603050405020304" pitchFamily="18" charset="0"/>
                <a:cs typeface="Times New Roman" panose="02020603050405020304" pitchFamily="18" charset="0"/>
              </a:rPr>
              <a:t>Department of Education</a:t>
            </a:r>
            <a:br>
              <a:rPr lang="en-US" sz="2800" dirty="0">
                <a:latin typeface="Times New Roman" panose="02020603050405020304" pitchFamily="18" charset="0"/>
                <a:cs typeface="Times New Roman" panose="02020603050405020304" pitchFamily="18" charset="0"/>
              </a:rPr>
            </a:br>
            <a:r>
              <a:rPr lang="en-US" sz="2800" dirty="0">
                <a:latin typeface="Times New Roman" panose="02020603050405020304" pitchFamily="18" charset="0"/>
                <a:cs typeface="Times New Roman" panose="02020603050405020304" pitchFamily="18" charset="0"/>
              </a:rPr>
              <a:t>University of </a:t>
            </a:r>
            <a:r>
              <a:rPr lang="en-US" sz="2800" dirty="0" smtClean="0">
                <a:latin typeface="Times New Roman" panose="02020603050405020304" pitchFamily="18" charset="0"/>
                <a:cs typeface="Times New Roman" panose="02020603050405020304" pitchFamily="18" charset="0"/>
              </a:rPr>
              <a:t>Sargodha</a:t>
            </a: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913166" y="3047925"/>
            <a:ext cx="2365663" cy="2348204"/>
          </a:xfrm>
          <a:prstGeom prst="rect">
            <a:avLst/>
          </a:prstGeom>
        </p:spPr>
      </p:pic>
    </p:spTree>
    <p:extLst>
      <p:ext uri="{BB962C8B-B14F-4D97-AF65-F5344CB8AC3E}">
        <p14:creationId xmlns:p14="http://schemas.microsoft.com/office/powerpoint/2010/main" val="375959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2">
            <a:extLst>
              <a:ext uri="{FF2B5EF4-FFF2-40B4-BE49-F238E27FC236}">
                <a16:creationId xmlns:a16="http://schemas.microsoft.com/office/drawing/2014/main" xmlns="" id="{6607C134-D59F-5F46-BF62-039A6394A05B}"/>
              </a:ext>
            </a:extLst>
          </p:cNvPr>
          <p:cNvSpPr>
            <a:spLocks noGrp="1"/>
          </p:cNvSpPr>
          <p:nvPr>
            <p:ph idx="1"/>
          </p:nvPr>
        </p:nvSpPr>
        <p:spPr>
          <a:xfrm>
            <a:off x="529868" y="291659"/>
            <a:ext cx="11396843" cy="3493110"/>
          </a:xfrm>
        </p:spPr>
        <p:txBody>
          <a:bodyPr>
            <a:normAutofit lnSpcReduction="10000"/>
          </a:bodyPr>
          <a:lstStyle/>
          <a:p>
            <a:r>
              <a:rPr lang="en-US" sz="2800" b="1" i="0">
                <a:solidFill>
                  <a:srgbClr val="FF0000"/>
                </a:solidFill>
                <a:effectLst/>
                <a:latin typeface="Open Sans"/>
              </a:rPr>
              <a:t>Shah walliullah </a:t>
            </a:r>
          </a:p>
          <a:p>
            <a:pPr marL="0" indent="0">
              <a:buNone/>
            </a:pPr>
            <a:r>
              <a:rPr lang="en-US" sz="2800" b="1">
                <a:solidFill>
                  <a:srgbClr val="FF0000"/>
                </a:solidFill>
                <a:latin typeface="Open Sans"/>
              </a:rPr>
              <a:t>                  </a:t>
            </a:r>
            <a:r>
              <a:rPr lang="en-US" b="0" i="0">
                <a:solidFill>
                  <a:schemeClr val="tx1"/>
                </a:solidFill>
                <a:effectLst/>
                <a:latin typeface="Open Sans"/>
              </a:rPr>
              <a:t>Shah Walliullah was a great Muslim reformist of 18</a:t>
            </a:r>
            <a:r>
              <a:rPr lang="en-US" b="0" i="0" baseline="30000">
                <a:solidFill>
                  <a:schemeClr val="tx1"/>
                </a:solidFill>
                <a:effectLst/>
                <a:latin typeface="Open Sans"/>
              </a:rPr>
              <a:t>th</a:t>
            </a:r>
            <a:r>
              <a:rPr lang="en-US" b="0" i="0">
                <a:solidFill>
                  <a:schemeClr val="tx1"/>
                </a:solidFill>
                <a:effectLst/>
                <a:latin typeface="Open Sans"/>
              </a:rPr>
              <a:t> century in India. He was a brilliant thinker and scholar with critical insight of political scenario of that time.  He worked for the betterment and true education of Muslims on right Islamic norms.  At that time in the Muslims after ruing India magnificently were going to lose power. The decline of Muslim rule in India had already begun and Muslims were being exploited at every facet of life. In order to bring Muslims of India on right path and help them Shah Walliullah worked really hard. He was born on 21</a:t>
            </a:r>
            <a:r>
              <a:rPr lang="en-US" b="0" i="0" baseline="30000">
                <a:solidFill>
                  <a:schemeClr val="tx1"/>
                </a:solidFill>
                <a:effectLst/>
                <a:latin typeface="Open Sans"/>
              </a:rPr>
              <a:t>st</a:t>
            </a:r>
            <a:r>
              <a:rPr lang="en-US" b="0" i="0">
                <a:solidFill>
                  <a:schemeClr val="tx1"/>
                </a:solidFill>
                <a:effectLst/>
                <a:latin typeface="Open Sans"/>
              </a:rPr>
              <a:t> February 1703 in Delhi and he died in 1762. His father was a famous religious personality at that time his name was Abdur Rahim he was a famous educationist who was running a Madrasah called Madrasah –i-Rahimiyah.  Shah Walliullah got his early education under his well educated father who taught him well and he was also enrolled in Naqshbandiyya Sufi order to enrich his spiritual insight. Soon he got permission to teach at father’s Madrasah, where he continued teaching for next 12 year</a:t>
            </a:r>
            <a:r>
              <a:rPr lang="en-US" b="0" i="0">
                <a:solidFill>
                  <a:srgbClr val="676F7C"/>
                </a:solidFill>
                <a:effectLst/>
                <a:latin typeface="Open Sans"/>
              </a:rPr>
              <a:t>s.</a:t>
            </a:r>
            <a:endParaRPr lang="en-US"/>
          </a:p>
        </p:txBody>
      </p:sp>
      <p:sp>
        <p:nvSpPr>
          <p:cNvPr id="7" name="TextBox 6">
            <a:extLst>
              <a:ext uri="{FF2B5EF4-FFF2-40B4-BE49-F238E27FC236}">
                <a16:creationId xmlns:a16="http://schemas.microsoft.com/office/drawing/2014/main" xmlns="" id="{4F04410D-0D03-6841-8127-F91555F4E93A}"/>
              </a:ext>
            </a:extLst>
          </p:cNvPr>
          <p:cNvSpPr txBox="1"/>
          <p:nvPr/>
        </p:nvSpPr>
        <p:spPr>
          <a:xfrm>
            <a:off x="1086820" y="3485326"/>
            <a:ext cx="11105180" cy="369332"/>
          </a:xfrm>
          <a:prstGeom prst="rect">
            <a:avLst/>
          </a:prstGeom>
          <a:noFill/>
        </p:spPr>
        <p:txBody>
          <a:bodyPr wrap="square">
            <a:spAutoFit/>
          </a:bodyPr>
          <a:lstStyle/>
          <a:p>
            <a:pPr marL="285750" indent="-285750">
              <a:buFont typeface="Arial" panose="020B0604020202020204" pitchFamily="34" charset="0"/>
              <a:buChar char="•"/>
            </a:pPr>
            <a:r>
              <a:rPr lang="en-US" b="1" i="0">
                <a:solidFill>
                  <a:srgbClr val="0070C0"/>
                </a:solidFill>
                <a:effectLst/>
                <a:latin typeface="ff6"/>
              </a:rPr>
              <a:t>Sources of Thought</a:t>
            </a:r>
            <a:endParaRPr lang="en-US" b="1">
              <a:solidFill>
                <a:srgbClr val="0070C0"/>
              </a:solidFill>
            </a:endParaRPr>
          </a:p>
        </p:txBody>
      </p:sp>
      <p:sp>
        <p:nvSpPr>
          <p:cNvPr id="9" name="TextBox 8">
            <a:extLst>
              <a:ext uri="{FF2B5EF4-FFF2-40B4-BE49-F238E27FC236}">
                <a16:creationId xmlns:a16="http://schemas.microsoft.com/office/drawing/2014/main" xmlns="" id="{EF293977-39C8-2E45-8425-07F2DD3CE78D}"/>
              </a:ext>
            </a:extLst>
          </p:cNvPr>
          <p:cNvSpPr txBox="1"/>
          <p:nvPr/>
        </p:nvSpPr>
        <p:spPr>
          <a:xfrm>
            <a:off x="1194775" y="4064934"/>
            <a:ext cx="10586104" cy="2862322"/>
          </a:xfrm>
          <a:prstGeom prst="rect">
            <a:avLst/>
          </a:prstGeom>
          <a:noFill/>
        </p:spPr>
        <p:txBody>
          <a:bodyPr wrap="square">
            <a:spAutoFit/>
          </a:bodyPr>
          <a:lstStyle/>
          <a:p>
            <a:pPr algn="l"/>
            <a:r>
              <a:rPr lang="en-US" b="0" i="0">
                <a:solidFill>
                  <a:srgbClr val="000000"/>
                </a:solidFill>
                <a:effectLst/>
                <a:latin typeface="ff4"/>
              </a:rPr>
              <a:t>The central point on which revolves the philosophical thought of Shah Waliullahis religion. According to him religion is the source of strength and power for Muslims.Their decline was the direct result of their apathy towards it. His chief concern thereforewas to call Muslims back to the teachings of Islam. He had a strong faith in the force andstrength of Islamic ideology in which, he believed, if accepted fully and applied honestly,lay the hope for peaceful and prosperous development of the human race. Shah Waliullahconsequently spent all his energies towards purifying Islamic ideals of all unhealthyinfluences and providing them a fresh intellectual ground to meet the challenges of thetime.</a:t>
            </a:r>
            <a:endParaRPr lang="en-US" b="0" i="0">
              <a:solidFill>
                <a:srgbClr val="000000"/>
              </a:solidFill>
              <a:effectLst/>
              <a:latin typeface="Roboto" panose="02000000000000000000" pitchFamily="2" charset="0"/>
            </a:endParaRPr>
          </a:p>
          <a:p>
            <a:pPr algn="l"/>
            <a:r>
              <a:rPr lang="en-US" b="0" i="0">
                <a:solidFill>
                  <a:srgbClr val="000000"/>
                </a:solidFill>
                <a:effectLst/>
                <a:latin typeface="ff6"/>
              </a:rPr>
              <a:t> </a:t>
            </a:r>
            <a:endParaRPr lang="en-US" b="0" i="0">
              <a:solidFill>
                <a:srgbClr val="000000"/>
              </a:solidFill>
              <a:effectLst/>
              <a:latin typeface="Roboto" panose="02000000000000000000" pitchFamily="2" charset="0"/>
            </a:endParaRPr>
          </a:p>
          <a:p>
            <a:r>
              <a:rPr lang="en-US" b="0" i="0">
                <a:solidFill>
                  <a:srgbClr val="000000"/>
                </a:solidFill>
                <a:effectLst/>
                <a:latin typeface="Roboto" panose="02000000000000000000" pitchFamily="2" charset="0"/>
              </a:rPr>
              <a:t/>
            </a:r>
            <a:br>
              <a:rPr lang="en-US" b="0" i="0">
                <a:solidFill>
                  <a:srgbClr val="000000"/>
                </a:solidFill>
                <a:effectLst/>
                <a:latin typeface="Roboto" panose="02000000000000000000" pitchFamily="2" charset="0"/>
              </a:rPr>
            </a:br>
            <a:endParaRPr lang="en-US"/>
          </a:p>
        </p:txBody>
      </p:sp>
      <p:pic>
        <p:nvPicPr>
          <p:cNvPr id="10" name="Picture 9">
            <a:extLst>
              <a:ext uri="{FF2B5EF4-FFF2-40B4-BE49-F238E27FC236}">
                <a16:creationId xmlns:a16="http://schemas.microsoft.com/office/drawing/2014/main" xmlns="" id="{B8A53A29-6978-4246-A814-108093C80240}"/>
              </a:ext>
            </a:extLst>
          </p:cNvPr>
          <p:cNvPicPr>
            <a:picLocks noChangeAspect="1"/>
          </p:cNvPicPr>
          <p:nvPr/>
        </p:nvPicPr>
        <p:blipFill>
          <a:blip r:embed="rId2"/>
          <a:stretch>
            <a:fillRect/>
          </a:stretch>
        </p:blipFill>
        <p:spPr>
          <a:xfrm>
            <a:off x="5951339" y="3371254"/>
            <a:ext cx="295275" cy="133350"/>
          </a:xfrm>
          <a:prstGeom prst="rect">
            <a:avLst/>
          </a:prstGeom>
        </p:spPr>
      </p:pic>
    </p:spTree>
    <p:extLst>
      <p:ext uri="{BB962C8B-B14F-4D97-AF65-F5344CB8AC3E}">
        <p14:creationId xmlns:p14="http://schemas.microsoft.com/office/powerpoint/2010/main" val="22620501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xmlns="" id="{F90BA155-FBFA-484F-B11D-B496E69A9270}"/>
              </a:ext>
            </a:extLst>
          </p:cNvPr>
          <p:cNvPicPr>
            <a:picLocks noChangeAspect="1"/>
          </p:cNvPicPr>
          <p:nvPr/>
        </p:nvPicPr>
        <p:blipFill>
          <a:blip r:embed="rId3"/>
          <a:stretch>
            <a:fillRect/>
          </a:stretch>
        </p:blipFill>
        <p:spPr>
          <a:xfrm>
            <a:off x="2089547" y="0"/>
            <a:ext cx="7197327" cy="3437929"/>
          </a:xfrm>
          <a:prstGeom prst="rect">
            <a:avLst/>
          </a:prstGeom>
        </p:spPr>
      </p:pic>
      <p:sp>
        <p:nvSpPr>
          <p:cNvPr id="8" name="TextBox 7">
            <a:extLst>
              <a:ext uri="{FF2B5EF4-FFF2-40B4-BE49-F238E27FC236}">
                <a16:creationId xmlns:a16="http://schemas.microsoft.com/office/drawing/2014/main" xmlns="" id="{3BB0E0DF-7BAE-804B-9096-AA9FA70A5DBE}"/>
              </a:ext>
            </a:extLst>
          </p:cNvPr>
          <p:cNvSpPr txBox="1"/>
          <p:nvPr/>
        </p:nvSpPr>
        <p:spPr>
          <a:xfrm>
            <a:off x="1625203" y="4065329"/>
            <a:ext cx="10126266" cy="2431435"/>
          </a:xfrm>
          <a:prstGeom prst="rect">
            <a:avLst/>
          </a:prstGeom>
          <a:noFill/>
        </p:spPr>
        <p:txBody>
          <a:bodyPr wrap="square">
            <a:spAutoFit/>
          </a:bodyPr>
          <a:lstStyle/>
          <a:p>
            <a:r>
              <a:rPr lang="en-US" sz="3200">
                <a:solidFill>
                  <a:schemeClr val="accent4"/>
                </a:solidFill>
                <a:latin typeface="+mj-lt"/>
              </a:rPr>
              <a:t>Shah waliullah’s Books</a:t>
            </a:r>
            <a:r>
              <a:rPr lang="en-US">
                <a:solidFill>
                  <a:schemeClr val="accent4"/>
                </a:solidFill>
              </a:rPr>
              <a:t> </a:t>
            </a:r>
            <a:endParaRPr lang="en-US" sz="2400">
              <a:solidFill>
                <a:schemeClr val="accent4"/>
              </a:solidFill>
            </a:endParaRPr>
          </a:p>
          <a:p>
            <a:pPr marL="171450" indent="-171450">
              <a:buFont typeface="Arial" panose="020B0604020202020204" pitchFamily="34" charset="0"/>
              <a:buChar char="•"/>
            </a:pPr>
            <a:r>
              <a:rPr lang="en-US" sz="2400"/>
              <a:t>Hujjathullahi-l-baligha</a:t>
            </a:r>
          </a:p>
          <a:p>
            <a:pPr marL="171450" indent="-171450">
              <a:buFont typeface="Arial" panose="020B0604020202020204" pitchFamily="34" charset="0"/>
              <a:buChar char="•"/>
            </a:pPr>
            <a:r>
              <a:rPr lang="en-US" sz="2400"/>
              <a:t>Izalatul-khaifa</a:t>
            </a:r>
          </a:p>
          <a:p>
            <a:pPr marL="171450" indent="-171450">
              <a:buFont typeface="Arial" panose="020B0604020202020204" pitchFamily="34" charset="0"/>
              <a:buChar char="•"/>
            </a:pPr>
            <a:r>
              <a:rPr lang="en-US" sz="2400"/>
              <a:t>The vilul Ahadih</a:t>
            </a:r>
          </a:p>
          <a:p>
            <a:pPr marL="171450" indent="-171450">
              <a:buFont typeface="Arial" panose="020B0604020202020204" pitchFamily="34" charset="0"/>
              <a:buChar char="•"/>
            </a:pPr>
            <a:r>
              <a:rPr lang="en-US" sz="2400"/>
              <a:t>Faizul-kabir</a:t>
            </a:r>
          </a:p>
          <a:p>
            <a:pPr marL="171450" indent="-171450">
              <a:buFont typeface="Arial" panose="020B0604020202020204" pitchFamily="34" charset="0"/>
              <a:buChar char="•"/>
            </a:pPr>
            <a:r>
              <a:rPr lang="en-US" sz="2400"/>
              <a:t>Budur-al-bazighah</a:t>
            </a:r>
          </a:p>
        </p:txBody>
      </p:sp>
    </p:spTree>
    <p:extLst>
      <p:ext uri="{BB962C8B-B14F-4D97-AF65-F5344CB8AC3E}">
        <p14:creationId xmlns:p14="http://schemas.microsoft.com/office/powerpoint/2010/main" val="22263114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xmlns="" id="{E77538E9-E998-E54C-A947-9B28C2E0F3C1}"/>
              </a:ext>
            </a:extLst>
          </p:cNvPr>
          <p:cNvSpPr txBox="1"/>
          <p:nvPr/>
        </p:nvSpPr>
        <p:spPr>
          <a:xfrm>
            <a:off x="1893093" y="464344"/>
            <a:ext cx="4768454" cy="400110"/>
          </a:xfrm>
          <a:prstGeom prst="rect">
            <a:avLst/>
          </a:prstGeom>
          <a:noFill/>
        </p:spPr>
        <p:txBody>
          <a:bodyPr wrap="square">
            <a:spAutoFit/>
          </a:bodyPr>
          <a:lstStyle/>
          <a:p>
            <a:pPr marL="285750" indent="-285750" algn="l">
              <a:buFont typeface="Arial" panose="020B0604020202020204" pitchFamily="34" charset="0"/>
              <a:buChar char="•"/>
            </a:pPr>
            <a:r>
              <a:rPr lang="en-US" sz="2000" b="1" i="0">
                <a:solidFill>
                  <a:srgbClr val="FF0000"/>
                </a:solidFill>
                <a:effectLst/>
                <a:latin typeface="Faustina"/>
              </a:rPr>
              <a:t>Sir syed Ahmad khan</a:t>
            </a:r>
          </a:p>
        </p:txBody>
      </p:sp>
      <p:pic>
        <p:nvPicPr>
          <p:cNvPr id="8" name="Picture 7">
            <a:extLst>
              <a:ext uri="{FF2B5EF4-FFF2-40B4-BE49-F238E27FC236}">
                <a16:creationId xmlns:a16="http://schemas.microsoft.com/office/drawing/2014/main" xmlns="" id="{19BF3A90-39D6-AA4D-9C96-EE77F275CB2F}"/>
              </a:ext>
            </a:extLst>
          </p:cNvPr>
          <p:cNvPicPr>
            <a:picLocks noChangeAspect="1"/>
          </p:cNvPicPr>
          <p:nvPr/>
        </p:nvPicPr>
        <p:blipFill>
          <a:blip r:embed="rId2"/>
          <a:stretch>
            <a:fillRect/>
          </a:stretch>
        </p:blipFill>
        <p:spPr>
          <a:xfrm>
            <a:off x="8036719" y="211285"/>
            <a:ext cx="3976687" cy="3435055"/>
          </a:xfrm>
          <a:prstGeom prst="rect">
            <a:avLst/>
          </a:prstGeom>
        </p:spPr>
      </p:pic>
      <p:sp>
        <p:nvSpPr>
          <p:cNvPr id="10" name="TextBox 9">
            <a:extLst>
              <a:ext uri="{FF2B5EF4-FFF2-40B4-BE49-F238E27FC236}">
                <a16:creationId xmlns:a16="http://schemas.microsoft.com/office/drawing/2014/main" xmlns="" id="{63AD4C54-0A5F-A746-9A75-55ED0556E8C6}"/>
              </a:ext>
            </a:extLst>
          </p:cNvPr>
          <p:cNvSpPr txBox="1"/>
          <p:nvPr/>
        </p:nvSpPr>
        <p:spPr>
          <a:xfrm>
            <a:off x="1459260" y="1120676"/>
            <a:ext cx="7002362" cy="2308324"/>
          </a:xfrm>
          <a:prstGeom prst="rect">
            <a:avLst/>
          </a:prstGeom>
          <a:noFill/>
        </p:spPr>
        <p:txBody>
          <a:bodyPr wrap="square">
            <a:spAutoFit/>
          </a:bodyPr>
          <a:lstStyle/>
          <a:p>
            <a:r>
              <a:rPr lang="en-US" b="0" i="0">
                <a:solidFill>
                  <a:srgbClr val="222222"/>
                </a:solidFill>
                <a:effectLst/>
                <a:latin typeface="Faustina"/>
              </a:rPr>
              <a:t>Born on 17 October 1817 to a wealthy family that was close to the Mughal court, Sir Syed Ahmad Khan wore many hats: Civil servant, journalist, historian. However, he is, first and foremost, known for his pioneering role in transforming the educational opportunities for Muslims. He recognised that education is the most important tool through which Muslims could emerge from a position of disadvantage and compete with Hindus, especially Bengali Hindus who were at the pinnacle of the political scene at the time.</a:t>
            </a:r>
            <a:endParaRPr lang="en-US"/>
          </a:p>
        </p:txBody>
      </p:sp>
      <p:sp>
        <p:nvSpPr>
          <p:cNvPr id="12" name="TextBox 11">
            <a:extLst>
              <a:ext uri="{FF2B5EF4-FFF2-40B4-BE49-F238E27FC236}">
                <a16:creationId xmlns:a16="http://schemas.microsoft.com/office/drawing/2014/main" xmlns="" id="{EF78B783-1CA4-D847-BCAF-85296AB5C806}"/>
              </a:ext>
            </a:extLst>
          </p:cNvPr>
          <p:cNvSpPr txBox="1"/>
          <p:nvPr/>
        </p:nvSpPr>
        <p:spPr>
          <a:xfrm>
            <a:off x="1209601" y="3646340"/>
            <a:ext cx="10577959" cy="1754326"/>
          </a:xfrm>
          <a:prstGeom prst="rect">
            <a:avLst/>
          </a:prstGeom>
          <a:noFill/>
        </p:spPr>
        <p:txBody>
          <a:bodyPr wrap="square">
            <a:spAutoFit/>
          </a:bodyPr>
          <a:lstStyle/>
          <a:p>
            <a:pPr algn="l"/>
            <a:r>
              <a:rPr lang="en-US" b="0" i="0">
                <a:solidFill>
                  <a:srgbClr val="222222"/>
                </a:solidFill>
                <a:effectLst/>
                <a:latin typeface="Faustina"/>
              </a:rPr>
              <a:t>He pushed for educational and social reforms and was a champion of democratic ideals and freedom of speech. In one of his essays he </a:t>
            </a:r>
            <a:r>
              <a:rPr lang="en-US" b="0" i="0" u="none" strike="noStrike">
                <a:solidFill>
                  <a:srgbClr val="CF461F"/>
                </a:solidFill>
                <a:effectLst/>
                <a:latin typeface="Faustina"/>
                <a:hlinkClick r:id="rId3"/>
              </a:rPr>
              <a:t>wrote</a:t>
            </a:r>
            <a:r>
              <a:rPr lang="en-US" b="0" i="0">
                <a:solidFill>
                  <a:srgbClr val="222222"/>
                </a:solidFill>
                <a:effectLst/>
                <a:latin typeface="Faustina"/>
              </a:rPr>
              <a:t>, “Freedom of expression is the right of everyone… Suppression of opinions, be it for any religious fear, or the fear of community and tribe or the fear of being defamed, or the fear of the government – is very bad”</a:t>
            </a:r>
          </a:p>
          <a:p>
            <a:r>
              <a:rPr lang="en-US"/>
              <a:t/>
            </a:r>
            <a:br>
              <a:rPr lang="en-US"/>
            </a:br>
            <a:endParaRPr lang="en-US"/>
          </a:p>
        </p:txBody>
      </p:sp>
      <p:sp>
        <p:nvSpPr>
          <p:cNvPr id="14" name="TextBox 13">
            <a:extLst>
              <a:ext uri="{FF2B5EF4-FFF2-40B4-BE49-F238E27FC236}">
                <a16:creationId xmlns:a16="http://schemas.microsoft.com/office/drawing/2014/main" xmlns="" id="{12A3CB19-219A-E945-A4A3-734BC0B3496C}"/>
              </a:ext>
            </a:extLst>
          </p:cNvPr>
          <p:cNvSpPr txBox="1"/>
          <p:nvPr/>
        </p:nvSpPr>
        <p:spPr>
          <a:xfrm>
            <a:off x="1459260" y="5031334"/>
            <a:ext cx="6098976" cy="369332"/>
          </a:xfrm>
          <a:prstGeom prst="rect">
            <a:avLst/>
          </a:prstGeom>
          <a:noFill/>
        </p:spPr>
        <p:txBody>
          <a:bodyPr wrap="square">
            <a:spAutoFit/>
          </a:bodyPr>
          <a:lstStyle/>
          <a:p>
            <a:pPr marL="285750" indent="-285750" algn="l">
              <a:buFont typeface="Arial" panose="020B0604020202020204" pitchFamily="34" charset="0"/>
              <a:buChar char="•"/>
            </a:pPr>
            <a:r>
              <a:rPr lang="en-US" b="1" i="0">
                <a:solidFill>
                  <a:srgbClr val="0070C0"/>
                </a:solidFill>
                <a:effectLst/>
                <a:latin typeface="Faustina"/>
              </a:rPr>
              <a:t>The Aligarh Movement</a:t>
            </a:r>
          </a:p>
        </p:txBody>
      </p:sp>
      <p:sp>
        <p:nvSpPr>
          <p:cNvPr id="16" name="TextBox 15">
            <a:extLst>
              <a:ext uri="{FF2B5EF4-FFF2-40B4-BE49-F238E27FC236}">
                <a16:creationId xmlns:a16="http://schemas.microsoft.com/office/drawing/2014/main" xmlns="" id="{B66249A9-AE60-464E-9506-7DE25D4597F5}"/>
              </a:ext>
            </a:extLst>
          </p:cNvPr>
          <p:cNvSpPr txBox="1"/>
          <p:nvPr/>
        </p:nvSpPr>
        <p:spPr>
          <a:xfrm>
            <a:off x="1893093" y="5551033"/>
            <a:ext cx="9206507" cy="923330"/>
          </a:xfrm>
          <a:prstGeom prst="rect">
            <a:avLst/>
          </a:prstGeom>
          <a:noFill/>
        </p:spPr>
        <p:txBody>
          <a:bodyPr wrap="square">
            <a:spAutoFit/>
          </a:bodyPr>
          <a:lstStyle/>
          <a:p>
            <a:r>
              <a:rPr lang="en-US" b="0" i="0">
                <a:solidFill>
                  <a:srgbClr val="222222"/>
                </a:solidFill>
                <a:effectLst/>
                <a:latin typeface="Faustina"/>
              </a:rPr>
              <a:t>Khan’s most notable contribution to the field of education is establishing the Madarsatul Uloom in Aligarh in 1875, now known as the Aligarh Muslim University, a premier educational institution of the country.</a:t>
            </a:r>
            <a:endParaRPr lang="en-US"/>
          </a:p>
        </p:txBody>
      </p:sp>
    </p:spTree>
    <p:extLst>
      <p:ext uri="{BB962C8B-B14F-4D97-AF65-F5344CB8AC3E}">
        <p14:creationId xmlns:p14="http://schemas.microsoft.com/office/powerpoint/2010/main" val="376518297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xmlns="" id="{49D287F0-A6E9-8B45-9DD2-FF97774D5234}"/>
              </a:ext>
            </a:extLst>
          </p:cNvPr>
          <p:cNvSpPr txBox="1"/>
          <p:nvPr/>
        </p:nvSpPr>
        <p:spPr>
          <a:xfrm>
            <a:off x="1643063" y="475773"/>
            <a:ext cx="9394031" cy="923330"/>
          </a:xfrm>
          <a:prstGeom prst="rect">
            <a:avLst/>
          </a:prstGeom>
          <a:noFill/>
        </p:spPr>
        <p:txBody>
          <a:bodyPr wrap="square">
            <a:spAutoFit/>
          </a:bodyPr>
          <a:lstStyle/>
          <a:p>
            <a:r>
              <a:rPr lang="en-US" b="0" i="0">
                <a:solidFill>
                  <a:srgbClr val="222222"/>
                </a:solidFill>
                <a:effectLst/>
                <a:latin typeface="Faustina"/>
              </a:rPr>
              <a:t>He attempted to model the college on universities such as Oxford and Cambridge. His work on Muslim education was not limited to this alone — he wanted to create a network of educational institutions managed by Muslims and founded the All India Muslim Educational Conference.</a:t>
            </a:r>
            <a:endParaRPr lang="en-US"/>
          </a:p>
        </p:txBody>
      </p:sp>
      <p:sp>
        <p:nvSpPr>
          <p:cNvPr id="7" name="TextBox 6">
            <a:extLst>
              <a:ext uri="{FF2B5EF4-FFF2-40B4-BE49-F238E27FC236}">
                <a16:creationId xmlns:a16="http://schemas.microsoft.com/office/drawing/2014/main" xmlns="" id="{6402DEDC-CCC1-A040-B4FC-EAF06AD14A6F}"/>
              </a:ext>
            </a:extLst>
          </p:cNvPr>
          <p:cNvSpPr txBox="1"/>
          <p:nvPr/>
        </p:nvSpPr>
        <p:spPr>
          <a:xfrm>
            <a:off x="1643063" y="1483578"/>
            <a:ext cx="10447734" cy="2031325"/>
          </a:xfrm>
          <a:prstGeom prst="rect">
            <a:avLst/>
          </a:prstGeom>
          <a:noFill/>
        </p:spPr>
        <p:txBody>
          <a:bodyPr wrap="square">
            <a:spAutoFit/>
          </a:bodyPr>
          <a:lstStyle/>
          <a:p>
            <a:pPr algn="l"/>
            <a:r>
              <a:rPr lang="en-US" b="0" i="0">
                <a:solidFill>
                  <a:srgbClr val="222222"/>
                </a:solidFill>
                <a:effectLst/>
                <a:latin typeface="Faustina"/>
              </a:rPr>
              <a:t>In 1886, he </a:t>
            </a:r>
            <a:r>
              <a:rPr lang="en-US" b="0" i="0" u="none" strike="noStrike">
                <a:solidFill>
                  <a:srgbClr val="CF461F"/>
                </a:solidFill>
                <a:effectLst/>
                <a:latin typeface="Faustina"/>
                <a:hlinkClick r:id="rId2"/>
              </a:rPr>
              <a:t>set up</a:t>
            </a:r>
            <a:r>
              <a:rPr lang="en-US" b="0" i="0">
                <a:solidFill>
                  <a:srgbClr val="222222"/>
                </a:solidFill>
                <a:effectLst/>
                <a:latin typeface="Faustina"/>
              </a:rPr>
              <a:t> the Mohammedan Anglo-Oriental Education Congress, later renamed the Mohammedan Anglo-Oriental Educational Conference, to bring together education and culture. He emphasised the need for an autonomous Muslim institution free of any government funding.</a:t>
            </a:r>
          </a:p>
          <a:p>
            <a:pPr algn="l"/>
            <a:r>
              <a:rPr lang="en-US" b="0" i="0">
                <a:solidFill>
                  <a:srgbClr val="222222"/>
                </a:solidFill>
                <a:effectLst/>
                <a:latin typeface="Faustina"/>
              </a:rPr>
              <a:t>On this issue he said, “As long as we depend on Government for wants which are essentially of a domestic nature as education necessarily is, we really expect to get what is simply impossible to obtain. The best educational institutions in Europe are either entirely or next to entirely free from any control of the government.”</a:t>
            </a:r>
          </a:p>
        </p:txBody>
      </p:sp>
      <p:sp>
        <p:nvSpPr>
          <p:cNvPr id="9" name="TextBox 8">
            <a:extLst>
              <a:ext uri="{FF2B5EF4-FFF2-40B4-BE49-F238E27FC236}">
                <a16:creationId xmlns:a16="http://schemas.microsoft.com/office/drawing/2014/main" xmlns="" id="{E1861DEA-2827-044C-842A-0E72C6FE10A4}"/>
              </a:ext>
            </a:extLst>
          </p:cNvPr>
          <p:cNvSpPr txBox="1"/>
          <p:nvPr/>
        </p:nvSpPr>
        <p:spPr>
          <a:xfrm>
            <a:off x="3290590" y="3824585"/>
            <a:ext cx="6098976" cy="461665"/>
          </a:xfrm>
          <a:prstGeom prst="rect">
            <a:avLst/>
          </a:prstGeom>
          <a:noFill/>
        </p:spPr>
        <p:txBody>
          <a:bodyPr wrap="square">
            <a:spAutoFit/>
          </a:bodyPr>
          <a:lstStyle/>
          <a:p>
            <a:pPr marL="342900" indent="-342900" algn="l">
              <a:buFont typeface="Arial" panose="020B0604020202020204" pitchFamily="34" charset="0"/>
              <a:buChar char="•"/>
            </a:pPr>
            <a:r>
              <a:rPr lang="en-US" sz="2400" b="1" i="0">
                <a:solidFill>
                  <a:srgbClr val="FF0000"/>
                </a:solidFill>
                <a:effectLst/>
                <a:latin typeface="Roboto" panose="02000000000000000000" pitchFamily="2" charset="0"/>
              </a:rPr>
              <a:t>Allama Iqbal</a:t>
            </a:r>
          </a:p>
        </p:txBody>
      </p:sp>
      <p:sp>
        <p:nvSpPr>
          <p:cNvPr id="11" name="TextBox 10">
            <a:extLst>
              <a:ext uri="{FF2B5EF4-FFF2-40B4-BE49-F238E27FC236}">
                <a16:creationId xmlns:a16="http://schemas.microsoft.com/office/drawing/2014/main" xmlns="" id="{186B4ADD-1E44-CB4F-A9E5-627E3108C9CF}"/>
              </a:ext>
            </a:extLst>
          </p:cNvPr>
          <p:cNvSpPr txBox="1"/>
          <p:nvPr/>
        </p:nvSpPr>
        <p:spPr>
          <a:xfrm>
            <a:off x="793255" y="4595932"/>
            <a:ext cx="11523761" cy="1477328"/>
          </a:xfrm>
          <a:prstGeom prst="rect">
            <a:avLst/>
          </a:prstGeom>
          <a:noFill/>
        </p:spPr>
        <p:txBody>
          <a:bodyPr wrap="square">
            <a:spAutoFit/>
          </a:bodyPr>
          <a:lstStyle/>
          <a:p>
            <a:pPr algn="l"/>
            <a:r>
              <a:rPr lang="en-US" b="0" i="0">
                <a:solidFill>
                  <a:srgbClr val="000000"/>
                </a:solidFill>
                <a:effectLst/>
                <a:latin typeface="ff2"/>
              </a:rPr>
              <a:t>Allama Muhammad Iqbal (1873-</a:t>
            </a:r>
            <a:r>
              <a:rPr lang="en-US" b="0" i="0">
                <a:solidFill>
                  <a:srgbClr val="000000"/>
                </a:solidFill>
                <a:effectLst/>
                <a:latin typeface="ff3"/>
              </a:rPr>
              <a:t>1938) has valuable contribution in that he denes </a:t>
            </a:r>
            <a:r>
              <a:rPr lang="en-US" b="0" i="0">
                <a:solidFill>
                  <a:srgbClr val="000000"/>
                </a:solidFill>
                <a:effectLst/>
                <a:latin typeface="ff2"/>
              </a:rPr>
              <a:t>the resolution education can provide. In his </a:t>
            </a:r>
            <a:r>
              <a:rPr lang="en-US" b="0" i="0">
                <a:solidFill>
                  <a:srgbClr val="000000"/>
                </a:solidFill>
                <a:effectLst/>
                <a:latin typeface="ff3"/>
              </a:rPr>
              <a:t>scientic work entitled: </a:t>
            </a:r>
            <a:r>
              <a:rPr lang="en-US" b="0" i="0">
                <a:solidFill>
                  <a:srgbClr val="000000"/>
                </a:solidFill>
                <a:effectLst/>
                <a:latin typeface="ff4"/>
              </a:rPr>
              <a:t>“The Reconstruction of Religious thought in Islam”,</a:t>
            </a:r>
            <a:r>
              <a:rPr lang="en-US" b="0" i="0">
                <a:solidFill>
                  <a:srgbClr val="000000"/>
                </a:solidFill>
                <a:effectLst/>
                <a:latin typeface="ff2"/>
              </a:rPr>
              <a:t> Iqbal (1998) laid the theory of education, according to Saiyidain, cannot be profoundly elucidated without consciously postulating some conception of the nature of the individual to be educated, his relationship to the community and, what may be called, his ultimate destiny (Saiyidain, 1992). The essence of the educative process, reduced To its most elementary .</a:t>
            </a:r>
          </a:p>
        </p:txBody>
      </p:sp>
    </p:spTree>
    <p:extLst>
      <p:ext uri="{BB962C8B-B14F-4D97-AF65-F5344CB8AC3E}">
        <p14:creationId xmlns:p14="http://schemas.microsoft.com/office/powerpoint/2010/main" val="180072813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xmlns="" id="{1B0E3C43-0198-7F48-AAF4-FB046B9ED57C}"/>
              </a:ext>
            </a:extLst>
          </p:cNvPr>
          <p:cNvSpPr txBox="1"/>
          <p:nvPr/>
        </p:nvSpPr>
        <p:spPr>
          <a:xfrm>
            <a:off x="1714500" y="2212240"/>
            <a:ext cx="10477500" cy="2308324"/>
          </a:xfrm>
          <a:prstGeom prst="rect">
            <a:avLst/>
          </a:prstGeom>
          <a:noFill/>
        </p:spPr>
        <p:txBody>
          <a:bodyPr wrap="square">
            <a:spAutoFit/>
          </a:bodyPr>
          <a:lstStyle/>
          <a:p>
            <a:pPr marL="285750" indent="-285750" algn="l">
              <a:buFont typeface="Arial" panose="020B0604020202020204" pitchFamily="34" charset="0"/>
              <a:buChar char="•"/>
            </a:pPr>
            <a:r>
              <a:rPr lang="en-US" b="0" i="0">
                <a:solidFill>
                  <a:srgbClr val="0070C0"/>
                </a:solidFill>
                <a:effectLst/>
                <a:latin typeface="ff1"/>
              </a:rPr>
              <a:t>Philosophy of Islamic Education</a:t>
            </a:r>
          </a:p>
          <a:p>
            <a:pPr algn="l"/>
            <a:r>
              <a:rPr lang="en-US" b="0" i="0">
                <a:solidFill>
                  <a:srgbClr val="000000"/>
                </a:solidFill>
                <a:effectLst/>
                <a:latin typeface="ff2"/>
              </a:rPr>
              <a:t>To the mind of the researcher, the relationship of an individual with his environment like what </a:t>
            </a:r>
          </a:p>
          <a:p>
            <a:pPr algn="l"/>
            <a:r>
              <a:rPr lang="en-US" b="0" i="0">
                <a:solidFill>
                  <a:srgbClr val="000000"/>
                </a:solidFill>
                <a:effectLst/>
                <a:latin typeface="ff2"/>
              </a:rPr>
              <a:t>has been discussed in this introduction vividly could be made as the basis of developing the </a:t>
            </a:r>
          </a:p>
          <a:p>
            <a:pPr algn="l"/>
            <a:r>
              <a:rPr lang="en-US" b="0" i="0">
                <a:solidFill>
                  <a:srgbClr val="000000"/>
                </a:solidFill>
                <a:effectLst/>
                <a:latin typeface="ff2"/>
              </a:rPr>
              <a:t>nature, meaning and philosophy of education in general. It is important then to elaborate </a:t>
            </a:r>
          </a:p>
          <a:p>
            <a:pPr algn="l"/>
            <a:r>
              <a:rPr lang="en-US" b="0" i="0">
                <a:solidFill>
                  <a:srgbClr val="000000"/>
                </a:solidFill>
                <a:effectLst/>
                <a:latin typeface="ff2"/>
              </a:rPr>
              <a:t>the philosophy of education from the sight of Islam (Al-Attas, 1980). In elaborating the </a:t>
            </a:r>
          </a:p>
          <a:p>
            <a:pPr algn="l"/>
            <a:r>
              <a:rPr lang="en-US" b="0" i="0">
                <a:solidFill>
                  <a:srgbClr val="000000"/>
                </a:solidFill>
                <a:effectLst/>
                <a:latin typeface="ff2"/>
              </a:rPr>
              <a:t>philosophy of Islamic education, the view of Rosnani Hashim (2008) infers from her book </a:t>
            </a:r>
          </a:p>
          <a:p>
            <a:pPr algn="l"/>
            <a:r>
              <a:rPr lang="en-US" b="0" i="0">
                <a:solidFill>
                  <a:srgbClr val="000000"/>
                </a:solidFill>
                <a:effectLst/>
                <a:latin typeface="ff2"/>
              </a:rPr>
              <a:t>entitled </a:t>
            </a:r>
            <a:r>
              <a:rPr lang="en-US" b="0" i="0">
                <a:solidFill>
                  <a:srgbClr val="000000"/>
                </a:solidFill>
                <a:effectLst/>
                <a:latin typeface="ff4"/>
              </a:rPr>
              <a:t>Education Dualism in Malaysia.</a:t>
            </a:r>
            <a:r>
              <a:rPr lang="en-US" b="0" i="0">
                <a:solidFill>
                  <a:srgbClr val="000000"/>
                </a:solidFill>
                <a:effectLst/>
                <a:latin typeface="ff2"/>
              </a:rPr>
              <a:t> To her, it is a well-known principle that education </a:t>
            </a:r>
          </a:p>
          <a:p>
            <a:pPr algn="l"/>
            <a:r>
              <a:rPr lang="en-US" b="0" i="0">
                <a:solidFill>
                  <a:srgbClr val="000000"/>
                </a:solidFill>
                <a:effectLst/>
                <a:latin typeface="ff2"/>
              </a:rPr>
              <a:t>is one of the means through which a particular society transmits and renews its culture and values</a:t>
            </a:r>
          </a:p>
        </p:txBody>
      </p:sp>
      <p:sp>
        <p:nvSpPr>
          <p:cNvPr id="7" name="TextBox 6">
            <a:extLst>
              <a:ext uri="{FF2B5EF4-FFF2-40B4-BE49-F238E27FC236}">
                <a16:creationId xmlns:a16="http://schemas.microsoft.com/office/drawing/2014/main" xmlns="" id="{BE3E83C8-F15F-F444-99FF-C9621065D4AE}"/>
              </a:ext>
            </a:extLst>
          </p:cNvPr>
          <p:cNvSpPr txBox="1"/>
          <p:nvPr/>
        </p:nvSpPr>
        <p:spPr>
          <a:xfrm>
            <a:off x="1714500" y="4645760"/>
            <a:ext cx="8983265" cy="1200329"/>
          </a:xfrm>
          <a:prstGeom prst="rect">
            <a:avLst/>
          </a:prstGeom>
          <a:noFill/>
        </p:spPr>
        <p:txBody>
          <a:bodyPr wrap="square">
            <a:spAutoFit/>
          </a:bodyPr>
          <a:lstStyle/>
          <a:p>
            <a:pPr algn="l"/>
            <a:r>
              <a:rPr lang="en-US" b="0" i="0">
                <a:solidFill>
                  <a:srgbClr val="000000"/>
                </a:solidFill>
                <a:effectLst/>
                <a:latin typeface="ff2"/>
              </a:rPr>
              <a:t>According to William K. Franken, education is the transmission or acquisition of the excellence </a:t>
            </a:r>
          </a:p>
          <a:p>
            <a:pPr algn="l"/>
            <a:r>
              <a:rPr lang="en-US" b="0" i="0">
                <a:solidFill>
                  <a:srgbClr val="000000"/>
                </a:solidFill>
                <a:effectLst/>
                <a:latin typeface="ff2"/>
              </a:rPr>
              <a:t>(desirable abilities, habits, states and traits) by the use of techniques like instruction, training, </a:t>
            </a:r>
          </a:p>
          <a:p>
            <a:pPr algn="l"/>
            <a:r>
              <a:rPr lang="en-US" b="0" i="0">
                <a:solidFill>
                  <a:srgbClr val="000000"/>
                </a:solidFill>
                <a:effectLst/>
                <a:latin typeface="ff2"/>
              </a:rPr>
              <a:t>studying, practice, guidance and discipline (Franken, 1965). Consequently, it is natural that </a:t>
            </a:r>
          </a:p>
          <a:p>
            <a:pPr algn="l"/>
            <a:r>
              <a:rPr lang="en-US" b="0" i="0">
                <a:solidFill>
                  <a:srgbClr val="000000"/>
                </a:solidFill>
                <a:effectLst/>
                <a:latin typeface="ff2"/>
              </a:rPr>
              <a:t>educational principles. </a:t>
            </a:r>
          </a:p>
        </p:txBody>
      </p:sp>
      <p:pic>
        <p:nvPicPr>
          <p:cNvPr id="8" name="Picture 8">
            <a:extLst>
              <a:ext uri="{FF2B5EF4-FFF2-40B4-BE49-F238E27FC236}">
                <a16:creationId xmlns:a16="http://schemas.microsoft.com/office/drawing/2014/main" xmlns="" id="{AF9C31B4-D17A-6742-965E-2B0585C5B5AB}"/>
              </a:ext>
            </a:extLst>
          </p:cNvPr>
          <p:cNvPicPr>
            <a:picLocks noChangeAspect="1"/>
          </p:cNvPicPr>
          <p:nvPr/>
        </p:nvPicPr>
        <p:blipFill>
          <a:blip r:embed="rId2"/>
          <a:stretch>
            <a:fillRect/>
          </a:stretch>
        </p:blipFill>
        <p:spPr>
          <a:xfrm>
            <a:off x="5429710" y="238689"/>
            <a:ext cx="1883704" cy="1910953"/>
          </a:xfrm>
          <a:prstGeom prst="rect">
            <a:avLst/>
          </a:prstGeom>
        </p:spPr>
      </p:pic>
    </p:spTree>
    <p:extLst>
      <p:ext uri="{BB962C8B-B14F-4D97-AF65-F5344CB8AC3E}">
        <p14:creationId xmlns:p14="http://schemas.microsoft.com/office/powerpoint/2010/main" val="292593339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xmlns="" id="{F3CA4427-295D-8F4C-A26A-D5A1416EC931}"/>
              </a:ext>
            </a:extLst>
          </p:cNvPr>
          <p:cNvSpPr txBox="1"/>
          <p:nvPr/>
        </p:nvSpPr>
        <p:spPr>
          <a:xfrm>
            <a:off x="2049363" y="717231"/>
            <a:ext cx="6098976" cy="523220"/>
          </a:xfrm>
          <a:prstGeom prst="rect">
            <a:avLst/>
          </a:prstGeom>
          <a:noFill/>
        </p:spPr>
        <p:txBody>
          <a:bodyPr wrap="square">
            <a:spAutoFit/>
          </a:bodyPr>
          <a:lstStyle/>
          <a:p>
            <a:pPr marL="457200" indent="-457200">
              <a:buFont typeface="Arial" panose="020B0604020202020204" pitchFamily="34" charset="0"/>
              <a:buChar char="•"/>
            </a:pPr>
            <a:r>
              <a:rPr lang="en-US" sz="2800" b="1">
                <a:solidFill>
                  <a:srgbClr val="FF0000"/>
                </a:solidFill>
              </a:rPr>
              <a:t>Reference</a:t>
            </a:r>
          </a:p>
        </p:txBody>
      </p:sp>
      <p:sp>
        <p:nvSpPr>
          <p:cNvPr id="7" name="TextBox 6">
            <a:extLst>
              <a:ext uri="{FF2B5EF4-FFF2-40B4-BE49-F238E27FC236}">
                <a16:creationId xmlns:a16="http://schemas.microsoft.com/office/drawing/2014/main" xmlns="" id="{FC345DD1-B89C-8A47-B4BB-71F895B2FDB5}"/>
              </a:ext>
            </a:extLst>
          </p:cNvPr>
          <p:cNvSpPr txBox="1"/>
          <p:nvPr/>
        </p:nvSpPr>
        <p:spPr>
          <a:xfrm>
            <a:off x="2227957" y="1422498"/>
            <a:ext cx="9291340" cy="646331"/>
          </a:xfrm>
          <a:prstGeom prst="rect">
            <a:avLst/>
          </a:prstGeom>
          <a:noFill/>
        </p:spPr>
        <p:txBody>
          <a:bodyPr wrap="square">
            <a:spAutoFit/>
          </a:bodyPr>
          <a:lstStyle/>
          <a:p>
            <a:pPr marL="285750" indent="-285750">
              <a:buFont typeface="Arial" panose="020B0604020202020204" pitchFamily="34" charset="0"/>
              <a:buChar char="•"/>
            </a:pPr>
            <a:r>
              <a:rPr lang="en-US">
                <a:solidFill>
                  <a:srgbClr val="0070C0"/>
                </a:solidFill>
              </a:rPr>
              <a:t>https://www.researchgate.net/publication/333389341_Shah_Waliullah_on_The_Art_of_Being_Knowledgable_Fann_Daneshmandi</a:t>
            </a:r>
          </a:p>
        </p:txBody>
      </p:sp>
      <p:sp>
        <p:nvSpPr>
          <p:cNvPr id="9" name="TextBox 8">
            <a:extLst>
              <a:ext uri="{FF2B5EF4-FFF2-40B4-BE49-F238E27FC236}">
                <a16:creationId xmlns:a16="http://schemas.microsoft.com/office/drawing/2014/main" xmlns="" id="{6B370B11-063B-5347-96E5-055F56BECE36}"/>
              </a:ext>
            </a:extLst>
          </p:cNvPr>
          <p:cNvSpPr txBox="1"/>
          <p:nvPr/>
        </p:nvSpPr>
        <p:spPr>
          <a:xfrm>
            <a:off x="2227957" y="2268735"/>
            <a:ext cx="8844856" cy="646331"/>
          </a:xfrm>
          <a:prstGeom prst="rect">
            <a:avLst/>
          </a:prstGeom>
          <a:noFill/>
        </p:spPr>
        <p:txBody>
          <a:bodyPr wrap="square">
            <a:spAutoFit/>
          </a:bodyPr>
          <a:lstStyle/>
          <a:p>
            <a:pPr marL="285750" indent="-285750">
              <a:buFont typeface="Arial" panose="020B0604020202020204" pitchFamily="34" charset="0"/>
              <a:buChar char="•"/>
            </a:pPr>
            <a:r>
              <a:rPr lang="en-US">
                <a:solidFill>
                  <a:srgbClr val="0070C0"/>
                </a:solidFill>
              </a:rPr>
              <a:t>https://www.researchgate.net/publication/267370644_Iqbal's_Philosophy_on_Islamic_Education_A_Historical_Perspective</a:t>
            </a:r>
          </a:p>
        </p:txBody>
      </p:sp>
      <p:sp>
        <p:nvSpPr>
          <p:cNvPr id="11" name="TextBox 10">
            <a:extLst>
              <a:ext uri="{FF2B5EF4-FFF2-40B4-BE49-F238E27FC236}">
                <a16:creationId xmlns:a16="http://schemas.microsoft.com/office/drawing/2014/main" xmlns="" id="{DF270FFB-826C-A74B-A400-DCD7B06C190E}"/>
              </a:ext>
            </a:extLst>
          </p:cNvPr>
          <p:cNvSpPr txBox="1"/>
          <p:nvPr/>
        </p:nvSpPr>
        <p:spPr>
          <a:xfrm>
            <a:off x="2227958" y="3105834"/>
            <a:ext cx="8844855" cy="646331"/>
          </a:xfrm>
          <a:prstGeom prst="rect">
            <a:avLst/>
          </a:prstGeom>
          <a:noFill/>
        </p:spPr>
        <p:txBody>
          <a:bodyPr wrap="square">
            <a:spAutoFit/>
          </a:bodyPr>
          <a:lstStyle/>
          <a:p>
            <a:pPr marL="285750" indent="-285750">
              <a:buFont typeface="Arial" panose="020B0604020202020204" pitchFamily="34" charset="0"/>
              <a:buChar char="•"/>
            </a:pPr>
            <a:r>
              <a:rPr lang="en-US">
                <a:solidFill>
                  <a:srgbClr val="0070C0"/>
                </a:solidFill>
              </a:rPr>
              <a:t>https://www.researchgate.net/publication/267370644_Iqbal's_Philosophy_on_Islamic_Education_A_Historical_Perspective</a:t>
            </a:r>
          </a:p>
        </p:txBody>
      </p:sp>
      <p:sp>
        <p:nvSpPr>
          <p:cNvPr id="13" name="TextBox 12">
            <a:extLst>
              <a:ext uri="{FF2B5EF4-FFF2-40B4-BE49-F238E27FC236}">
                <a16:creationId xmlns:a16="http://schemas.microsoft.com/office/drawing/2014/main" xmlns="" id="{7C501CC8-2E27-E942-96A6-476658A51B55}"/>
              </a:ext>
            </a:extLst>
          </p:cNvPr>
          <p:cNvSpPr txBox="1"/>
          <p:nvPr/>
        </p:nvSpPr>
        <p:spPr>
          <a:xfrm>
            <a:off x="2352973" y="3942933"/>
            <a:ext cx="9291340" cy="646331"/>
          </a:xfrm>
          <a:prstGeom prst="rect">
            <a:avLst/>
          </a:prstGeom>
          <a:noFill/>
        </p:spPr>
        <p:txBody>
          <a:bodyPr wrap="square">
            <a:spAutoFit/>
          </a:bodyPr>
          <a:lstStyle/>
          <a:p>
            <a:pPr marL="285750" indent="-285750">
              <a:buFont typeface="Arial" panose="020B0604020202020204" pitchFamily="34" charset="0"/>
              <a:buChar char="•"/>
            </a:pPr>
            <a:r>
              <a:rPr lang="en-US">
                <a:solidFill>
                  <a:srgbClr val="0070C0"/>
                </a:solidFill>
              </a:rPr>
              <a:t>https://theprint.in/theprint-profile/sir-syed-ahmad-khan-for-whom-educational-reform-way-of-life/306520/</a:t>
            </a:r>
          </a:p>
        </p:txBody>
      </p:sp>
    </p:spTree>
    <p:extLst>
      <p:ext uri="{BB962C8B-B14F-4D97-AF65-F5344CB8AC3E}">
        <p14:creationId xmlns:p14="http://schemas.microsoft.com/office/powerpoint/2010/main" val="15903401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6">
            <a:extLst>
              <a:ext uri="{FF2B5EF4-FFF2-40B4-BE49-F238E27FC236}">
                <a16:creationId xmlns:a16="http://schemas.microsoft.com/office/drawing/2014/main" xmlns="" id="{20C5FEEC-906B-8A44-8E24-7B4659990906}"/>
              </a:ext>
            </a:extLst>
          </p:cNvPr>
          <p:cNvPicPr>
            <a:picLocks noGrp="1" noChangeAspect="1"/>
          </p:cNvPicPr>
          <p:nvPr>
            <p:ph idx="1"/>
          </p:nvPr>
        </p:nvPicPr>
        <p:blipFill>
          <a:blip r:embed="rId2"/>
          <a:stretch>
            <a:fillRect/>
          </a:stretch>
        </p:blipFill>
        <p:spPr>
          <a:xfrm>
            <a:off x="3204171" y="1838325"/>
            <a:ext cx="5381625" cy="3181350"/>
          </a:xfrm>
        </p:spPr>
      </p:pic>
    </p:spTree>
    <p:extLst>
      <p:ext uri="{BB962C8B-B14F-4D97-AF65-F5344CB8AC3E}">
        <p14:creationId xmlns:p14="http://schemas.microsoft.com/office/powerpoint/2010/main" val="402450174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xmlns="" id="{C1DE4CA2-873A-E04F-845F-74E5480C5A31}"/>
              </a:ext>
            </a:extLst>
          </p:cNvPr>
          <p:cNvSpPr txBox="1"/>
          <p:nvPr/>
        </p:nvSpPr>
        <p:spPr>
          <a:xfrm>
            <a:off x="7425035" y="2810193"/>
            <a:ext cx="6098976" cy="2434193"/>
          </a:xfrm>
          <a:prstGeom prst="rect">
            <a:avLst/>
          </a:prstGeom>
          <a:noFill/>
        </p:spPr>
        <p:txBody>
          <a:bodyPr wrap="square">
            <a:spAutoFit/>
          </a:bodyPr>
          <a:lstStyle/>
          <a:p>
            <a:pPr marL="0" marR="0">
              <a:lnSpc>
                <a:spcPct val="107000"/>
              </a:lnSpc>
              <a:spcBef>
                <a:spcPts val="0"/>
              </a:spcBef>
              <a:spcAft>
                <a:spcPts val="800"/>
              </a:spcAft>
            </a:pPr>
            <a:r>
              <a:rPr lang="en-US" sz="2000" b="1">
                <a:latin typeface="Calibri" panose="020F0502020204030204" pitchFamily="34" charset="0"/>
                <a:ea typeface="Times New Roman" panose="02020603050405020304" pitchFamily="18" charset="0"/>
                <a:cs typeface="Times New Roman" panose="02020603050405020304" pitchFamily="18" charset="0"/>
              </a:rPr>
              <a:t>Present</a:t>
            </a:r>
            <a:r>
              <a:rPr lang="en-US" sz="2000" b="1">
                <a:effectLst/>
                <a:latin typeface="Calibri" panose="020F0502020204030204" pitchFamily="34" charset="0"/>
                <a:ea typeface="Times New Roman" panose="02020603050405020304" pitchFamily="18" charset="0"/>
                <a:cs typeface="Times New Roman" panose="02020603050405020304" pitchFamily="18" charset="0"/>
              </a:rPr>
              <a:t>ed by</a:t>
            </a:r>
            <a:endParaRPr lang="en-US" sz="1200">
              <a:effectLst/>
              <a:latin typeface="Calibri" panose="020F0502020204030204" pitchFamily="34" charset="0"/>
              <a:ea typeface="Times New Roman" panose="02020603050405020304" pitchFamily="18" charset="0"/>
              <a:cs typeface="Times New Roman" panose="02020603050405020304" pitchFamily="18" charset="0"/>
            </a:endParaRPr>
          </a:p>
          <a:p>
            <a:pPr marL="0" marR="0">
              <a:lnSpc>
                <a:spcPct val="107000"/>
              </a:lnSpc>
              <a:spcBef>
                <a:spcPts val="0"/>
              </a:spcBef>
              <a:spcAft>
                <a:spcPts val="800"/>
              </a:spcAft>
            </a:pPr>
            <a:r>
              <a:rPr lang="en-US" sz="2000" b="1">
                <a:effectLst/>
                <a:latin typeface="Calibri" panose="020F0502020204030204" pitchFamily="34" charset="0"/>
                <a:ea typeface="Times New Roman" panose="02020603050405020304" pitchFamily="18" charset="0"/>
                <a:cs typeface="Times New Roman" panose="02020603050405020304" pitchFamily="18" charset="0"/>
              </a:rPr>
              <a:t>                           </a:t>
            </a:r>
            <a:r>
              <a:rPr lang="en-US" sz="1800">
                <a:effectLst/>
                <a:latin typeface="Calibri" panose="020F0502020204030204" pitchFamily="34" charset="0"/>
                <a:ea typeface="Times New Roman" panose="02020603050405020304" pitchFamily="18" charset="0"/>
                <a:cs typeface="Times New Roman" panose="02020603050405020304" pitchFamily="18" charset="0"/>
              </a:rPr>
              <a:t>   </a:t>
            </a:r>
            <a:r>
              <a:rPr lang="en-US" sz="1800" b="1">
                <a:effectLst/>
                <a:latin typeface="Calibri" panose="020F0502020204030204" pitchFamily="34" charset="0"/>
                <a:ea typeface="Times New Roman" panose="02020603050405020304" pitchFamily="18" charset="0"/>
                <a:cs typeface="Times New Roman" panose="02020603050405020304" pitchFamily="18" charset="0"/>
              </a:rPr>
              <a:t>Group#7</a:t>
            </a:r>
            <a:endParaRPr lang="en-US" sz="1200">
              <a:effectLst/>
              <a:latin typeface="Calibri" panose="020F0502020204030204" pitchFamily="34" charset="0"/>
              <a:ea typeface="Times New Roman" panose="02020603050405020304" pitchFamily="18" charset="0"/>
              <a:cs typeface="Times New Roman" panose="02020603050405020304" pitchFamily="18" charset="0"/>
            </a:endParaRPr>
          </a:p>
          <a:p>
            <a:pPr marL="0" marR="0">
              <a:lnSpc>
                <a:spcPct val="107000"/>
              </a:lnSpc>
              <a:spcBef>
                <a:spcPts val="0"/>
              </a:spcBef>
              <a:spcAft>
                <a:spcPts val="800"/>
              </a:spcAft>
            </a:pPr>
            <a:r>
              <a:rPr lang="en-US" sz="1800">
                <a:effectLst/>
                <a:latin typeface="Calibri" panose="020F0502020204030204" pitchFamily="34" charset="0"/>
                <a:ea typeface="Times New Roman" panose="02020603050405020304" pitchFamily="18" charset="0"/>
                <a:cs typeface="Times New Roman" panose="02020603050405020304" pitchFamily="18" charset="0"/>
              </a:rPr>
              <a:t>                    Afifa Sehar BEDF19E027</a:t>
            </a:r>
            <a:endParaRPr lang="en-US" sz="1200">
              <a:effectLst/>
              <a:latin typeface="Calibri" panose="020F0502020204030204" pitchFamily="34" charset="0"/>
              <a:ea typeface="Times New Roman" panose="02020603050405020304" pitchFamily="18" charset="0"/>
              <a:cs typeface="Times New Roman" panose="02020603050405020304" pitchFamily="18" charset="0"/>
            </a:endParaRPr>
          </a:p>
          <a:p>
            <a:pPr marL="0" marR="0">
              <a:lnSpc>
                <a:spcPct val="107000"/>
              </a:lnSpc>
              <a:spcBef>
                <a:spcPts val="0"/>
              </a:spcBef>
              <a:spcAft>
                <a:spcPts val="800"/>
              </a:spcAft>
            </a:pPr>
            <a:r>
              <a:rPr lang="en-US" sz="1800">
                <a:effectLst/>
                <a:latin typeface="Calibri" panose="020F0502020204030204" pitchFamily="34" charset="0"/>
                <a:ea typeface="Times New Roman" panose="02020603050405020304" pitchFamily="18" charset="0"/>
                <a:cs typeface="Times New Roman" panose="02020603050405020304" pitchFamily="18" charset="0"/>
              </a:rPr>
              <a:t>                   Maira Kanwal BEDF19E035</a:t>
            </a:r>
            <a:endParaRPr lang="en-US" sz="1200">
              <a:effectLst/>
              <a:latin typeface="Calibri" panose="020F0502020204030204" pitchFamily="34" charset="0"/>
              <a:ea typeface="Times New Roman" panose="02020603050405020304" pitchFamily="18" charset="0"/>
              <a:cs typeface="Times New Roman" panose="02020603050405020304" pitchFamily="18" charset="0"/>
            </a:endParaRPr>
          </a:p>
          <a:p>
            <a:pPr marL="0" marR="0">
              <a:lnSpc>
                <a:spcPct val="107000"/>
              </a:lnSpc>
              <a:spcBef>
                <a:spcPts val="0"/>
              </a:spcBef>
              <a:spcAft>
                <a:spcPts val="800"/>
              </a:spcAft>
            </a:pPr>
            <a:r>
              <a:rPr lang="en-US" sz="1800">
                <a:effectLst/>
                <a:latin typeface="Calibri" panose="020F0502020204030204" pitchFamily="34" charset="0"/>
                <a:ea typeface="Times New Roman" panose="02020603050405020304" pitchFamily="18" charset="0"/>
                <a:cs typeface="Times New Roman" panose="02020603050405020304" pitchFamily="18" charset="0"/>
              </a:rPr>
              <a:t>                  Rimsha Rehman BEDF19E041</a:t>
            </a:r>
            <a:endParaRPr lang="en-US" sz="1200">
              <a:effectLst/>
              <a:latin typeface="Calibri" panose="020F0502020204030204" pitchFamily="34" charset="0"/>
              <a:ea typeface="Times New Roman" panose="02020603050405020304" pitchFamily="18" charset="0"/>
              <a:cs typeface="Times New Roman" panose="02020603050405020304" pitchFamily="18" charset="0"/>
            </a:endParaRPr>
          </a:p>
          <a:p>
            <a:pPr marL="0" marR="0">
              <a:lnSpc>
                <a:spcPct val="107000"/>
              </a:lnSpc>
              <a:spcBef>
                <a:spcPts val="0"/>
              </a:spcBef>
              <a:spcAft>
                <a:spcPts val="800"/>
              </a:spcAft>
            </a:pPr>
            <a:r>
              <a:rPr lang="en-US" sz="1800">
                <a:effectLst/>
                <a:latin typeface="Calibri" panose="020F0502020204030204" pitchFamily="34" charset="0"/>
                <a:ea typeface="Times New Roman" panose="02020603050405020304" pitchFamily="18" charset="0"/>
                <a:cs typeface="Times New Roman" panose="02020603050405020304" pitchFamily="18" charset="0"/>
              </a:rPr>
              <a:t>                  Tehreem Fatima BEDF19E053</a:t>
            </a:r>
            <a:endParaRPr lang="en-US"/>
          </a:p>
        </p:txBody>
      </p:sp>
      <p:pic>
        <p:nvPicPr>
          <p:cNvPr id="13" name="Picture 13">
            <a:extLst>
              <a:ext uri="{FF2B5EF4-FFF2-40B4-BE49-F238E27FC236}">
                <a16:creationId xmlns:a16="http://schemas.microsoft.com/office/drawing/2014/main" xmlns="" id="{30536872-7B25-AC4D-B830-80E58D42F095}"/>
              </a:ext>
            </a:extLst>
          </p:cNvPr>
          <p:cNvPicPr>
            <a:picLocks noChangeAspect="1"/>
          </p:cNvPicPr>
          <p:nvPr/>
        </p:nvPicPr>
        <p:blipFill>
          <a:blip r:embed="rId3"/>
          <a:stretch>
            <a:fillRect/>
          </a:stretch>
        </p:blipFill>
        <p:spPr>
          <a:xfrm>
            <a:off x="4205883" y="1119192"/>
            <a:ext cx="1904864" cy="1965917"/>
          </a:xfrm>
          <a:prstGeom prst="rect">
            <a:avLst/>
          </a:prstGeom>
        </p:spPr>
      </p:pic>
      <p:sp>
        <p:nvSpPr>
          <p:cNvPr id="2" name="TextBox 1">
            <a:extLst>
              <a:ext uri="{FF2B5EF4-FFF2-40B4-BE49-F238E27FC236}">
                <a16:creationId xmlns:a16="http://schemas.microsoft.com/office/drawing/2014/main" xmlns="" id="{A3FC27E9-0ADF-BF4A-A6CC-F75936FA21C7}"/>
              </a:ext>
            </a:extLst>
          </p:cNvPr>
          <p:cNvSpPr txBox="1"/>
          <p:nvPr/>
        </p:nvSpPr>
        <p:spPr>
          <a:xfrm>
            <a:off x="842943" y="4611614"/>
            <a:ext cx="8887004" cy="461665"/>
          </a:xfrm>
          <a:prstGeom prst="rect">
            <a:avLst/>
          </a:prstGeom>
          <a:noFill/>
        </p:spPr>
        <p:txBody>
          <a:bodyPr wrap="square">
            <a:spAutoFit/>
          </a:bodyPr>
          <a:lstStyle/>
          <a:p>
            <a:r>
              <a:rPr lang="en-US" sz="2400" b="1"/>
              <a:t>Assignment of philosophy of Education</a:t>
            </a:r>
          </a:p>
        </p:txBody>
      </p:sp>
      <p:sp>
        <p:nvSpPr>
          <p:cNvPr id="3" name="TextBox 2">
            <a:extLst>
              <a:ext uri="{FF2B5EF4-FFF2-40B4-BE49-F238E27FC236}">
                <a16:creationId xmlns:a16="http://schemas.microsoft.com/office/drawing/2014/main" xmlns="" id="{5D322197-F658-8047-BDF5-B4C90C27B1AA}"/>
              </a:ext>
            </a:extLst>
          </p:cNvPr>
          <p:cNvSpPr txBox="1"/>
          <p:nvPr/>
        </p:nvSpPr>
        <p:spPr>
          <a:xfrm>
            <a:off x="844909" y="2971210"/>
            <a:ext cx="8885038" cy="954107"/>
          </a:xfrm>
          <a:prstGeom prst="rect">
            <a:avLst/>
          </a:prstGeom>
          <a:noFill/>
        </p:spPr>
        <p:txBody>
          <a:bodyPr wrap="square">
            <a:spAutoFit/>
          </a:bodyPr>
          <a:lstStyle/>
          <a:p>
            <a:r>
              <a:rPr lang="en-US" sz="2800" b="1"/>
              <a:t>BS Education </a:t>
            </a:r>
          </a:p>
          <a:p>
            <a:r>
              <a:rPr lang="en-US" sz="2800" b="1"/>
              <a:t> Semester 3</a:t>
            </a:r>
          </a:p>
        </p:txBody>
      </p:sp>
      <p:sp>
        <p:nvSpPr>
          <p:cNvPr id="4" name="TextBox 3">
            <a:extLst>
              <a:ext uri="{FF2B5EF4-FFF2-40B4-BE49-F238E27FC236}">
                <a16:creationId xmlns:a16="http://schemas.microsoft.com/office/drawing/2014/main" xmlns="" id="{D6CB1310-1882-F749-9C84-3ACEF14A5C8A}"/>
              </a:ext>
            </a:extLst>
          </p:cNvPr>
          <p:cNvSpPr txBox="1"/>
          <p:nvPr/>
        </p:nvSpPr>
        <p:spPr>
          <a:xfrm>
            <a:off x="1114353" y="3834087"/>
            <a:ext cx="8885038" cy="461665"/>
          </a:xfrm>
          <a:prstGeom prst="rect">
            <a:avLst/>
          </a:prstGeom>
          <a:noFill/>
        </p:spPr>
        <p:txBody>
          <a:bodyPr wrap="square">
            <a:spAutoFit/>
          </a:bodyPr>
          <a:lstStyle/>
          <a:p>
            <a:r>
              <a:rPr lang="en-US" sz="2400" b="1"/>
              <a:t>Self-support</a:t>
            </a:r>
          </a:p>
        </p:txBody>
      </p:sp>
    </p:spTree>
    <p:extLst>
      <p:ext uri="{BB962C8B-B14F-4D97-AF65-F5344CB8AC3E}">
        <p14:creationId xmlns:p14="http://schemas.microsoft.com/office/powerpoint/2010/main" val="1831219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xmlns="" id="{16BCC4D1-16F7-024C-927C-2B861669AECB}"/>
              </a:ext>
            </a:extLst>
          </p:cNvPr>
          <p:cNvSpPr txBox="1"/>
          <p:nvPr/>
        </p:nvSpPr>
        <p:spPr>
          <a:xfrm>
            <a:off x="7125890" y="2504661"/>
            <a:ext cx="10644188" cy="2436244"/>
          </a:xfrm>
          <a:prstGeom prst="rect">
            <a:avLst/>
          </a:prstGeom>
          <a:noFill/>
        </p:spPr>
        <p:txBody>
          <a:bodyPr wrap="square">
            <a:spAutoFit/>
          </a:bodyPr>
          <a:lstStyle/>
          <a:p>
            <a:pPr marL="0" marR="0">
              <a:lnSpc>
                <a:spcPct val="107000"/>
              </a:lnSpc>
              <a:spcBef>
                <a:spcPts val="0"/>
              </a:spcBef>
              <a:spcAft>
                <a:spcPts val="800"/>
              </a:spcAft>
            </a:pPr>
            <a:r>
              <a:rPr lang="en-US" sz="2000" b="1">
                <a:latin typeface="Calibri" panose="020F0502020204030204" pitchFamily="34" charset="0"/>
                <a:ea typeface="Times New Roman" panose="02020603050405020304" pitchFamily="18" charset="0"/>
                <a:cs typeface="Times New Roman" panose="02020603050405020304" pitchFamily="18" charset="0"/>
              </a:rPr>
              <a:t>Present</a:t>
            </a:r>
            <a:r>
              <a:rPr lang="en-US" sz="2000" b="1">
                <a:effectLst/>
                <a:latin typeface="Calibri" panose="020F0502020204030204" pitchFamily="34" charset="0"/>
                <a:ea typeface="Times New Roman" panose="02020603050405020304" pitchFamily="18" charset="0"/>
                <a:cs typeface="Times New Roman" panose="02020603050405020304" pitchFamily="18" charset="0"/>
              </a:rPr>
              <a:t>ed by</a:t>
            </a:r>
            <a:endParaRPr lang="en-US" sz="1200">
              <a:effectLst/>
              <a:latin typeface="Calibri" panose="020F0502020204030204" pitchFamily="34" charset="0"/>
              <a:ea typeface="Times New Roman" panose="02020603050405020304" pitchFamily="18" charset="0"/>
              <a:cs typeface="Times New Roman" panose="02020603050405020304" pitchFamily="18" charset="0"/>
            </a:endParaRPr>
          </a:p>
          <a:p>
            <a:pPr marL="0" marR="0">
              <a:lnSpc>
                <a:spcPct val="107000"/>
              </a:lnSpc>
              <a:spcBef>
                <a:spcPts val="0"/>
              </a:spcBef>
              <a:spcAft>
                <a:spcPts val="800"/>
              </a:spcAft>
            </a:pPr>
            <a:r>
              <a:rPr lang="en-US" sz="2000" b="1">
                <a:effectLst/>
                <a:latin typeface="Calibri" panose="020F0502020204030204" pitchFamily="34" charset="0"/>
                <a:ea typeface="Times New Roman" panose="02020603050405020304" pitchFamily="18" charset="0"/>
                <a:cs typeface="Times New Roman" panose="02020603050405020304" pitchFamily="18" charset="0"/>
              </a:rPr>
              <a:t>                           </a:t>
            </a:r>
            <a:r>
              <a:rPr lang="en-US" sz="1800">
                <a:effectLst/>
                <a:latin typeface="Calibri" panose="020F0502020204030204" pitchFamily="34" charset="0"/>
                <a:ea typeface="Times New Roman" panose="02020603050405020304" pitchFamily="18" charset="0"/>
                <a:cs typeface="Times New Roman" panose="02020603050405020304" pitchFamily="18" charset="0"/>
              </a:rPr>
              <a:t>   </a:t>
            </a:r>
            <a:r>
              <a:rPr lang="en-US" sz="1800" b="1">
                <a:effectLst/>
                <a:latin typeface="Calibri" panose="020F0502020204030204" pitchFamily="34" charset="0"/>
                <a:ea typeface="Times New Roman" panose="02020603050405020304" pitchFamily="18" charset="0"/>
                <a:cs typeface="Times New Roman" panose="02020603050405020304" pitchFamily="18" charset="0"/>
              </a:rPr>
              <a:t>Group#7</a:t>
            </a:r>
            <a:endParaRPr lang="en-US" sz="1200">
              <a:effectLst/>
              <a:latin typeface="Calibri" panose="020F0502020204030204" pitchFamily="34" charset="0"/>
              <a:ea typeface="Times New Roman" panose="02020603050405020304" pitchFamily="18" charset="0"/>
              <a:cs typeface="Times New Roman" panose="02020603050405020304" pitchFamily="18" charset="0"/>
            </a:endParaRPr>
          </a:p>
          <a:p>
            <a:pPr marL="0" marR="0">
              <a:lnSpc>
                <a:spcPct val="107000"/>
              </a:lnSpc>
              <a:spcBef>
                <a:spcPts val="0"/>
              </a:spcBef>
              <a:spcAft>
                <a:spcPts val="800"/>
              </a:spcAft>
            </a:pPr>
            <a:r>
              <a:rPr lang="en-US" sz="1800">
                <a:effectLst/>
                <a:latin typeface="Calibri" panose="020F0502020204030204" pitchFamily="34" charset="0"/>
                <a:ea typeface="Times New Roman" panose="02020603050405020304" pitchFamily="18" charset="0"/>
                <a:cs typeface="Times New Roman" panose="02020603050405020304" pitchFamily="18" charset="0"/>
              </a:rPr>
              <a:t>                    Afifa Sehar BEDF19E027</a:t>
            </a:r>
            <a:endParaRPr lang="en-US" sz="1200">
              <a:effectLst/>
              <a:latin typeface="Calibri" panose="020F0502020204030204" pitchFamily="34" charset="0"/>
              <a:ea typeface="Times New Roman" panose="02020603050405020304" pitchFamily="18" charset="0"/>
              <a:cs typeface="Times New Roman" panose="02020603050405020304" pitchFamily="18" charset="0"/>
            </a:endParaRPr>
          </a:p>
          <a:p>
            <a:pPr marL="0" marR="0">
              <a:lnSpc>
                <a:spcPct val="107000"/>
              </a:lnSpc>
              <a:spcBef>
                <a:spcPts val="0"/>
              </a:spcBef>
              <a:spcAft>
                <a:spcPts val="800"/>
              </a:spcAft>
            </a:pPr>
            <a:r>
              <a:rPr lang="en-US" sz="1800">
                <a:effectLst/>
                <a:latin typeface="Calibri" panose="020F0502020204030204" pitchFamily="34" charset="0"/>
                <a:ea typeface="Times New Roman" panose="02020603050405020304" pitchFamily="18" charset="0"/>
                <a:cs typeface="Times New Roman" panose="02020603050405020304" pitchFamily="18" charset="0"/>
              </a:rPr>
              <a:t>                   Maira Kanwal BEDF19E035</a:t>
            </a:r>
            <a:endParaRPr lang="en-US" sz="1200">
              <a:effectLst/>
              <a:latin typeface="Calibri" panose="020F0502020204030204" pitchFamily="34" charset="0"/>
              <a:ea typeface="Times New Roman" panose="02020603050405020304" pitchFamily="18" charset="0"/>
              <a:cs typeface="Times New Roman" panose="02020603050405020304" pitchFamily="18" charset="0"/>
            </a:endParaRPr>
          </a:p>
          <a:p>
            <a:pPr marL="0" marR="0">
              <a:lnSpc>
                <a:spcPct val="107000"/>
              </a:lnSpc>
              <a:spcBef>
                <a:spcPts val="0"/>
              </a:spcBef>
              <a:spcAft>
                <a:spcPts val="800"/>
              </a:spcAft>
            </a:pPr>
            <a:r>
              <a:rPr lang="en-US" sz="1800">
                <a:effectLst/>
                <a:latin typeface="Calibri" panose="020F0502020204030204" pitchFamily="34" charset="0"/>
                <a:ea typeface="Times New Roman" panose="02020603050405020304" pitchFamily="18" charset="0"/>
                <a:cs typeface="Times New Roman" panose="02020603050405020304" pitchFamily="18" charset="0"/>
              </a:rPr>
              <a:t>                  Rimsha Rehman BEDF19E041</a:t>
            </a:r>
            <a:endParaRPr lang="en-US" sz="1200">
              <a:effectLst/>
              <a:latin typeface="Calibri" panose="020F0502020204030204" pitchFamily="34" charset="0"/>
              <a:ea typeface="Times New Roman" panose="02020603050405020304" pitchFamily="18" charset="0"/>
              <a:cs typeface="Times New Roman" panose="02020603050405020304" pitchFamily="18" charset="0"/>
            </a:endParaRPr>
          </a:p>
          <a:p>
            <a:pPr marL="0" marR="0">
              <a:lnSpc>
                <a:spcPct val="107000"/>
              </a:lnSpc>
              <a:spcBef>
                <a:spcPts val="0"/>
              </a:spcBef>
              <a:spcAft>
                <a:spcPts val="800"/>
              </a:spcAft>
            </a:pPr>
            <a:r>
              <a:rPr lang="en-US" sz="1800">
                <a:effectLst/>
                <a:latin typeface="Calibri" panose="020F0502020204030204" pitchFamily="34" charset="0"/>
                <a:ea typeface="Times New Roman" panose="02020603050405020304" pitchFamily="18" charset="0"/>
                <a:cs typeface="Times New Roman" panose="02020603050405020304" pitchFamily="18" charset="0"/>
              </a:rPr>
              <a:t>                  Tehreem Fatima BEDF19E053</a:t>
            </a:r>
            <a:endParaRPr lang="en-US" sz="1200">
              <a:effectLst/>
              <a:latin typeface="Calibri" panose="020F0502020204030204" pitchFamily="34" charset="0"/>
              <a:ea typeface="Times New Roman" panose="02020603050405020304" pitchFamily="18" charset="0"/>
              <a:cs typeface="Times New Roman" panose="02020603050405020304" pitchFamily="18" charset="0"/>
            </a:endParaRPr>
          </a:p>
        </p:txBody>
      </p:sp>
      <p:pic>
        <p:nvPicPr>
          <p:cNvPr id="10" name="Picture 9">
            <a:extLst>
              <a:ext uri="{FF2B5EF4-FFF2-40B4-BE49-F238E27FC236}">
                <a16:creationId xmlns:a16="http://schemas.microsoft.com/office/drawing/2014/main" xmlns="" id="{AAAD2938-A0F5-6548-9EBA-982755C386C8}"/>
              </a:ext>
            </a:extLst>
          </p:cNvPr>
          <p:cNvPicPr/>
          <p:nvPr/>
        </p:nvPicPr>
        <p:blipFill>
          <a:blip r:embed="rId3">
            <a:extLst>
              <a:ext uri="{28A0092B-C50C-407E-A947-70E740481C1C}">
                <a14:useLocalDpi xmlns:a14="http://schemas.microsoft.com/office/drawing/2010/main" val="0"/>
              </a:ext>
            </a:extLst>
          </a:blip>
          <a:stretch>
            <a:fillRect/>
          </a:stretch>
        </p:blipFill>
        <p:spPr>
          <a:xfrm>
            <a:off x="3940970" y="778378"/>
            <a:ext cx="2250282" cy="1821657"/>
          </a:xfrm>
          <a:prstGeom prst="rect">
            <a:avLst/>
          </a:prstGeom>
        </p:spPr>
      </p:pic>
      <p:sp>
        <p:nvSpPr>
          <p:cNvPr id="8" name="TextBox 7">
            <a:extLst>
              <a:ext uri="{FF2B5EF4-FFF2-40B4-BE49-F238E27FC236}">
                <a16:creationId xmlns:a16="http://schemas.microsoft.com/office/drawing/2014/main" xmlns="" id="{580FD4A2-7F32-724D-9C24-45509329BBED}"/>
              </a:ext>
            </a:extLst>
          </p:cNvPr>
          <p:cNvSpPr txBox="1"/>
          <p:nvPr/>
        </p:nvSpPr>
        <p:spPr>
          <a:xfrm>
            <a:off x="844909" y="2971210"/>
            <a:ext cx="8885038" cy="954107"/>
          </a:xfrm>
          <a:prstGeom prst="rect">
            <a:avLst/>
          </a:prstGeom>
          <a:noFill/>
        </p:spPr>
        <p:txBody>
          <a:bodyPr wrap="square">
            <a:spAutoFit/>
          </a:bodyPr>
          <a:lstStyle/>
          <a:p>
            <a:r>
              <a:rPr lang="en-US" sz="2800" b="1"/>
              <a:t>BS Education </a:t>
            </a:r>
          </a:p>
          <a:p>
            <a:r>
              <a:rPr lang="en-US" sz="2800" b="1"/>
              <a:t> Semester 3</a:t>
            </a:r>
          </a:p>
        </p:txBody>
      </p:sp>
      <p:sp>
        <p:nvSpPr>
          <p:cNvPr id="9" name="TextBox 8">
            <a:extLst>
              <a:ext uri="{FF2B5EF4-FFF2-40B4-BE49-F238E27FC236}">
                <a16:creationId xmlns:a16="http://schemas.microsoft.com/office/drawing/2014/main" xmlns="" id="{E4470625-3674-4B44-8315-E68BADABEDAE}"/>
              </a:ext>
            </a:extLst>
          </p:cNvPr>
          <p:cNvSpPr txBox="1"/>
          <p:nvPr/>
        </p:nvSpPr>
        <p:spPr>
          <a:xfrm>
            <a:off x="1114353" y="3834087"/>
            <a:ext cx="8885038" cy="461665"/>
          </a:xfrm>
          <a:prstGeom prst="rect">
            <a:avLst/>
          </a:prstGeom>
          <a:noFill/>
        </p:spPr>
        <p:txBody>
          <a:bodyPr wrap="square">
            <a:spAutoFit/>
          </a:bodyPr>
          <a:lstStyle/>
          <a:p>
            <a:r>
              <a:rPr lang="en-US" sz="2400" b="1"/>
              <a:t>Self-support</a:t>
            </a:r>
          </a:p>
        </p:txBody>
      </p:sp>
      <p:sp>
        <p:nvSpPr>
          <p:cNvPr id="11" name="TextBox 10">
            <a:extLst>
              <a:ext uri="{FF2B5EF4-FFF2-40B4-BE49-F238E27FC236}">
                <a16:creationId xmlns:a16="http://schemas.microsoft.com/office/drawing/2014/main" xmlns="" id="{D5C941F4-B2C2-9C41-98F1-E6A75A20D5BB}"/>
              </a:ext>
            </a:extLst>
          </p:cNvPr>
          <p:cNvSpPr txBox="1"/>
          <p:nvPr/>
        </p:nvSpPr>
        <p:spPr>
          <a:xfrm>
            <a:off x="969873" y="5038102"/>
            <a:ext cx="8887004" cy="461665"/>
          </a:xfrm>
          <a:prstGeom prst="rect">
            <a:avLst/>
          </a:prstGeom>
          <a:noFill/>
        </p:spPr>
        <p:txBody>
          <a:bodyPr wrap="square">
            <a:spAutoFit/>
          </a:bodyPr>
          <a:lstStyle/>
          <a:p>
            <a:r>
              <a:rPr lang="en-US" sz="2400" b="1"/>
              <a:t>Assignment of philosophy of Education</a:t>
            </a:r>
          </a:p>
        </p:txBody>
      </p:sp>
    </p:spTree>
    <p:extLst>
      <p:ext uri="{BB962C8B-B14F-4D97-AF65-F5344CB8AC3E}">
        <p14:creationId xmlns:p14="http://schemas.microsoft.com/office/powerpoint/2010/main" val="16852327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xmlns="" id="{22616739-4160-464D-B249-BA602C2A67B0}"/>
              </a:ext>
            </a:extLst>
          </p:cNvPr>
          <p:cNvSpPr txBox="1"/>
          <p:nvPr/>
        </p:nvSpPr>
        <p:spPr>
          <a:xfrm>
            <a:off x="1851422" y="751732"/>
            <a:ext cx="10340578" cy="3327834"/>
          </a:xfrm>
          <a:prstGeom prst="rect">
            <a:avLst/>
          </a:prstGeom>
          <a:noFill/>
        </p:spPr>
        <p:txBody>
          <a:bodyPr wrap="square">
            <a:spAutoFit/>
          </a:bodyPr>
          <a:lstStyle/>
          <a:p>
            <a:pPr marL="0" marR="0">
              <a:lnSpc>
                <a:spcPct val="107000"/>
              </a:lnSpc>
              <a:spcBef>
                <a:spcPts val="0"/>
              </a:spcBef>
              <a:spcAft>
                <a:spcPts val="800"/>
              </a:spcAft>
            </a:pPr>
            <a:r>
              <a:rPr lang="en-US" sz="2800" b="1">
                <a:effectLst/>
                <a:latin typeface="Calibri" panose="020F0502020204030204" pitchFamily="34" charset="0"/>
                <a:ea typeface="Times New Roman" panose="02020603050405020304" pitchFamily="18" charset="0"/>
                <a:cs typeface="Times New Roman" panose="02020603050405020304" pitchFamily="18" charset="0"/>
              </a:rPr>
              <a:t>Topic of  presentation</a:t>
            </a:r>
            <a:endParaRPr lang="en-US" sz="2800">
              <a:effectLst/>
              <a:latin typeface="Calibri" panose="020F0502020204030204" pitchFamily="34" charset="0"/>
              <a:ea typeface="Times New Roman" panose="02020603050405020304" pitchFamily="18" charset="0"/>
              <a:cs typeface="Times New Roman" panose="02020603050405020304" pitchFamily="18" charset="0"/>
            </a:endParaRPr>
          </a:p>
          <a:p>
            <a:pPr marL="0" marR="0">
              <a:lnSpc>
                <a:spcPct val="107000"/>
              </a:lnSpc>
              <a:spcBef>
                <a:spcPts val="0"/>
              </a:spcBef>
              <a:spcAft>
                <a:spcPts val="800"/>
              </a:spcAft>
            </a:pPr>
            <a:r>
              <a:rPr lang="en-US" sz="3200" b="1">
                <a:effectLst/>
                <a:latin typeface="Calibri" panose="020F0502020204030204" pitchFamily="34" charset="0"/>
                <a:ea typeface="Times New Roman" panose="02020603050405020304" pitchFamily="18" charset="0"/>
                <a:cs typeface="Times New Roman" panose="02020603050405020304" pitchFamily="18" charset="0"/>
              </a:rPr>
              <a:t> </a:t>
            </a:r>
            <a:r>
              <a:rPr lang="en-US" sz="2000">
                <a:effectLst/>
                <a:latin typeface="Calibri" panose="020F0502020204030204" pitchFamily="34" charset="0"/>
                <a:ea typeface="Times New Roman" panose="02020603050405020304" pitchFamily="18" charset="0"/>
                <a:cs typeface="Times New Roman" panose="02020603050405020304" pitchFamily="18" charset="0"/>
              </a:rPr>
              <a:t>Muslim Philosophical Perspectiveon Education</a:t>
            </a:r>
            <a:endParaRPr lang="en-US" sz="2000">
              <a:latin typeface="Calibri" panose="020F0502020204030204" pitchFamily="34" charset="0"/>
              <a:ea typeface="Times New Roman" panose="02020603050405020304" pitchFamily="18" charset="0"/>
              <a:cs typeface="Times New Roman" panose="02020603050405020304" pitchFamily="18" charset="0"/>
            </a:endParaRPr>
          </a:p>
          <a:p>
            <a:pPr marL="342900" marR="0" indent="-342900">
              <a:lnSpc>
                <a:spcPct val="107000"/>
              </a:lnSpc>
              <a:spcBef>
                <a:spcPts val="0"/>
              </a:spcBef>
              <a:spcAft>
                <a:spcPts val="800"/>
              </a:spcAft>
              <a:buFont typeface="Arial" panose="020B0604020202020204" pitchFamily="34" charset="0"/>
              <a:buChar char="•"/>
            </a:pPr>
            <a:r>
              <a:rPr lang="en-US" sz="2000">
                <a:effectLst/>
                <a:latin typeface="Calibri" panose="020F0502020204030204" pitchFamily="34" charset="0"/>
                <a:ea typeface="Times New Roman" panose="02020603050405020304" pitchFamily="18" charset="0"/>
                <a:cs typeface="Times New Roman" panose="02020603050405020304" pitchFamily="18" charset="0"/>
              </a:rPr>
              <a:t>Imam Ghazali</a:t>
            </a:r>
          </a:p>
          <a:p>
            <a:pPr marL="342900" marR="0" indent="-342900">
              <a:lnSpc>
                <a:spcPct val="107000"/>
              </a:lnSpc>
              <a:spcBef>
                <a:spcPts val="0"/>
              </a:spcBef>
              <a:spcAft>
                <a:spcPts val="800"/>
              </a:spcAft>
              <a:buFont typeface="Arial" panose="020B0604020202020204" pitchFamily="34" charset="0"/>
              <a:buChar char="•"/>
            </a:pPr>
            <a:r>
              <a:rPr lang="en-US" sz="2000">
                <a:effectLst/>
                <a:latin typeface="Calibri" panose="020F0502020204030204" pitchFamily="34" charset="0"/>
                <a:ea typeface="Times New Roman" panose="02020603050405020304" pitchFamily="18" charset="0"/>
                <a:cs typeface="Times New Roman" panose="02020603050405020304" pitchFamily="18" charset="0"/>
              </a:rPr>
              <a:t>Ibne-Khaldun</a:t>
            </a:r>
          </a:p>
          <a:p>
            <a:pPr marL="342900" marR="0" indent="-342900">
              <a:lnSpc>
                <a:spcPct val="107000"/>
              </a:lnSpc>
              <a:spcBef>
                <a:spcPts val="0"/>
              </a:spcBef>
              <a:spcAft>
                <a:spcPts val="800"/>
              </a:spcAft>
              <a:buFont typeface="Arial" panose="020B0604020202020204" pitchFamily="34" charset="0"/>
              <a:buChar char="•"/>
            </a:pPr>
            <a:r>
              <a:rPr lang="en-US" sz="2000">
                <a:effectLst/>
                <a:latin typeface="Calibri" panose="020F0502020204030204" pitchFamily="34" charset="0"/>
                <a:ea typeface="Times New Roman" panose="02020603050405020304" pitchFamily="18" charset="0"/>
                <a:cs typeface="Times New Roman" panose="02020603050405020304" pitchFamily="18" charset="0"/>
              </a:rPr>
              <a:t>Shah waliullah</a:t>
            </a:r>
          </a:p>
          <a:p>
            <a:pPr marL="342900" marR="0" indent="-342900">
              <a:lnSpc>
                <a:spcPct val="107000"/>
              </a:lnSpc>
              <a:spcBef>
                <a:spcPts val="0"/>
              </a:spcBef>
              <a:spcAft>
                <a:spcPts val="800"/>
              </a:spcAft>
              <a:buFont typeface="Arial" panose="020B0604020202020204" pitchFamily="34" charset="0"/>
              <a:buChar char="•"/>
            </a:pPr>
            <a:r>
              <a:rPr lang="en-US" sz="2000">
                <a:effectLst/>
                <a:latin typeface="Calibri" panose="020F0502020204030204" pitchFamily="34" charset="0"/>
                <a:ea typeface="Times New Roman" panose="02020603050405020304" pitchFamily="18" charset="0"/>
                <a:cs typeface="Times New Roman" panose="02020603050405020304" pitchFamily="18" charset="0"/>
              </a:rPr>
              <a:t>Sir Syed Ahmed Khan</a:t>
            </a:r>
          </a:p>
          <a:p>
            <a:pPr marL="342900" marR="0" indent="-342900">
              <a:lnSpc>
                <a:spcPct val="107000"/>
              </a:lnSpc>
              <a:spcBef>
                <a:spcPts val="0"/>
              </a:spcBef>
              <a:spcAft>
                <a:spcPts val="800"/>
              </a:spcAft>
              <a:buFont typeface="Arial" panose="020B0604020202020204" pitchFamily="34" charset="0"/>
              <a:buChar char="•"/>
            </a:pPr>
            <a:r>
              <a:rPr lang="en-US" sz="2000">
                <a:effectLst/>
                <a:latin typeface="Calibri" panose="020F0502020204030204" pitchFamily="34" charset="0"/>
                <a:ea typeface="Times New Roman" panose="02020603050405020304" pitchFamily="18" charset="0"/>
                <a:cs typeface="Times New Roman" panose="02020603050405020304" pitchFamily="18" charset="0"/>
              </a:rPr>
              <a:t>Allama Iqbal</a:t>
            </a:r>
          </a:p>
        </p:txBody>
      </p:sp>
    </p:spTree>
    <p:extLst>
      <p:ext uri="{BB962C8B-B14F-4D97-AF65-F5344CB8AC3E}">
        <p14:creationId xmlns:p14="http://schemas.microsoft.com/office/powerpoint/2010/main" val="13227285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xmlns="" id="{BF5927C1-CF5B-C34D-855E-1ACC35733EE3}"/>
              </a:ext>
            </a:extLst>
          </p:cNvPr>
          <p:cNvSpPr txBox="1"/>
          <p:nvPr/>
        </p:nvSpPr>
        <p:spPr>
          <a:xfrm>
            <a:off x="1500186" y="692737"/>
            <a:ext cx="10358437" cy="2361672"/>
          </a:xfrm>
          <a:prstGeom prst="rect">
            <a:avLst/>
          </a:prstGeom>
          <a:noFill/>
        </p:spPr>
        <p:txBody>
          <a:bodyPr wrap="square">
            <a:spAutoFit/>
          </a:bodyPr>
          <a:lstStyle/>
          <a:p>
            <a:pPr marL="457200" marR="0" lvl="0" indent="-457200">
              <a:lnSpc>
                <a:spcPct val="107000"/>
              </a:lnSpc>
              <a:spcBef>
                <a:spcPts val="0"/>
              </a:spcBef>
              <a:spcAft>
                <a:spcPts val="0"/>
              </a:spcAft>
              <a:buFont typeface="Arial" panose="020B0604020202020204" pitchFamily="34" charset="0"/>
              <a:buChar char="•"/>
            </a:pPr>
            <a:r>
              <a:rPr lang="en-US" sz="2800">
                <a:effectLst/>
                <a:latin typeface="Calibri" panose="020F0502020204030204" pitchFamily="34" charset="0"/>
                <a:ea typeface="Times New Roman" panose="02020603050405020304" pitchFamily="18" charset="0"/>
                <a:cs typeface="Times New Roman" panose="02020603050405020304" pitchFamily="18" charset="0"/>
              </a:rPr>
              <a:t>Introduction  </a:t>
            </a:r>
          </a:p>
          <a:p>
            <a:pPr marL="457200" marR="0" lvl="0" indent="-457200">
              <a:lnSpc>
                <a:spcPct val="107000"/>
              </a:lnSpc>
              <a:spcBef>
                <a:spcPts val="0"/>
              </a:spcBef>
              <a:spcAft>
                <a:spcPts val="0"/>
              </a:spcAft>
              <a:buFont typeface="Arial" panose="020B0604020202020204" pitchFamily="34" charset="0"/>
              <a:buChar char="•"/>
            </a:pPr>
            <a:r>
              <a:rPr lang="en-US" sz="2800">
                <a:effectLst/>
                <a:latin typeface="Calibri" panose="020F0502020204030204" pitchFamily="34" charset="0"/>
                <a:ea typeface="Times New Roman" panose="02020603050405020304" pitchFamily="18" charset="0"/>
                <a:cs typeface="Times New Roman" panose="02020603050405020304" pitchFamily="18" charset="0"/>
              </a:rPr>
              <a:t>Imam Ghazali</a:t>
            </a:r>
          </a:p>
          <a:p>
            <a:pPr marL="342900" marR="0" lvl="0" indent="-342900">
              <a:lnSpc>
                <a:spcPct val="107000"/>
              </a:lnSpc>
              <a:spcBef>
                <a:spcPts val="0"/>
              </a:spcBef>
              <a:spcAft>
                <a:spcPts val="0"/>
              </a:spcAft>
              <a:buFont typeface="Symbol" pitchFamily="2" charset="2"/>
              <a:buChar char=""/>
            </a:pPr>
            <a:r>
              <a:rPr lang="en-US" sz="1800">
                <a:solidFill>
                  <a:srgbClr val="0070C0"/>
                </a:solidFill>
                <a:effectLst/>
                <a:latin typeface="Calibri" panose="020F0502020204030204" pitchFamily="34" charset="0"/>
                <a:ea typeface="Times New Roman" panose="02020603050405020304" pitchFamily="18" charset="0"/>
                <a:cs typeface="Times New Roman" panose="02020603050405020304" pitchFamily="18" charset="0"/>
              </a:rPr>
              <a:t>The impact of Al-Ghazali Philosophy </a:t>
            </a:r>
            <a:endParaRPr lang="en-US" sz="1200">
              <a:effectLst/>
              <a:latin typeface="Calibri" panose="020F0502020204030204" pitchFamily="34" charset="0"/>
              <a:ea typeface="Times New Roman" panose="02020603050405020304" pitchFamily="18" charset="0"/>
              <a:cs typeface="Times New Roman" panose="02020603050405020304" pitchFamily="18" charset="0"/>
            </a:endParaRPr>
          </a:p>
          <a:p>
            <a:pPr marL="342900" marR="0" lvl="0" indent="-342900">
              <a:lnSpc>
                <a:spcPct val="107000"/>
              </a:lnSpc>
              <a:spcBef>
                <a:spcPts val="0"/>
              </a:spcBef>
              <a:spcAft>
                <a:spcPts val="0"/>
              </a:spcAft>
              <a:buFont typeface="Symbol" pitchFamily="2" charset="2"/>
              <a:buChar char=""/>
            </a:pPr>
            <a:r>
              <a:rPr lang="en-US" sz="2800">
                <a:effectLst/>
                <a:latin typeface="Calibri" panose="020F0502020204030204" pitchFamily="34" charset="0"/>
                <a:ea typeface="Times New Roman" panose="02020603050405020304" pitchFamily="18" charset="0"/>
                <a:cs typeface="Times New Roman" panose="02020603050405020304" pitchFamily="18" charset="0"/>
              </a:rPr>
              <a:t>Ibne-Khaldun</a:t>
            </a:r>
          </a:p>
          <a:p>
            <a:pPr marL="342900" marR="0" lvl="0" indent="-342900" algn="just">
              <a:lnSpc>
                <a:spcPts val="2250"/>
              </a:lnSpc>
              <a:spcBef>
                <a:spcPts val="0"/>
              </a:spcBef>
              <a:spcAft>
                <a:spcPts val="0"/>
              </a:spcAft>
              <a:buFont typeface="Symbol" pitchFamily="2" charset="2"/>
              <a:buChar char=""/>
            </a:pPr>
            <a:r>
              <a:rPr lang="en-US" sz="1800">
                <a:solidFill>
                  <a:srgbClr val="0070C0"/>
                </a:solidFill>
                <a:effectLst/>
                <a:latin typeface="Calibri" panose="020F0502020204030204" pitchFamily="34" charset="0"/>
                <a:ea typeface="Times New Roman" panose="02020603050405020304" pitchFamily="18" charset="0"/>
                <a:cs typeface="Times New Roman" panose="02020603050405020304" pitchFamily="18" charset="0"/>
              </a:rPr>
              <a:t>View of Education</a:t>
            </a:r>
            <a:endParaRPr lang="en-US" sz="1200">
              <a:effectLst/>
              <a:latin typeface="Calibri" panose="020F0502020204030204" pitchFamily="34" charset="0"/>
              <a:ea typeface="Times New Roman" panose="02020603050405020304" pitchFamily="18" charset="0"/>
              <a:cs typeface="Times New Roman" panose="02020603050405020304" pitchFamily="18" charset="0"/>
            </a:endParaRPr>
          </a:p>
          <a:p>
            <a:pPr marL="342900" marR="0" lvl="0" indent="-342900" algn="just">
              <a:lnSpc>
                <a:spcPts val="2250"/>
              </a:lnSpc>
              <a:spcBef>
                <a:spcPts val="0"/>
              </a:spcBef>
              <a:spcAft>
                <a:spcPts val="800"/>
              </a:spcAft>
              <a:buFont typeface="Symbol" pitchFamily="2" charset="2"/>
              <a:buChar char=""/>
            </a:pPr>
            <a:r>
              <a:rPr lang="en-US" sz="2000">
                <a:solidFill>
                  <a:srgbClr val="0070C0"/>
                </a:solidFill>
                <a:effectLst/>
                <a:latin typeface="Calibri" panose="020F0502020204030204" pitchFamily="34" charset="0"/>
                <a:ea typeface="Times New Roman" panose="02020603050405020304" pitchFamily="18" charset="0"/>
                <a:cs typeface="Times New Roman" panose="02020603050405020304" pitchFamily="18" charset="0"/>
              </a:rPr>
              <a:t>Contribution in Education:</a:t>
            </a:r>
            <a:endParaRPr lang="en-US" sz="120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7" name="TextBox 6">
            <a:extLst>
              <a:ext uri="{FF2B5EF4-FFF2-40B4-BE49-F238E27FC236}">
                <a16:creationId xmlns:a16="http://schemas.microsoft.com/office/drawing/2014/main" xmlns="" id="{07072A58-8F17-D047-9FAC-E6964F29A4E4}"/>
              </a:ext>
            </a:extLst>
          </p:cNvPr>
          <p:cNvSpPr txBox="1"/>
          <p:nvPr/>
        </p:nvSpPr>
        <p:spPr>
          <a:xfrm>
            <a:off x="1500186" y="3054409"/>
            <a:ext cx="8661798" cy="9136155"/>
          </a:xfrm>
          <a:prstGeom prst="rect">
            <a:avLst/>
          </a:prstGeom>
          <a:noFill/>
        </p:spPr>
        <p:txBody>
          <a:bodyPr wrap="square">
            <a:spAutoFit/>
          </a:bodyPr>
          <a:lstStyle/>
          <a:p>
            <a:pPr marL="342900" marR="0" lvl="0" indent="-342900">
              <a:lnSpc>
                <a:spcPct val="107000"/>
              </a:lnSpc>
              <a:spcBef>
                <a:spcPts val="0"/>
              </a:spcBef>
              <a:spcAft>
                <a:spcPts val="800"/>
              </a:spcAft>
              <a:buFont typeface="Symbol" pitchFamily="2" charset="2"/>
              <a:buChar char=""/>
            </a:pPr>
            <a:r>
              <a:rPr lang="en-US" sz="2800">
                <a:effectLst/>
                <a:latin typeface="Calibri" panose="020F0502020204030204" pitchFamily="34" charset="0"/>
                <a:ea typeface="Times New Roman" panose="02020603050405020304" pitchFamily="18" charset="0"/>
                <a:cs typeface="Times New Roman" panose="02020603050405020304" pitchFamily="18" charset="0"/>
              </a:rPr>
              <a:t>Shah waliullah</a:t>
            </a:r>
          </a:p>
          <a:p>
            <a:pPr marL="342900" marR="0" lvl="0" indent="-342900">
              <a:lnSpc>
                <a:spcPct val="107000"/>
              </a:lnSpc>
              <a:spcBef>
                <a:spcPts val="0"/>
              </a:spcBef>
              <a:spcAft>
                <a:spcPts val="800"/>
              </a:spcAft>
              <a:buFont typeface="Symbol" pitchFamily="2" charset="2"/>
              <a:buChar char=""/>
            </a:pPr>
            <a:r>
              <a:rPr lang="en-US">
                <a:solidFill>
                  <a:srgbClr val="0070C0"/>
                </a:solidFill>
                <a:effectLst/>
                <a:latin typeface="Calibri" panose="020F0502020204030204" pitchFamily="34" charset="0"/>
                <a:ea typeface="Times New Roman" panose="02020603050405020304" pitchFamily="18" charset="0"/>
                <a:cs typeface="Times New Roman" panose="02020603050405020304" pitchFamily="18" charset="0"/>
              </a:rPr>
              <a:t>Sources  of knowledge</a:t>
            </a:r>
          </a:p>
          <a:p>
            <a:pPr marL="342900" marR="0" lvl="0" indent="-342900">
              <a:lnSpc>
                <a:spcPct val="107000"/>
              </a:lnSpc>
              <a:spcBef>
                <a:spcPts val="0"/>
              </a:spcBef>
              <a:spcAft>
                <a:spcPts val="800"/>
              </a:spcAft>
              <a:buFont typeface="Symbol" pitchFamily="2" charset="2"/>
              <a:buChar char=""/>
            </a:pPr>
            <a:r>
              <a:rPr lang="en-US">
                <a:solidFill>
                  <a:srgbClr val="0070C0"/>
                </a:solidFill>
                <a:effectLst/>
                <a:latin typeface="Calibri" panose="020F0502020204030204" pitchFamily="34" charset="0"/>
                <a:ea typeface="Times New Roman" panose="02020603050405020304" pitchFamily="18" charset="0"/>
                <a:cs typeface="Times New Roman" panose="02020603050405020304" pitchFamily="18" charset="0"/>
              </a:rPr>
              <a:t>Shah  waliullah ‘s work</a:t>
            </a:r>
          </a:p>
          <a:p>
            <a:pPr marL="342900" marR="0" lvl="0" indent="-342900">
              <a:lnSpc>
                <a:spcPct val="107000"/>
              </a:lnSpc>
              <a:spcBef>
                <a:spcPts val="0"/>
              </a:spcBef>
              <a:spcAft>
                <a:spcPts val="800"/>
              </a:spcAft>
              <a:buFont typeface="Symbol" pitchFamily="2" charset="2"/>
              <a:buChar char=""/>
            </a:pPr>
            <a:r>
              <a:rPr lang="en-US">
                <a:solidFill>
                  <a:srgbClr val="0070C0"/>
                </a:solidFill>
                <a:effectLst/>
                <a:latin typeface="Calibri" panose="020F0502020204030204" pitchFamily="34" charset="0"/>
                <a:ea typeface="Times New Roman" panose="02020603050405020304" pitchFamily="18" charset="0"/>
                <a:cs typeface="Times New Roman" panose="02020603050405020304" pitchFamily="18" charset="0"/>
              </a:rPr>
              <a:t>Shah waliullah ‘s book</a:t>
            </a:r>
          </a:p>
          <a:p>
            <a:pPr marL="342900" marR="0" lvl="0" indent="-342900">
              <a:lnSpc>
                <a:spcPct val="107000"/>
              </a:lnSpc>
              <a:spcBef>
                <a:spcPts val="0"/>
              </a:spcBef>
              <a:spcAft>
                <a:spcPts val="800"/>
              </a:spcAft>
              <a:buFont typeface="Symbol" pitchFamily="2" charset="2"/>
              <a:buChar char=""/>
            </a:pPr>
            <a:r>
              <a:rPr lang="en-US" sz="2800">
                <a:effectLst/>
                <a:latin typeface="Calibri" panose="020F0502020204030204" pitchFamily="34" charset="0"/>
                <a:ea typeface="Times New Roman" panose="02020603050405020304" pitchFamily="18" charset="0"/>
                <a:cs typeface="Times New Roman" panose="02020603050405020304" pitchFamily="18" charset="0"/>
              </a:rPr>
              <a:t>Sir shed Ahmad khan</a:t>
            </a:r>
          </a:p>
          <a:p>
            <a:pPr marL="342900" marR="0" lvl="0" indent="-342900">
              <a:lnSpc>
                <a:spcPct val="107000"/>
              </a:lnSpc>
              <a:spcBef>
                <a:spcPts val="0"/>
              </a:spcBef>
              <a:spcAft>
                <a:spcPts val="800"/>
              </a:spcAft>
              <a:buFont typeface="Arial" panose="020B0604020202020204" pitchFamily="34" charset="0"/>
              <a:buChar char="•"/>
            </a:pPr>
            <a:r>
              <a:rPr lang="en-US" sz="2000">
                <a:solidFill>
                  <a:srgbClr val="0070C0"/>
                </a:solidFill>
                <a:latin typeface="Calibri" panose="020F0502020204030204" pitchFamily="34" charset="0"/>
                <a:ea typeface="Times New Roman" panose="02020603050405020304" pitchFamily="18" charset="0"/>
                <a:cs typeface="Times New Roman" panose="02020603050405020304" pitchFamily="18" charset="0"/>
              </a:rPr>
              <a:t>The alighar Movement</a:t>
            </a:r>
          </a:p>
          <a:p>
            <a:pPr marL="342900" marR="0" lvl="0" indent="-342900">
              <a:lnSpc>
                <a:spcPct val="107000"/>
              </a:lnSpc>
              <a:spcBef>
                <a:spcPts val="0"/>
              </a:spcBef>
              <a:spcAft>
                <a:spcPts val="800"/>
              </a:spcAft>
              <a:buFont typeface="Arial" panose="020B0604020202020204" pitchFamily="34" charset="0"/>
              <a:buChar char="•"/>
            </a:pPr>
            <a:r>
              <a:rPr lang="en-US" sz="2800">
                <a:latin typeface="Calibri" panose="020F0502020204030204" pitchFamily="34" charset="0"/>
                <a:ea typeface="Times New Roman" panose="02020603050405020304" pitchFamily="18" charset="0"/>
                <a:cs typeface="Times New Roman" panose="02020603050405020304" pitchFamily="18" charset="0"/>
              </a:rPr>
              <a:t>Allama Iqbal</a:t>
            </a:r>
          </a:p>
          <a:p>
            <a:pPr marL="342900" marR="0" lvl="0" indent="-342900">
              <a:lnSpc>
                <a:spcPct val="107000"/>
              </a:lnSpc>
              <a:spcBef>
                <a:spcPts val="0"/>
              </a:spcBef>
              <a:spcAft>
                <a:spcPts val="800"/>
              </a:spcAft>
              <a:buFont typeface="Arial" panose="020B0604020202020204" pitchFamily="34" charset="0"/>
              <a:buChar char="•"/>
            </a:pPr>
            <a:r>
              <a:rPr lang="en-US" sz="2000">
                <a:solidFill>
                  <a:srgbClr val="0070C0"/>
                </a:solidFill>
                <a:latin typeface="Calibri" panose="020F0502020204030204" pitchFamily="34" charset="0"/>
                <a:ea typeface="Times New Roman" panose="02020603050405020304" pitchFamily="18" charset="0"/>
                <a:cs typeface="Times New Roman" panose="02020603050405020304" pitchFamily="18" charset="0"/>
              </a:rPr>
              <a:t>Philosophy Of Islamic education</a:t>
            </a:r>
          </a:p>
          <a:p>
            <a:pPr marL="342900" marR="0" lvl="0" indent="-342900">
              <a:lnSpc>
                <a:spcPct val="107000"/>
              </a:lnSpc>
              <a:spcBef>
                <a:spcPts val="0"/>
              </a:spcBef>
              <a:spcAft>
                <a:spcPts val="800"/>
              </a:spcAft>
              <a:buFont typeface="Arial" panose="020B0604020202020204" pitchFamily="34" charset="0"/>
              <a:buChar char="•"/>
            </a:pPr>
            <a:endParaRPr lang="en-US" sz="2800">
              <a:latin typeface="Calibri" panose="020F0502020204030204" pitchFamily="34" charset="0"/>
              <a:ea typeface="Times New Roman" panose="02020603050405020304" pitchFamily="18" charset="0"/>
              <a:cs typeface="Times New Roman" panose="02020603050405020304" pitchFamily="18" charset="0"/>
            </a:endParaRPr>
          </a:p>
          <a:p>
            <a:pPr marL="342900" marR="0" lvl="0" indent="-342900">
              <a:lnSpc>
                <a:spcPct val="107000"/>
              </a:lnSpc>
              <a:spcBef>
                <a:spcPts val="0"/>
              </a:spcBef>
              <a:spcAft>
                <a:spcPts val="800"/>
              </a:spcAft>
              <a:buFont typeface="Arial" panose="020B0604020202020204" pitchFamily="34" charset="0"/>
              <a:buChar char="•"/>
            </a:pPr>
            <a:endParaRPr lang="en-US" sz="2800">
              <a:effectLst/>
              <a:latin typeface="Calibri" panose="020F0502020204030204" pitchFamily="34" charset="0"/>
              <a:ea typeface="Times New Roman" panose="02020603050405020304" pitchFamily="18" charset="0"/>
              <a:cs typeface="Times New Roman" panose="02020603050405020304" pitchFamily="18" charset="0"/>
            </a:endParaRPr>
          </a:p>
          <a:p>
            <a:pPr marL="342900" marR="0" lvl="0" indent="-342900">
              <a:lnSpc>
                <a:spcPct val="107000"/>
              </a:lnSpc>
              <a:spcBef>
                <a:spcPts val="0"/>
              </a:spcBef>
              <a:spcAft>
                <a:spcPts val="800"/>
              </a:spcAft>
              <a:buFont typeface="Symbol" pitchFamily="2" charset="2"/>
              <a:buChar char=""/>
            </a:pPr>
            <a:endParaRPr lang="en-US" sz="2000">
              <a:solidFill>
                <a:srgbClr val="0070C0"/>
              </a:solidFill>
              <a:effectLst/>
              <a:latin typeface="Calibri" panose="020F0502020204030204" pitchFamily="34" charset="0"/>
              <a:ea typeface="Times New Roman" panose="02020603050405020304" pitchFamily="18" charset="0"/>
              <a:cs typeface="Times New Roman" panose="02020603050405020304" pitchFamily="18" charset="0"/>
            </a:endParaRPr>
          </a:p>
          <a:p>
            <a:pPr marL="342900" marR="0" lvl="0" indent="-342900">
              <a:lnSpc>
                <a:spcPct val="107000"/>
              </a:lnSpc>
              <a:spcBef>
                <a:spcPts val="0"/>
              </a:spcBef>
              <a:spcAft>
                <a:spcPts val="800"/>
              </a:spcAft>
              <a:buFont typeface="Symbol" pitchFamily="2" charset="2"/>
              <a:buChar char=""/>
            </a:pPr>
            <a:endParaRPr lang="en-US" sz="2000">
              <a:solidFill>
                <a:srgbClr val="0070C0"/>
              </a:solidFill>
              <a:effectLst/>
              <a:latin typeface="Calibri" panose="020F0502020204030204" pitchFamily="34" charset="0"/>
              <a:ea typeface="Times New Roman" panose="02020603050405020304" pitchFamily="18" charset="0"/>
              <a:cs typeface="Times New Roman" panose="02020603050405020304" pitchFamily="18" charset="0"/>
            </a:endParaRPr>
          </a:p>
          <a:p>
            <a:pPr marL="342900" marR="0" lvl="0" indent="-342900">
              <a:lnSpc>
                <a:spcPct val="107000"/>
              </a:lnSpc>
              <a:spcBef>
                <a:spcPts val="0"/>
              </a:spcBef>
              <a:spcAft>
                <a:spcPts val="800"/>
              </a:spcAft>
              <a:buFont typeface="Symbol" pitchFamily="2" charset="2"/>
              <a:buChar char=""/>
            </a:pPr>
            <a:endParaRPr lang="en-US" sz="2800">
              <a:solidFill>
                <a:srgbClr val="0070C0"/>
              </a:solidFill>
              <a:effectLst/>
              <a:latin typeface="Calibri" panose="020F0502020204030204" pitchFamily="34" charset="0"/>
              <a:ea typeface="Times New Roman" panose="02020603050405020304" pitchFamily="18" charset="0"/>
              <a:cs typeface="Times New Roman" panose="02020603050405020304" pitchFamily="18" charset="0"/>
            </a:endParaRPr>
          </a:p>
          <a:p>
            <a:pPr marL="342900" marR="0" lvl="0" indent="-342900">
              <a:lnSpc>
                <a:spcPct val="107000"/>
              </a:lnSpc>
              <a:spcBef>
                <a:spcPts val="0"/>
              </a:spcBef>
              <a:spcAft>
                <a:spcPts val="800"/>
              </a:spcAft>
              <a:buFont typeface="Symbol" pitchFamily="2" charset="2"/>
              <a:buChar char=""/>
            </a:pPr>
            <a:endParaRPr lang="en-US" sz="2000">
              <a:solidFill>
                <a:srgbClr val="0070C0"/>
              </a:solidFill>
              <a:latin typeface="Calibri" panose="020F0502020204030204" pitchFamily="34" charset="0"/>
              <a:ea typeface="Times New Roman" panose="02020603050405020304" pitchFamily="18" charset="0"/>
              <a:cs typeface="Times New Roman" panose="02020603050405020304" pitchFamily="18" charset="0"/>
            </a:endParaRPr>
          </a:p>
          <a:p>
            <a:pPr marL="342900" marR="0" lvl="0" indent="-342900">
              <a:lnSpc>
                <a:spcPct val="107000"/>
              </a:lnSpc>
              <a:spcBef>
                <a:spcPts val="0"/>
              </a:spcBef>
              <a:spcAft>
                <a:spcPts val="800"/>
              </a:spcAft>
              <a:buFont typeface="Symbol" pitchFamily="2" charset="2"/>
              <a:buChar char=""/>
            </a:pPr>
            <a:endParaRPr lang="en-US" sz="2800">
              <a:effectLst/>
              <a:latin typeface="Calibri" panose="020F0502020204030204" pitchFamily="34" charset="0"/>
              <a:ea typeface="Times New Roman" panose="02020603050405020304" pitchFamily="18" charset="0"/>
              <a:cs typeface="Times New Roman" panose="02020603050405020304" pitchFamily="18" charset="0"/>
            </a:endParaRPr>
          </a:p>
          <a:p>
            <a:pPr marL="342900" marR="0" lvl="0" indent="-342900">
              <a:lnSpc>
                <a:spcPct val="107000"/>
              </a:lnSpc>
              <a:spcBef>
                <a:spcPts val="0"/>
              </a:spcBef>
              <a:spcAft>
                <a:spcPts val="800"/>
              </a:spcAft>
              <a:buFont typeface="Symbol" pitchFamily="2" charset="2"/>
              <a:buChar char=""/>
            </a:pPr>
            <a:endParaRPr lang="en-US">
              <a:solidFill>
                <a:srgbClr val="0070C0"/>
              </a:solidFill>
              <a:effectLst/>
              <a:latin typeface="Calibri" panose="020F0502020204030204" pitchFamily="34" charset="0"/>
              <a:ea typeface="Times New Roman" panose="02020603050405020304" pitchFamily="18" charset="0"/>
              <a:cs typeface="Times New Roman" panose="02020603050405020304" pitchFamily="18" charset="0"/>
            </a:endParaRPr>
          </a:p>
          <a:p>
            <a:pPr marL="342900" marR="0" lvl="0" indent="-342900">
              <a:lnSpc>
                <a:spcPct val="107000"/>
              </a:lnSpc>
              <a:spcBef>
                <a:spcPts val="0"/>
              </a:spcBef>
              <a:spcAft>
                <a:spcPts val="800"/>
              </a:spcAft>
              <a:buFont typeface="Symbol" pitchFamily="2" charset="2"/>
              <a:buChar char=""/>
            </a:pPr>
            <a:endParaRPr lang="en-US" sz="2400">
              <a:effectLst/>
              <a:latin typeface="Calibri" panose="020F0502020204030204" pitchFamily="34" charset="0"/>
              <a:ea typeface="Times New Roman" panose="02020603050405020304" pitchFamily="18" charset="0"/>
              <a:cs typeface="Times New Roman" panose="02020603050405020304" pitchFamily="18" charset="0"/>
            </a:endParaRPr>
          </a:p>
          <a:p>
            <a:pPr marL="342900" marR="0" lvl="0" indent="-342900">
              <a:lnSpc>
                <a:spcPct val="107000"/>
              </a:lnSpc>
              <a:spcBef>
                <a:spcPts val="0"/>
              </a:spcBef>
              <a:spcAft>
                <a:spcPts val="800"/>
              </a:spcAft>
              <a:buFont typeface="Symbol" pitchFamily="2" charset="2"/>
              <a:buChar char=""/>
            </a:pPr>
            <a:endParaRPr lang="en-US">
              <a:solidFill>
                <a:srgbClr val="0070C0"/>
              </a:solidFill>
              <a:effectLst/>
              <a:latin typeface="Calibri" panose="020F0502020204030204" pitchFamily="34" charset="0"/>
              <a:ea typeface="Times New Roman" panose="02020603050405020304" pitchFamily="18" charset="0"/>
              <a:cs typeface="Times New Roman" panose="02020603050405020304" pitchFamily="18" charset="0"/>
            </a:endParaRPr>
          </a:p>
          <a:p>
            <a:pPr marL="342900" marR="0" lvl="0" indent="-342900">
              <a:lnSpc>
                <a:spcPct val="107000"/>
              </a:lnSpc>
              <a:spcBef>
                <a:spcPts val="0"/>
              </a:spcBef>
              <a:spcAft>
                <a:spcPts val="800"/>
              </a:spcAft>
              <a:buFont typeface="Symbol" pitchFamily="2" charset="2"/>
              <a:buChar char=""/>
            </a:pPr>
            <a:endParaRPr lang="en-US" sz="2000">
              <a:solidFill>
                <a:srgbClr val="0070C0"/>
              </a:solidFill>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824884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xmlns="" id="{DA254EFC-6825-2F44-AB65-29A55B2C7463}"/>
              </a:ext>
            </a:extLst>
          </p:cNvPr>
          <p:cNvSpPr txBox="1"/>
          <p:nvPr/>
        </p:nvSpPr>
        <p:spPr>
          <a:xfrm>
            <a:off x="1482328" y="751344"/>
            <a:ext cx="10519173" cy="2862322"/>
          </a:xfrm>
          <a:prstGeom prst="rect">
            <a:avLst/>
          </a:prstGeom>
          <a:noFill/>
        </p:spPr>
        <p:txBody>
          <a:bodyPr wrap="square">
            <a:spAutoFit/>
          </a:bodyPr>
          <a:lstStyle/>
          <a:p>
            <a:r>
              <a:rPr lang="en-US" sz="2000" b="1">
                <a:solidFill>
                  <a:srgbClr val="C00000"/>
                </a:solidFill>
              </a:rPr>
              <a:t>Introduction</a:t>
            </a:r>
            <a:r>
              <a:rPr lang="en-US" sz="2000" b="1"/>
              <a:t> </a:t>
            </a:r>
          </a:p>
          <a:p>
            <a:r>
              <a:rPr lang="en-US" sz="1600"/>
              <a:t>              The philosophy of Islamic education is looking at the principles and concepts underlying education in Islam, it isanalyzing and criticizing, deconstructing and disintegrating of the existing educational infrastructure and strives to produce new concepts continuously or displays what should be the concepts. In this sense it is philosophy that beyond what is existing constantly toward absolute values, and is working in the space of Islamic knowledge and who is humane and moral essence. The Islamic Education is seeking to achieve the distinct role of the human being which is reform and construction of human life. This Islamic concept of life based on the fundamental concepts as individual, society and the world, and education works to find a balanced relationship and equitable between the parties to this equation which are based on a relationship characterized by a mutual and integration, so one party cannot survive without the other parties. </a:t>
            </a:r>
          </a:p>
        </p:txBody>
      </p:sp>
      <p:sp>
        <p:nvSpPr>
          <p:cNvPr id="7" name="TextBox 6">
            <a:extLst>
              <a:ext uri="{FF2B5EF4-FFF2-40B4-BE49-F238E27FC236}">
                <a16:creationId xmlns:a16="http://schemas.microsoft.com/office/drawing/2014/main" xmlns="" id="{6394A66E-81FE-5D42-92D0-B3ABCBE6F7E6}"/>
              </a:ext>
            </a:extLst>
          </p:cNvPr>
          <p:cNvSpPr txBox="1"/>
          <p:nvPr/>
        </p:nvSpPr>
        <p:spPr>
          <a:xfrm>
            <a:off x="1482328" y="3859887"/>
            <a:ext cx="10519173" cy="1815882"/>
          </a:xfrm>
          <a:prstGeom prst="rect">
            <a:avLst/>
          </a:prstGeom>
          <a:noFill/>
        </p:spPr>
        <p:txBody>
          <a:bodyPr wrap="square">
            <a:spAutoFit/>
          </a:bodyPr>
          <a:lstStyle/>
          <a:p>
            <a:r>
              <a:rPr lang="en-US" sz="1600"/>
              <a:t>This relationship is based on ethical authority, who is the religion or the Holy Quran which represents the source of Islamic education that derive their universal values from it, so the task of education to link every human activity or behavior with ideal moral value. Therefore, Islamic education is interested in all activities of the individual at the physical, mental, psychological, spiritual, and try to find a balance between these forces that comprise the human being. For example education on independent thinking and creativity takes a great interest in Islamic culture; we find that the Koran, as well as many Muslim scholars, Ibn al-Haytham and al Ghazali stress the importance of critical thinking and independent.</a:t>
            </a:r>
          </a:p>
        </p:txBody>
      </p:sp>
    </p:spTree>
    <p:extLst>
      <p:ext uri="{BB962C8B-B14F-4D97-AF65-F5344CB8AC3E}">
        <p14:creationId xmlns:p14="http://schemas.microsoft.com/office/powerpoint/2010/main" val="27444579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xmlns="" id="{CC0A4A55-EF81-C747-B31C-85F9731B6E6E}"/>
              </a:ext>
            </a:extLst>
          </p:cNvPr>
          <p:cNvSpPr txBox="1"/>
          <p:nvPr/>
        </p:nvSpPr>
        <p:spPr>
          <a:xfrm>
            <a:off x="1598413" y="467847"/>
            <a:ext cx="10376297" cy="967765"/>
          </a:xfrm>
          <a:prstGeom prst="rect">
            <a:avLst/>
          </a:prstGeom>
          <a:noFill/>
        </p:spPr>
        <p:txBody>
          <a:bodyPr wrap="square">
            <a:spAutoFit/>
          </a:bodyPr>
          <a:lstStyle/>
          <a:p>
            <a:pPr marL="0" marR="0">
              <a:lnSpc>
                <a:spcPct val="107000"/>
              </a:lnSpc>
              <a:spcBef>
                <a:spcPts val="0"/>
              </a:spcBef>
              <a:spcAft>
                <a:spcPts val="800"/>
              </a:spcAft>
            </a:pPr>
            <a:r>
              <a:rPr lang="en-US" b="1" u="sng">
                <a:latin typeface="Calibri" panose="020F0502020204030204" pitchFamily="34" charset="0"/>
                <a:ea typeface="Times New Roman" panose="02020603050405020304" pitchFamily="18" charset="0"/>
                <a:cs typeface="Times New Roman" panose="02020603050405020304" pitchFamily="18" charset="0"/>
              </a:rPr>
              <a:t>                          </a:t>
            </a:r>
            <a:r>
              <a:rPr lang="en-US" sz="2400" b="1" u="sng">
                <a:latin typeface="Calibri" panose="020F0502020204030204" pitchFamily="34" charset="0"/>
                <a:ea typeface="Times New Roman" panose="02020603050405020304" pitchFamily="18" charset="0"/>
                <a:cs typeface="Times New Roman" panose="02020603050405020304" pitchFamily="18" charset="0"/>
              </a:rPr>
              <a:t>      </a:t>
            </a:r>
            <a:r>
              <a:rPr lang="en-US" sz="2400" b="1" u="sng">
                <a:effectLst/>
                <a:latin typeface="Calibri" panose="020F0502020204030204" pitchFamily="34" charset="0"/>
                <a:ea typeface="Times New Roman" panose="02020603050405020304" pitchFamily="18" charset="0"/>
                <a:cs typeface="Times New Roman" panose="02020603050405020304" pitchFamily="18" charset="0"/>
              </a:rPr>
              <a:t>Muslim Philosophical Perspectiveon Education</a:t>
            </a:r>
            <a:endParaRPr lang="en-US" sz="2400">
              <a:effectLst/>
              <a:latin typeface="Calibri" panose="020F0502020204030204" pitchFamily="34" charset="0"/>
              <a:ea typeface="Times New Roman" panose="02020603050405020304" pitchFamily="18" charset="0"/>
              <a:cs typeface="Times New Roman" panose="02020603050405020304" pitchFamily="18" charset="0"/>
            </a:endParaRPr>
          </a:p>
          <a:p>
            <a:pPr marL="342900" marR="0" lvl="0" indent="-342900">
              <a:lnSpc>
                <a:spcPct val="107000"/>
              </a:lnSpc>
              <a:spcBef>
                <a:spcPts val="0"/>
              </a:spcBef>
              <a:spcAft>
                <a:spcPts val="800"/>
              </a:spcAft>
              <a:buFont typeface="Wingdings" pitchFamily="2" charset="2"/>
              <a:buChar char=""/>
            </a:pPr>
            <a:r>
              <a:rPr lang="en-US" sz="2400" b="1">
                <a:solidFill>
                  <a:srgbClr val="C00000"/>
                </a:solidFill>
                <a:effectLst/>
                <a:latin typeface="Calibri" panose="020F0502020204030204" pitchFamily="34" charset="0"/>
                <a:ea typeface="Times New Roman" panose="02020603050405020304" pitchFamily="18" charset="0"/>
                <a:cs typeface="Times New Roman" panose="02020603050405020304" pitchFamily="18" charset="0"/>
              </a:rPr>
              <a:t>Imam Ghazali</a:t>
            </a:r>
            <a:endParaRPr lang="en-US" sz="240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7" name="TextBox 6">
            <a:extLst>
              <a:ext uri="{FF2B5EF4-FFF2-40B4-BE49-F238E27FC236}">
                <a16:creationId xmlns:a16="http://schemas.microsoft.com/office/drawing/2014/main" xmlns="" id="{7C148B1C-AC62-C44D-BBF8-772B4102398C}"/>
              </a:ext>
            </a:extLst>
          </p:cNvPr>
          <p:cNvSpPr txBox="1"/>
          <p:nvPr/>
        </p:nvSpPr>
        <p:spPr>
          <a:xfrm>
            <a:off x="477738" y="1344882"/>
            <a:ext cx="11488042" cy="1367234"/>
          </a:xfrm>
          <a:prstGeom prst="rect">
            <a:avLst/>
          </a:prstGeom>
          <a:noFill/>
        </p:spPr>
        <p:txBody>
          <a:bodyPr wrap="square">
            <a:spAutoFit/>
          </a:bodyPr>
          <a:lstStyle/>
          <a:p>
            <a:pPr marL="0" marR="0">
              <a:lnSpc>
                <a:spcPct val="107000"/>
              </a:lnSpc>
              <a:spcBef>
                <a:spcPts val="0"/>
              </a:spcBef>
              <a:spcAft>
                <a:spcPts val="800"/>
              </a:spcAft>
            </a:pPr>
            <a:r>
              <a:rPr lang="en-US" sz="18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Abu Hamid Muhammad bin Muhammad surnamed al-Ghazali was a great scholar, mystic, Sufi, thinker, jurist, philosopher </a:t>
            </a:r>
            <a:endParaRPr lang="en-US" sz="1200">
              <a:effectLst/>
              <a:latin typeface="Calibri" panose="020F0502020204030204" pitchFamily="34" charset="0"/>
              <a:ea typeface="Times New Roman" panose="02020603050405020304" pitchFamily="18" charset="0"/>
              <a:cs typeface="Times New Roman" panose="02020603050405020304" pitchFamily="18" charset="0"/>
            </a:endParaRPr>
          </a:p>
          <a:p>
            <a:pPr marL="0" marR="0">
              <a:lnSpc>
                <a:spcPct val="107000"/>
              </a:lnSpc>
              <a:spcBef>
                <a:spcPts val="0"/>
              </a:spcBef>
              <a:spcAft>
                <a:spcPts val="800"/>
              </a:spcAft>
            </a:pPr>
            <a:r>
              <a:rPr lang="en-US" sz="18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and educationist. He has left an indelible mark on the cultural, religious and educational history of the world. As an educationist, we can rank him with his two great non-Muslim predecessors, Confucius and Plato. He gave much importance to education and wrote as many as one hundred books, out of which seventy eight works are still available. </a:t>
            </a:r>
            <a:endParaRPr lang="en-US" sz="120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9" name="TextBox 8">
            <a:extLst>
              <a:ext uri="{FF2B5EF4-FFF2-40B4-BE49-F238E27FC236}">
                <a16:creationId xmlns:a16="http://schemas.microsoft.com/office/drawing/2014/main" xmlns="" id="{83BCB148-6A95-834B-936C-476916454945}"/>
              </a:ext>
            </a:extLst>
          </p:cNvPr>
          <p:cNvSpPr txBox="1"/>
          <p:nvPr/>
        </p:nvSpPr>
        <p:spPr>
          <a:xfrm>
            <a:off x="642938" y="2785994"/>
            <a:ext cx="10947795" cy="1231747"/>
          </a:xfrm>
          <a:prstGeom prst="rect">
            <a:avLst/>
          </a:prstGeom>
          <a:noFill/>
        </p:spPr>
        <p:txBody>
          <a:bodyPr wrap="square">
            <a:spAutoFit/>
          </a:bodyPr>
          <a:lstStyle/>
          <a:p>
            <a:pPr marL="0" marR="0">
              <a:lnSpc>
                <a:spcPct val="107000"/>
              </a:lnSpc>
              <a:spcBef>
                <a:spcPts val="0"/>
              </a:spcBef>
              <a:spcAft>
                <a:spcPts val="800"/>
              </a:spcAft>
            </a:pPr>
            <a:r>
              <a:rPr lang="en-US" sz="16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His greatest work is Ahya-ul-Uloom-ud-din, which reflects his main philosophical and psychological thoughts. His philosophy of education represents the high point of Islamic thinking on education.</a:t>
            </a:r>
            <a:r>
              <a:rPr lang="en-US" sz="1800">
                <a:effectLst/>
                <a:latin typeface="Calibri" panose="020F0502020204030204" pitchFamily="34" charset="0"/>
                <a:ea typeface="Times New Roman" panose="02020603050405020304" pitchFamily="18" charset="0"/>
                <a:cs typeface="Times New Roman" panose="02020603050405020304" pitchFamily="18" charset="0"/>
              </a:rPr>
              <a:t>Al-Ghazali, the purpose of society is to apply Sharia and therefore the aim of education is to cultivate men so that they abide by the teachings</a:t>
            </a:r>
            <a:r>
              <a:rPr lang="en-US" sz="18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r>
              <a:rPr lang="en-US" sz="1800">
                <a:effectLst/>
                <a:latin typeface="Calibri" panose="020F0502020204030204" pitchFamily="34" charset="0"/>
                <a:ea typeface="Times New Roman" panose="02020603050405020304" pitchFamily="18" charset="0"/>
                <a:cs typeface="Times New Roman" panose="02020603050405020304" pitchFamily="18" charset="0"/>
              </a:rPr>
              <a:t>of religion and is hence assured of salvation and happiness in the eternal life of the hereafter</a:t>
            </a:r>
            <a:r>
              <a:rPr lang="en-US" sz="18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11" name="TextBox 10">
            <a:extLst>
              <a:ext uri="{FF2B5EF4-FFF2-40B4-BE49-F238E27FC236}">
                <a16:creationId xmlns:a16="http://schemas.microsoft.com/office/drawing/2014/main" xmlns="" id="{B53EEAD4-0FC5-CE42-8ACB-5819A8024E01}"/>
              </a:ext>
            </a:extLst>
          </p:cNvPr>
          <p:cNvSpPr txBox="1"/>
          <p:nvPr/>
        </p:nvSpPr>
        <p:spPr>
          <a:xfrm>
            <a:off x="1589483" y="4544840"/>
            <a:ext cx="8603754" cy="968278"/>
          </a:xfrm>
          <a:prstGeom prst="rect">
            <a:avLst/>
          </a:prstGeom>
          <a:noFill/>
        </p:spPr>
        <p:txBody>
          <a:bodyPr wrap="square">
            <a:spAutoFit/>
          </a:bodyPr>
          <a:lstStyle/>
          <a:p>
            <a:pPr marL="342900" marR="0" lvl="0" indent="-342900">
              <a:lnSpc>
                <a:spcPct val="107000"/>
              </a:lnSpc>
              <a:spcBef>
                <a:spcPts val="0"/>
              </a:spcBef>
              <a:spcAft>
                <a:spcPts val="0"/>
              </a:spcAft>
              <a:buFont typeface="Symbol" pitchFamily="2" charset="2"/>
              <a:buChar char=""/>
            </a:pPr>
            <a:r>
              <a:rPr lang="en-US" sz="1800" b="1">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CLASSIFICATION OF KNOWLEDGE:</a:t>
            </a:r>
            <a:endParaRPr lang="en-US" sz="1200">
              <a:effectLst/>
              <a:latin typeface="Calibri" panose="020F0502020204030204" pitchFamily="34" charset="0"/>
              <a:ea typeface="Times New Roman" panose="02020603050405020304" pitchFamily="18" charset="0"/>
              <a:cs typeface="Times New Roman" panose="02020603050405020304" pitchFamily="18" charset="0"/>
            </a:endParaRPr>
          </a:p>
          <a:p>
            <a:pPr marL="342900" marR="0" lvl="0" indent="-342900">
              <a:lnSpc>
                <a:spcPct val="107000"/>
              </a:lnSpc>
              <a:spcBef>
                <a:spcPts val="0"/>
              </a:spcBef>
              <a:spcAft>
                <a:spcPts val="0"/>
              </a:spcAft>
              <a:buFont typeface="Symbol" pitchFamily="2" charset="2"/>
              <a:buChar char=""/>
            </a:pPr>
            <a:r>
              <a:rPr lang="en-US" sz="1800" b="1">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CLASSIFICATION OF KNOWLEDGE:</a:t>
            </a:r>
            <a:endParaRPr lang="en-US" sz="1200">
              <a:effectLst/>
              <a:latin typeface="Calibri" panose="020F0502020204030204" pitchFamily="34" charset="0"/>
              <a:ea typeface="Times New Roman" panose="02020603050405020304" pitchFamily="18" charset="0"/>
              <a:cs typeface="Times New Roman" panose="02020603050405020304" pitchFamily="18" charset="0"/>
            </a:endParaRPr>
          </a:p>
          <a:p>
            <a:pPr marL="342900" marR="0" lvl="0" indent="-342900">
              <a:lnSpc>
                <a:spcPct val="107000"/>
              </a:lnSpc>
              <a:spcBef>
                <a:spcPts val="0"/>
              </a:spcBef>
              <a:spcAft>
                <a:spcPts val="800"/>
              </a:spcAft>
              <a:buFont typeface="Symbol" pitchFamily="2" charset="2"/>
              <a:buChar char=""/>
            </a:pPr>
            <a:r>
              <a:rPr lang="en-US" sz="1800" b="1">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STAGES OF EDUCATION</a:t>
            </a:r>
            <a:endParaRPr lang="en-US" sz="1200">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41709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xmlns="" id="{16CDBAD0-09E0-9B48-BBB7-0BBD39D88B32}"/>
              </a:ext>
            </a:extLst>
          </p:cNvPr>
          <p:cNvSpPr txBox="1"/>
          <p:nvPr/>
        </p:nvSpPr>
        <p:spPr>
          <a:xfrm>
            <a:off x="1713012" y="339610"/>
            <a:ext cx="10478988" cy="3734356"/>
          </a:xfrm>
          <a:prstGeom prst="rect">
            <a:avLst/>
          </a:prstGeom>
          <a:noFill/>
        </p:spPr>
        <p:txBody>
          <a:bodyPr wrap="square">
            <a:spAutoFit/>
          </a:bodyPr>
          <a:lstStyle/>
          <a:p>
            <a:pPr marL="342900" marR="0" lvl="0" indent="-342900">
              <a:lnSpc>
                <a:spcPct val="107000"/>
              </a:lnSpc>
              <a:spcBef>
                <a:spcPts val="0"/>
              </a:spcBef>
              <a:spcAft>
                <a:spcPts val="0"/>
              </a:spcAft>
              <a:buFont typeface="Symbol" pitchFamily="2" charset="2"/>
              <a:buChar char=""/>
            </a:pPr>
            <a:r>
              <a:rPr lang="en-US" sz="2400" b="1">
                <a:solidFill>
                  <a:srgbClr val="FF0000"/>
                </a:solidFill>
                <a:effectLst/>
                <a:latin typeface="Calibri" panose="020F0502020204030204" pitchFamily="34" charset="0"/>
                <a:ea typeface="Times New Roman" panose="02020603050405020304" pitchFamily="18" charset="0"/>
                <a:cs typeface="Times New Roman" panose="02020603050405020304" pitchFamily="18" charset="0"/>
              </a:rPr>
              <a:t>The impact of Al-Ghazali Philosophy </a:t>
            </a:r>
            <a:endParaRPr lang="en-US" sz="2400">
              <a:effectLst/>
              <a:latin typeface="Calibri" panose="020F0502020204030204" pitchFamily="34" charset="0"/>
              <a:ea typeface="Times New Roman" panose="02020603050405020304" pitchFamily="18" charset="0"/>
              <a:cs typeface="Times New Roman" panose="02020603050405020304" pitchFamily="18" charset="0"/>
            </a:endParaRPr>
          </a:p>
          <a:p>
            <a:pPr marL="457200" marR="0">
              <a:lnSpc>
                <a:spcPct val="107000"/>
              </a:lnSpc>
              <a:spcBef>
                <a:spcPts val="0"/>
              </a:spcBef>
              <a:spcAft>
                <a:spcPts val="0"/>
              </a:spcAft>
            </a:pPr>
            <a:r>
              <a:rPr lang="en-US" sz="18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Al-Ghazali died at the age of 55, after a life that was not as Long as it was productive, wide-ranging and influential. He is rightly considered to be one of the most important and profound Islamic thinkers, who were aptly called, the “renovator of the fifth century A.H. his influence may be witnessed by a number of factors such</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p>
            <a:pPr marL="457200" marR="0">
              <a:lnSpc>
                <a:spcPct val="107000"/>
              </a:lnSpc>
              <a:spcBef>
                <a:spcPts val="0"/>
              </a:spcBef>
              <a:spcAft>
                <a:spcPts val="0"/>
              </a:spcAft>
            </a:pPr>
            <a:r>
              <a:rPr lang="en-US" sz="1800" b="1">
                <a:solidFill>
                  <a:srgbClr val="FF0000"/>
                </a:solidFill>
                <a:effectLst/>
                <a:latin typeface="Calibri" panose="020F0502020204030204" pitchFamily="34" charset="0"/>
                <a:ea typeface="Times New Roman" panose="02020603050405020304" pitchFamily="18" charset="0"/>
                <a:cs typeface="Times New Roman" panose="02020603050405020304" pitchFamily="18" charset="0"/>
              </a:rPr>
              <a:t>a</a:t>
            </a:r>
            <a:r>
              <a:rPr lang="en-US" sz="18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The profundity, power and comprehensiveness of his thought contained in some fifty different works, which are still studied today. </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p>
            <a:pPr marL="457200" marR="0">
              <a:lnSpc>
                <a:spcPct val="107000"/>
              </a:lnSpc>
              <a:spcBef>
                <a:spcPts val="0"/>
              </a:spcBef>
              <a:spcAft>
                <a:spcPts val="0"/>
              </a:spcAft>
            </a:pPr>
            <a:r>
              <a:rPr lang="en-US" sz="1800" b="1">
                <a:solidFill>
                  <a:srgbClr val="FF0000"/>
                </a:solidFill>
                <a:effectLst/>
                <a:latin typeface="Calibri" panose="020F0502020204030204" pitchFamily="34" charset="0"/>
                <a:ea typeface="Times New Roman" panose="02020603050405020304" pitchFamily="18" charset="0"/>
                <a:cs typeface="Times New Roman" panose="02020603050405020304" pitchFamily="18" charset="0"/>
              </a:rPr>
              <a:t>b</a:t>
            </a:r>
            <a:r>
              <a:rPr lang="en-US" sz="18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The fact that his view were well suited to his age and milieu and were more a reflection of that age than a response to its needs and requirements they constituted more an element of continuity and conservation that a factor renewal and change. </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p>
            <a:pPr marL="457200" marR="0">
              <a:lnSpc>
                <a:spcPct val="107000"/>
              </a:lnSpc>
              <a:spcBef>
                <a:spcPts val="0"/>
              </a:spcBef>
              <a:spcAft>
                <a:spcPts val="800"/>
              </a:spcAft>
            </a:pPr>
            <a:r>
              <a:rPr lang="en-US" sz="1800" b="1">
                <a:solidFill>
                  <a:srgbClr val="FF0000"/>
                </a:solidFill>
                <a:effectLst/>
                <a:latin typeface="Calibri" panose="020F0502020204030204" pitchFamily="34" charset="0"/>
                <a:ea typeface="Times New Roman" panose="02020603050405020304" pitchFamily="18" charset="0"/>
                <a:cs typeface="Times New Roman" panose="02020603050405020304" pitchFamily="18" charset="0"/>
              </a:rPr>
              <a:t>c. </a:t>
            </a:r>
            <a:r>
              <a:rPr lang="en-US" sz="18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After Al-Ghazali, Islamic society and thought entered into a long period of stagnation and decline producing few great minds. </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7" name="TextBox 6">
            <a:extLst>
              <a:ext uri="{FF2B5EF4-FFF2-40B4-BE49-F238E27FC236}">
                <a16:creationId xmlns:a16="http://schemas.microsoft.com/office/drawing/2014/main" xmlns="" id="{52EC5369-74AB-F64C-976A-3A05B5C2E3B6}"/>
              </a:ext>
            </a:extLst>
          </p:cNvPr>
          <p:cNvSpPr txBox="1"/>
          <p:nvPr/>
        </p:nvSpPr>
        <p:spPr>
          <a:xfrm>
            <a:off x="2022573" y="4073966"/>
            <a:ext cx="9639598" cy="2151679"/>
          </a:xfrm>
          <a:prstGeom prst="rect">
            <a:avLst/>
          </a:prstGeom>
          <a:noFill/>
        </p:spPr>
        <p:txBody>
          <a:bodyPr wrap="square">
            <a:spAutoFit/>
          </a:bodyPr>
          <a:lstStyle/>
          <a:p>
            <a:pPr marL="0" marR="0">
              <a:lnSpc>
                <a:spcPct val="107000"/>
              </a:lnSpc>
              <a:spcBef>
                <a:spcPts val="0"/>
              </a:spcBef>
              <a:spcAft>
                <a:spcPts val="800"/>
              </a:spcAft>
            </a:pPr>
            <a:r>
              <a:rPr lang="en-US" sz="18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Al-Ghazali thus remained alive and influential. l-Ghazali’s writings on education constitute the high point of thinking on the subject in the Islamic world. The theory of education he elaborated is the most complete edifice relating to the field. It clearly defies the aims, lays out the path and means whereby the objectives can be achieved. From 12-19th century (A.D), Islamic educational philosophy was heavily influenced by him. Indeed, theoretical and practical educationists, with few exceptions, hardly did anything other than borrow from Al-Ghazali and summarize his ideas and books. </a:t>
            </a:r>
            <a:endParaRPr lang="en-US"/>
          </a:p>
        </p:txBody>
      </p:sp>
    </p:spTree>
    <p:extLst>
      <p:ext uri="{BB962C8B-B14F-4D97-AF65-F5344CB8AC3E}">
        <p14:creationId xmlns:p14="http://schemas.microsoft.com/office/powerpoint/2010/main" val="40654008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xmlns="" id="{8937E810-BB6C-624D-BC41-ACF9A7BFCB06}"/>
              </a:ext>
            </a:extLst>
          </p:cNvPr>
          <p:cNvSpPr txBox="1"/>
          <p:nvPr/>
        </p:nvSpPr>
        <p:spPr>
          <a:xfrm>
            <a:off x="1678781" y="285749"/>
            <a:ext cx="10215561" cy="1264642"/>
          </a:xfrm>
          <a:prstGeom prst="rect">
            <a:avLst/>
          </a:prstGeom>
          <a:noFill/>
        </p:spPr>
        <p:txBody>
          <a:bodyPr wrap="square">
            <a:spAutoFit/>
          </a:bodyPr>
          <a:lstStyle/>
          <a:p>
            <a:pPr marL="0" marR="0">
              <a:lnSpc>
                <a:spcPct val="107000"/>
              </a:lnSpc>
              <a:spcBef>
                <a:spcPts val="0"/>
              </a:spcBef>
              <a:spcAft>
                <a:spcPts val="800"/>
              </a:spcAft>
            </a:pPr>
            <a:r>
              <a:rPr lang="en-US" sz="18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Education is not limited to training the mind and filling it with information but involves all aspects i.e. intellectual, religious, moral and physical of the personality of the learner; it’s not enough to impart theoretical learning, that learning must be put into practice. True learning is that which affects behavior and where by the learner makes practical use of his knowledge.</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7" name="TextBox 6">
            <a:extLst>
              <a:ext uri="{FF2B5EF4-FFF2-40B4-BE49-F238E27FC236}">
                <a16:creationId xmlns:a16="http://schemas.microsoft.com/office/drawing/2014/main" xmlns="" id="{5719F66E-815F-984F-8CE8-78A83CFE0429}"/>
              </a:ext>
            </a:extLst>
          </p:cNvPr>
          <p:cNvSpPr txBox="1"/>
          <p:nvPr/>
        </p:nvSpPr>
        <p:spPr>
          <a:xfrm>
            <a:off x="4000500" y="1732359"/>
            <a:ext cx="7094638" cy="470000"/>
          </a:xfrm>
          <a:prstGeom prst="rect">
            <a:avLst/>
          </a:prstGeom>
          <a:noFill/>
        </p:spPr>
        <p:txBody>
          <a:bodyPr wrap="square">
            <a:spAutoFit/>
          </a:bodyPr>
          <a:lstStyle/>
          <a:p>
            <a:pPr marL="342900" marR="0" lvl="0" indent="-342900">
              <a:lnSpc>
                <a:spcPct val="107000"/>
              </a:lnSpc>
              <a:spcBef>
                <a:spcPts val="0"/>
              </a:spcBef>
              <a:spcAft>
                <a:spcPts val="800"/>
              </a:spcAft>
              <a:buFont typeface="Wingdings" pitchFamily="2" charset="2"/>
              <a:buChar char=""/>
            </a:pPr>
            <a:r>
              <a:rPr lang="en-US" sz="2400" b="1">
                <a:solidFill>
                  <a:srgbClr val="C00000"/>
                </a:solidFill>
                <a:effectLst/>
                <a:latin typeface="Calibri" panose="020F0502020204030204" pitchFamily="34" charset="0"/>
                <a:ea typeface="Times New Roman" panose="02020603050405020304" pitchFamily="18" charset="0"/>
                <a:cs typeface="Times New Roman" panose="02020603050405020304" pitchFamily="18" charset="0"/>
              </a:rPr>
              <a:t>Ibne-Khaldun</a:t>
            </a:r>
            <a:endParaRPr lang="en-US" sz="240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9" name="TextBox 8">
            <a:extLst>
              <a:ext uri="{FF2B5EF4-FFF2-40B4-BE49-F238E27FC236}">
                <a16:creationId xmlns:a16="http://schemas.microsoft.com/office/drawing/2014/main" xmlns="" id="{8F93E1E5-611D-EB43-92AA-5BE1A840B7AE}"/>
              </a:ext>
            </a:extLst>
          </p:cNvPr>
          <p:cNvSpPr txBox="1"/>
          <p:nvPr/>
        </p:nvSpPr>
        <p:spPr>
          <a:xfrm>
            <a:off x="1232297" y="2398812"/>
            <a:ext cx="10929935" cy="1726704"/>
          </a:xfrm>
          <a:prstGeom prst="rect">
            <a:avLst/>
          </a:prstGeom>
          <a:noFill/>
        </p:spPr>
        <p:txBody>
          <a:bodyPr wrap="square">
            <a:spAutoFit/>
          </a:bodyPr>
          <a:lstStyle/>
          <a:p>
            <a:pPr marL="0" marR="0">
              <a:lnSpc>
                <a:spcPct val="107000"/>
              </a:lnSpc>
              <a:spcBef>
                <a:spcPts val="0"/>
              </a:spcBef>
              <a:spcAft>
                <a:spcPts val="800"/>
              </a:spcAft>
            </a:pPr>
            <a:r>
              <a:rPr lang="en-US" sz="18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Ibn-e- Khaldun was one of the most talented and versatile person and thinker the world ever saw. Besides being the top Muslim philosopher, he was also a practicing politician and expert historian.In a nut shell he was a person gifted with a great intelligence. His philosophical approach towards the understanding of history gave him a place among the pioneers of philosophy of history.(Ahmad, 1984).</a:t>
            </a:r>
            <a:endParaRPr lang="en-US" sz="1200">
              <a:effectLst/>
              <a:latin typeface="Calibri" panose="020F0502020204030204" pitchFamily="34" charset="0"/>
              <a:ea typeface="Times New Roman" panose="02020603050405020304" pitchFamily="18" charset="0"/>
              <a:cs typeface="Times New Roman" panose="02020603050405020304" pitchFamily="18" charset="0"/>
            </a:endParaRPr>
          </a:p>
          <a:p>
            <a:pPr marL="0" marR="0" algn="just">
              <a:lnSpc>
                <a:spcPts val="2250"/>
              </a:lnSpc>
              <a:spcBef>
                <a:spcPts val="0"/>
              </a:spcBef>
              <a:spcAft>
                <a:spcPts val="800"/>
              </a:spcAft>
            </a:pPr>
            <a:r>
              <a:rPr lang="en-US" sz="2000" b="1">
                <a:solidFill>
                  <a:srgbClr val="0070C0"/>
                </a:solidFill>
                <a:effectLst/>
                <a:latin typeface="Calibri" panose="020F0502020204030204" pitchFamily="34" charset="0"/>
                <a:ea typeface="Times New Roman" panose="02020603050405020304" pitchFamily="18" charset="0"/>
                <a:cs typeface="Times New Roman" panose="02020603050405020304" pitchFamily="18" charset="0"/>
              </a:rPr>
              <a:t>View of Education</a:t>
            </a:r>
            <a:endParaRPr lang="en-US" sz="120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11" name="TextBox 10">
            <a:extLst>
              <a:ext uri="{FF2B5EF4-FFF2-40B4-BE49-F238E27FC236}">
                <a16:creationId xmlns:a16="http://schemas.microsoft.com/office/drawing/2014/main" xmlns="" id="{052161BC-C515-EC44-9DA9-E644C0DBA222}"/>
              </a:ext>
            </a:extLst>
          </p:cNvPr>
          <p:cNvSpPr txBox="1"/>
          <p:nvPr/>
        </p:nvSpPr>
        <p:spPr>
          <a:xfrm>
            <a:off x="1678781" y="4184432"/>
            <a:ext cx="9894094" cy="2031325"/>
          </a:xfrm>
          <a:prstGeom prst="rect">
            <a:avLst/>
          </a:prstGeom>
          <a:noFill/>
        </p:spPr>
        <p:txBody>
          <a:bodyPr wrap="square">
            <a:spAutoFit/>
          </a:bodyPr>
          <a:lstStyle/>
          <a:p>
            <a:r>
              <a:rPr lang="en-US" sz="1400" b="1">
                <a:solidFill>
                  <a:srgbClr val="000000"/>
                </a:solidFill>
                <a:effectLst/>
                <a:latin typeface="Roboto" panose="02000000000000000000" pitchFamily="2" charset="0"/>
                <a:ea typeface="Times New Roman" panose="02020603050405020304" pitchFamily="18" charset="0"/>
                <a:cs typeface="Times New Roman" panose="02020603050405020304" pitchFamily="18" charset="0"/>
              </a:rPr>
              <a:t> I</a:t>
            </a:r>
            <a:r>
              <a:rPr lang="en-US" sz="18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bn-e-Khaldun conveys that the education consists of the moral as well as the intellectual training and teaching of humans which brings out the potential within a man that helps develop the character and builds up the personality (Khalid, 2012). According to Khaldun, the knowledge can be divided into two parts of streams, one of the subjects pertaining to philosophy depending upon one’s mental potentialities and thinking faculties, the other dealing with the religious subject. In the view of Ibn-e-Khaldun both types of knowledge are crucial for mankind as both play a role in the development and progress of any nation (Shahid, 2000).</a:t>
            </a:r>
            <a:endParaRPr lang="en-US"/>
          </a:p>
        </p:txBody>
      </p:sp>
    </p:spTree>
    <p:extLst>
      <p:ext uri="{BB962C8B-B14F-4D97-AF65-F5344CB8AC3E}">
        <p14:creationId xmlns:p14="http://schemas.microsoft.com/office/powerpoint/2010/main" val="18198859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xmlns="" id="{2C99F002-E6D1-6D49-90A7-C237E9DE6964}"/>
              </a:ext>
            </a:extLst>
          </p:cNvPr>
          <p:cNvSpPr txBox="1"/>
          <p:nvPr/>
        </p:nvSpPr>
        <p:spPr>
          <a:xfrm>
            <a:off x="964408" y="1326646"/>
            <a:ext cx="10781108" cy="4526175"/>
          </a:xfrm>
          <a:prstGeom prst="rect">
            <a:avLst/>
          </a:prstGeom>
          <a:noFill/>
        </p:spPr>
        <p:txBody>
          <a:bodyPr wrap="square">
            <a:spAutoFit/>
          </a:bodyPr>
          <a:lstStyle/>
          <a:p>
            <a:pPr marL="0" marR="0" algn="just">
              <a:lnSpc>
                <a:spcPts val="2250"/>
              </a:lnSpc>
              <a:spcBef>
                <a:spcPts val="0"/>
              </a:spcBef>
              <a:spcAft>
                <a:spcPts val="800"/>
              </a:spcAft>
            </a:pPr>
            <a:r>
              <a:rPr lang="en-US" sz="2000" b="1">
                <a:solidFill>
                  <a:srgbClr val="0070C0"/>
                </a:solidFill>
                <a:effectLst/>
                <a:latin typeface="Calibri" panose="020F0502020204030204" pitchFamily="34" charset="0"/>
                <a:ea typeface="Times New Roman" panose="02020603050405020304" pitchFamily="18" charset="0"/>
                <a:cs typeface="Times New Roman" panose="02020603050405020304" pitchFamily="18" charset="0"/>
              </a:rPr>
              <a:t>Contribution in Education:</a:t>
            </a:r>
            <a:endParaRPr lang="en-US" sz="1200">
              <a:effectLst/>
              <a:latin typeface="Calibri" panose="020F0502020204030204" pitchFamily="34" charset="0"/>
              <a:ea typeface="Times New Roman" panose="02020603050405020304" pitchFamily="18" charset="0"/>
              <a:cs typeface="Times New Roman" panose="02020603050405020304" pitchFamily="18" charset="0"/>
            </a:endParaRPr>
          </a:p>
          <a:p>
            <a:pPr marL="0" marR="0" algn="just">
              <a:lnSpc>
                <a:spcPts val="2250"/>
              </a:lnSpc>
              <a:spcBef>
                <a:spcPts val="0"/>
              </a:spcBef>
              <a:spcAft>
                <a:spcPts val="800"/>
              </a:spcAft>
            </a:pPr>
            <a:r>
              <a:rPr lang="en-US" sz="2000" b="1">
                <a:solidFill>
                  <a:srgbClr val="0070C0"/>
                </a:solidFill>
                <a:effectLst/>
                <a:latin typeface="Roboto" panose="02000000000000000000" pitchFamily="2" charset="0"/>
                <a:ea typeface="Times New Roman" panose="02020603050405020304" pitchFamily="18" charset="0"/>
                <a:cs typeface="Times New Roman" panose="02020603050405020304" pitchFamily="18" charset="0"/>
              </a:rPr>
              <a:t>               </a:t>
            </a:r>
            <a:r>
              <a:rPr lang="en-US" sz="18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Ibn-e-Khaldun was a famous historian, a great philosopher, and also an incredible educationist. His views on education and the deep psychological insight in the educational process and development of human mind and body tagged him as a great educator too. His contribution in education is considered to be worthwhile and valuable across the world in the field of education because he emphasized on the social efficiency as an aim of education and also promoted professional and vocational subjects along with academic subjects in education. The modern education literally advocates the methods provided by Khaldun in teaching.</a:t>
            </a:r>
            <a:endParaRPr lang="en-US" sz="1200">
              <a:effectLst/>
              <a:latin typeface="Calibri" panose="020F0502020204030204" pitchFamily="34" charset="0"/>
              <a:ea typeface="Times New Roman" panose="02020603050405020304" pitchFamily="18" charset="0"/>
              <a:cs typeface="Times New Roman" panose="02020603050405020304" pitchFamily="18" charset="0"/>
            </a:endParaRPr>
          </a:p>
          <a:p>
            <a:pPr marL="0" marR="0">
              <a:lnSpc>
                <a:spcPct val="107000"/>
              </a:lnSpc>
              <a:spcBef>
                <a:spcPts val="0"/>
              </a:spcBef>
              <a:spcAft>
                <a:spcPts val="800"/>
              </a:spcAft>
            </a:pPr>
            <a:r>
              <a:rPr lang="en-US" sz="18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The mastermind of Ibn-e-Khaldun was assorted and adaptable: he was an accomplished philosopher, a seasoned politician, a reputed historian, and a learned geographer. He was the founder of philosophy of History, a originator of the “</a:t>
            </a:r>
            <a:r>
              <a:rPr lang="en-US" sz="1800" b="1">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Philosophy of Sociology”</a:t>
            </a:r>
            <a:r>
              <a:rPr lang="en-US" sz="18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and a pioneer of Demography.  Khaldun had great command over imaginative and creative teaching potentials. He was not only a teacher but an educator who could lay hands on any subject and lecture over it with reference to his academic skills. He is the original thinker and philosopher whose range and depth of wisdom in the field of education is just exclusive.</a:t>
            </a:r>
            <a:endParaRPr lang="en-US" sz="1200">
              <a:effectLst/>
              <a:latin typeface="Calibri" panose="020F0502020204030204" pitchFamily="34" charset="0"/>
              <a:ea typeface="Times New Roman" panose="02020603050405020304" pitchFamily="18" charset="0"/>
              <a:cs typeface="Times New Roman" panose="02020603050405020304" pitchFamily="18" charset="0"/>
            </a:endParaRPr>
          </a:p>
          <a:p>
            <a:pPr marL="0" marR="0">
              <a:lnSpc>
                <a:spcPct val="107000"/>
              </a:lnSpc>
              <a:spcBef>
                <a:spcPts val="0"/>
              </a:spcBef>
              <a:spcAft>
                <a:spcPts val="800"/>
              </a:spcAft>
            </a:pPr>
            <a:r>
              <a:rPr lang="en-US" sz="18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US" sz="1200">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85930595"/>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1782</Words>
  <Application>Microsoft Office PowerPoint</Application>
  <PresentationFormat>Widescreen</PresentationFormat>
  <Paragraphs>134</Paragraphs>
  <Slides>17</Slides>
  <Notes>4</Notes>
  <HiddenSlides>0</HiddenSlides>
  <MMClips>0</MMClips>
  <ScaleCrop>false</ScaleCrop>
  <HeadingPairs>
    <vt:vector size="6" baseType="variant">
      <vt:variant>
        <vt:lpstr>Fonts Used</vt:lpstr>
      </vt:variant>
      <vt:variant>
        <vt:i4>16</vt:i4>
      </vt:variant>
      <vt:variant>
        <vt:lpstr>Theme</vt:lpstr>
      </vt:variant>
      <vt:variant>
        <vt:i4>2</vt:i4>
      </vt:variant>
      <vt:variant>
        <vt:lpstr>Slide Titles</vt:lpstr>
      </vt:variant>
      <vt:variant>
        <vt:i4>17</vt:i4>
      </vt:variant>
    </vt:vector>
  </HeadingPairs>
  <TitlesOfParts>
    <vt:vector size="35" baseType="lpstr">
      <vt:lpstr>Arial</vt:lpstr>
      <vt:lpstr>Calibri</vt:lpstr>
      <vt:lpstr>Calibri Light</vt:lpstr>
      <vt:lpstr>Century Gothic</vt:lpstr>
      <vt:lpstr>Faustina</vt:lpstr>
      <vt:lpstr>ff1</vt:lpstr>
      <vt:lpstr>ff2</vt:lpstr>
      <vt:lpstr>ff3</vt:lpstr>
      <vt:lpstr>ff4</vt:lpstr>
      <vt:lpstr>ff6</vt:lpstr>
      <vt:lpstr>Open Sans</vt:lpstr>
      <vt:lpstr>Roboto</vt:lpstr>
      <vt:lpstr>Symbol</vt:lpstr>
      <vt:lpstr>Times New Roman</vt:lpstr>
      <vt:lpstr>Wingdings</vt:lpstr>
      <vt:lpstr>Wingdings 3</vt:lpstr>
      <vt:lpstr>Wisp</vt:lpstr>
      <vt:lpstr>Office Theme</vt:lpstr>
      <vt:lpstr>Muslim Philosophical Perspective on Education  BS Education-III Philosophy of Education (EDU-203)</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923465903479</dc:creator>
  <cp:lastModifiedBy>ABC</cp:lastModifiedBy>
  <cp:revision>9</cp:revision>
  <dcterms:created xsi:type="dcterms:W3CDTF">2020-11-18T15:28:25Z</dcterms:created>
  <dcterms:modified xsi:type="dcterms:W3CDTF">2020-12-10T01:47:48Z</dcterms:modified>
</cp:coreProperties>
</file>