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4660"/>
  </p:normalViewPr>
  <p:slideViewPr>
    <p:cSldViewPr>
      <p:cViewPr varScale="1">
        <p:scale>
          <a:sx n="64" d="100"/>
          <a:sy n="64" d="100"/>
        </p:scale>
        <p:origin x="144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6C1C9F1D-D74B-4BAA-908B-549EF118387E}" type="datetimeFigureOut">
              <a:rPr lang="en-US" smtClean="0"/>
              <a:pPr/>
              <a:t>4/26/2020</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4ED015A-9EFE-4304-93D3-218D994CBED2}"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D015A-9EFE-4304-93D3-218D994CBE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D015A-9EFE-4304-93D3-218D994CBE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D015A-9EFE-4304-93D3-218D994CBE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6C1C9F1D-D74B-4BAA-908B-549EF118387E}" type="datetimeFigureOut">
              <a:rPr lang="en-US" smtClean="0"/>
              <a:pPr/>
              <a:t>4/26/2020</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4ED015A-9EFE-4304-93D3-218D994CBED2}"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p>
            <a:fld id="{A4ED015A-9EFE-4304-93D3-218D994CBED2}"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p>
            <a:fld id="{A4ED015A-9EFE-4304-93D3-218D994CBE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ED015A-9EFE-4304-93D3-218D994CBED2}"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C9F1D-D74B-4BAA-908B-549EF118387E}" type="datetimeFigureOut">
              <a:rPr lang="en-US" smtClean="0"/>
              <a:pPr/>
              <a:t>4/26/2020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ED015A-9EFE-4304-93D3-218D994CBE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6C1C9F1D-D74B-4BAA-908B-549EF118387E}" type="datetimeFigureOut">
              <a:rPr lang="en-US" smtClean="0"/>
              <a:pPr/>
              <a:t>4/26/2020</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4ED015A-9EFE-4304-93D3-218D994CBED2}"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a:solidFill>
                  <a:schemeClr val="lt1"/>
                </a:solidFill>
                <a:latin typeface="+mn-lt"/>
                <a:ea typeface="+mn-ea"/>
                <a:cs typeface="+mn-cs"/>
              </a:rPr>
              <a:t>Click icon to add picture</a:t>
            </a:r>
          </a:p>
        </p:txBody>
      </p:sp>
      <p:sp>
        <p:nvSpPr>
          <p:cNvPr id="8" name="Date Placeholder 7"/>
          <p:cNvSpPr>
            <a:spLocks noGrp="1"/>
          </p:cNvSpPr>
          <p:nvPr>
            <p:ph type="dt" sz="half" idx="10"/>
          </p:nvPr>
        </p:nvSpPr>
        <p:spPr>
          <a:xfrm>
            <a:off x="5562600" y="6509004"/>
            <a:ext cx="3002280" cy="274320"/>
          </a:xfrm>
        </p:spPr>
        <p:txBody>
          <a:bodyPr vert="horz" rtlCol="0"/>
          <a:lstStyle/>
          <a:p>
            <a:fld id="{6C1C9F1D-D74B-4BAA-908B-549EF118387E}" type="datetimeFigureOut">
              <a:rPr lang="en-US" smtClean="0"/>
              <a:pPr/>
              <a:t>4/26/2020</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4ED015A-9EFE-4304-93D3-218D994CBED2}"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C1C9F1D-D74B-4BAA-908B-549EF118387E}" type="datetimeFigureOut">
              <a:rPr lang="en-US" smtClean="0"/>
              <a:pPr/>
              <a:t>4/26/2020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4ED015A-9EFE-4304-93D3-218D994CBED2}"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oughtco.com/chromosome-373462" TargetMode="External"/><Relationship Id="rId2" Type="http://schemas.openxmlformats.org/officeDocument/2006/relationships/hyperlink" Target="https://www.thoughtco.com/organelles-meaning-373368" TargetMode="External"/><Relationship Id="rId1" Type="http://schemas.openxmlformats.org/officeDocument/2006/relationships/slideLayout" Target="../slideLayouts/slideLayout2.xml"/><Relationship Id="rId4" Type="http://schemas.openxmlformats.org/officeDocument/2006/relationships/hyperlink" Target="https://www.thoughtco.com/stages-of-mitosis-37353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houghtco.com/what-is-exocytosis-4114427" TargetMode="External"/><Relationship Id="rId2" Type="http://schemas.openxmlformats.org/officeDocument/2006/relationships/hyperlink" Target="https://www.thoughtco.com/pinocytosis-definition-4143229" TargetMode="External"/><Relationship Id="rId1" Type="http://schemas.openxmlformats.org/officeDocument/2006/relationships/slideLayout" Target="../slideLayouts/slideLayout2.xml"/><Relationship Id="rId4" Type="http://schemas.openxmlformats.org/officeDocument/2006/relationships/hyperlink" Target="https://www.thoughtco.com/bacteria-that-live-on-your-skin-373528"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thoughtco.com/protein-function-37355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houghtco.com/what-is-a-plant-cell-373384" TargetMode="External"/><Relationship Id="rId2" Type="http://schemas.openxmlformats.org/officeDocument/2006/relationships/hyperlink" Target="https://www.thoughtco.com/cilia-and-flagella-373359" TargetMode="External"/><Relationship Id="rId1" Type="http://schemas.openxmlformats.org/officeDocument/2006/relationships/slideLayout" Target="../slideLayouts/slideLayout2.xml"/><Relationship Id="rId4" Type="http://schemas.openxmlformats.org/officeDocument/2006/relationships/hyperlink" Target="https://www.thoughtco.com/all-about-animal-cells-373379"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thoughtco.com/facts-about-pollen-373610" TargetMode="External"/><Relationship Id="rId3" Type="http://schemas.openxmlformats.org/officeDocument/2006/relationships/hyperlink" Target="https://www.thoughtco.com/sexual-reproduction-types-of-fertilization-373440" TargetMode="External"/><Relationship Id="rId7" Type="http://schemas.openxmlformats.org/officeDocument/2006/relationships/hyperlink" Target="https://www.thoughtco.com/reproductive-system-373583" TargetMode="External"/><Relationship Id="rId2" Type="http://schemas.openxmlformats.org/officeDocument/2006/relationships/hyperlink" Target="https://www.thoughtco.com/sex-cells-meaning-373386" TargetMode="External"/><Relationship Id="rId1" Type="http://schemas.openxmlformats.org/officeDocument/2006/relationships/slideLayout" Target="../slideLayouts/slideLayout2.xml"/><Relationship Id="rId6" Type="http://schemas.openxmlformats.org/officeDocument/2006/relationships/hyperlink" Target="https://www.thoughtco.com/digestive-system-373572" TargetMode="External"/><Relationship Id="rId5" Type="http://schemas.openxmlformats.org/officeDocument/2006/relationships/hyperlink" Target="https://www.thoughtco.com/respiratory-system-4064891" TargetMode="External"/><Relationship Id="rId4" Type="http://schemas.openxmlformats.org/officeDocument/2006/relationships/hyperlink" Target="https://www.thoughtco.com/anatomy-of-the-lungs-373249"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Cell_migration" TargetMode="External"/><Relationship Id="rId2" Type="http://schemas.openxmlformats.org/officeDocument/2006/relationships/hyperlink" Target="https://en.wikipedia.org/wiki/Acti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echanobio.info/pathogenesis/" TargetMode="External"/><Relationship Id="rId2" Type="http://schemas.openxmlformats.org/officeDocument/2006/relationships/hyperlink" Target="https://www.mechanobio.info/development/" TargetMode="External"/><Relationship Id="rId1" Type="http://schemas.openxmlformats.org/officeDocument/2006/relationships/slideLayout" Target="../slideLayouts/slideLayout2.xml"/><Relationship Id="rId4" Type="http://schemas.openxmlformats.org/officeDocument/2006/relationships/hyperlink" Target="https://www.mechanobio.info/what-is-mechanosignaling/"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en.wikipedia.org/wiki/Endocytic_cycl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Integrins" TargetMode="External"/><Relationship Id="rId2" Type="http://schemas.openxmlformats.org/officeDocument/2006/relationships/hyperlink" Target="https://en.wikipedia.org/wiki/Cell_migratio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n.wikipedia.org/wiki/Extracellular_matri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Cell_adhesion" TargetMode="External"/><Relationship Id="rId2" Type="http://schemas.openxmlformats.org/officeDocument/2006/relationships/hyperlink" Target="https://en.wikipedia.org/wiki/Cell_adhesion_molecules" TargetMode="External"/><Relationship Id="rId1" Type="http://schemas.openxmlformats.org/officeDocument/2006/relationships/slideLayout" Target="../slideLayouts/slideLayout2.xml"/><Relationship Id="rId6" Type="http://schemas.openxmlformats.org/officeDocument/2006/relationships/hyperlink" Target="https://en.wikipedia.org/wiki/Multicellular_organisms" TargetMode="External"/><Relationship Id="rId5" Type="http://schemas.openxmlformats.org/officeDocument/2006/relationships/hyperlink" Target="https://en.wikipedia.org/wiki/Cell_migration" TargetMode="External"/><Relationship Id="rId4" Type="http://schemas.openxmlformats.org/officeDocument/2006/relationships/hyperlink" Target="https://en.wikipedia.org/wiki/Signal_transduction"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n.wikipedia.org/wiki/Cell_adhesio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Conformational_change" TargetMode="External"/><Relationship Id="rId2" Type="http://schemas.openxmlformats.org/officeDocument/2006/relationships/hyperlink" Target="https://en.wikipedia.org/wiki/Cadherins" TargetMode="External"/><Relationship Id="rId1" Type="http://schemas.openxmlformats.org/officeDocument/2006/relationships/slideLayout" Target="../slideLayouts/slideLayout2.xml"/><Relationship Id="rId5" Type="http://schemas.openxmlformats.org/officeDocument/2006/relationships/hyperlink" Target="https://en.wikipedia.org/wiki/Catenins" TargetMode="External"/><Relationship Id="rId4" Type="http://schemas.openxmlformats.org/officeDocument/2006/relationships/hyperlink" Target="https://en.wikipedia.org/wiki/Protein_dynamic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Actin_filaments" TargetMode="External"/><Relationship Id="rId2" Type="http://schemas.openxmlformats.org/officeDocument/2006/relationships/hyperlink" Target="https://en.wikipedia.org/wiki/Protein_complexes" TargetMode="External"/><Relationship Id="rId1" Type="http://schemas.openxmlformats.org/officeDocument/2006/relationships/slideLayout" Target="../slideLayouts/slideLayout2.xml"/><Relationship Id="rId6" Type="http://schemas.openxmlformats.org/officeDocument/2006/relationships/hyperlink" Target="https://en.wikipedia.org/wiki/Polymerisation" TargetMode="External"/><Relationship Id="rId5" Type="http://schemas.openxmlformats.org/officeDocument/2006/relationships/hyperlink" Target="https://en.wikipedia.org/wiki/Actin_filament" TargetMode="External"/><Relationship Id="rId4" Type="http://schemas.openxmlformats.org/officeDocument/2006/relationships/hyperlink" Target="https://en.wikipedia.org/wiki/Cell_adhesion"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echanobio.info/faq-items/what-is-cell-polarity-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houghtco.com/cytoskeleton-anatomy-373358" TargetMode="External"/><Relationship Id="rId2" Type="http://schemas.openxmlformats.org/officeDocument/2006/relationships/hyperlink" Target="https://www.thoughtco.com/types-of-cells-in-the-body-373388" TargetMode="External"/><Relationship Id="rId1" Type="http://schemas.openxmlformats.org/officeDocument/2006/relationships/slideLayout" Target="../slideLayouts/slideLayout2.xml"/><Relationship Id="rId5" Type="http://schemas.openxmlformats.org/officeDocument/2006/relationships/hyperlink" Target="https://www.thoughtco.com/organelles-meaning-373368" TargetMode="External"/><Relationship Id="rId4" Type="http://schemas.openxmlformats.org/officeDocument/2006/relationships/hyperlink" Target="https://www.thoughtco.com/cytoplasm-defined-37330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houghtco.com/carbohydrates-373558" TargetMode="External"/><Relationship Id="rId2" Type="http://schemas.openxmlformats.org/officeDocument/2006/relationships/hyperlink" Target="https://www.thoughtco.com/proteins-373564" TargetMode="External"/><Relationship Id="rId1" Type="http://schemas.openxmlformats.org/officeDocument/2006/relationships/slideLayout" Target="../slideLayouts/slideLayout2.xml"/><Relationship Id="rId4" Type="http://schemas.openxmlformats.org/officeDocument/2006/relationships/hyperlink" Target="https://www.thoughtco.com/cell-membrane-37336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5583" y="1752600"/>
            <a:ext cx="8312834" cy="914400"/>
          </a:xfrm>
        </p:spPr>
        <p:txBody>
          <a:bodyPr/>
          <a:lstStyle/>
          <a:p>
            <a:pPr algn="ctr"/>
            <a:r>
              <a:rPr lang="en-US" dirty="0">
                <a:solidFill>
                  <a:srgbClr val="00B0F0"/>
                </a:solidFill>
              </a:rPr>
              <a:t>TOPIC : Cell migration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717"/>
          </a:xfrm>
        </p:spPr>
        <p:txBody>
          <a:bodyPr>
            <a:normAutofit fontScale="85000" lnSpcReduction="10000"/>
          </a:bodyPr>
          <a:lstStyle/>
          <a:p>
            <a:pPr fontAlgn="base"/>
            <a:r>
              <a:rPr lang="en-US" b="1" dirty="0"/>
              <a:t>In the first phase</a:t>
            </a:r>
            <a:r>
              <a:rPr lang="en-US" dirty="0"/>
              <a:t>, the cell detaches from the extracellular matrix at its foremost position and extends forward.</a:t>
            </a:r>
          </a:p>
          <a:p>
            <a:pPr fontAlgn="base"/>
            <a:r>
              <a:rPr lang="en-US" b="1" dirty="0"/>
              <a:t>In the second phase</a:t>
            </a:r>
            <a:r>
              <a:rPr lang="en-US" dirty="0"/>
              <a:t>, the detached portion of the cell moves forward and re-attaches at a new forward position. The rear portion of the cell also detaches from the extracellular matrix.</a:t>
            </a:r>
          </a:p>
          <a:p>
            <a:pPr fontAlgn="base"/>
            <a:r>
              <a:rPr lang="en-US" b="1" dirty="0"/>
              <a:t>In the third phase</a:t>
            </a:r>
            <a:r>
              <a:rPr lang="en-US" dirty="0"/>
              <a:t>, the cell is pulled forward to a new position by the motor protein myosin. Myosin utilizes the energy derived from ATP to move along actin filaments, causing cytoskeleton fibers to slide along one another. This action causes the entire cell to move forward.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Movement Within Cells:</a:t>
            </a:r>
            <a:br>
              <a:rPr lang="en-US" b="1" dirty="0"/>
            </a:br>
            <a:endParaRPr lang="en-US" dirty="0"/>
          </a:p>
        </p:txBody>
      </p:sp>
      <p:sp>
        <p:nvSpPr>
          <p:cNvPr id="3" name="Content Placeholder 2"/>
          <p:cNvSpPr>
            <a:spLocks noGrp="1"/>
          </p:cNvSpPr>
          <p:nvPr>
            <p:ph idx="1"/>
          </p:nvPr>
        </p:nvSpPr>
        <p:spPr/>
        <p:txBody>
          <a:bodyPr/>
          <a:lstStyle/>
          <a:p>
            <a:r>
              <a:rPr lang="en-US" dirty="0"/>
              <a:t>Not all cell movement involves the repositioning of a cell from one place to another. Movement also occurs within cells. Vesicle transportation, </a:t>
            </a:r>
            <a:r>
              <a:rPr lang="en-US" u="sng" dirty="0">
                <a:hlinkClick r:id="rId2"/>
              </a:rPr>
              <a:t>organelle</a:t>
            </a:r>
            <a:r>
              <a:rPr lang="en-US" dirty="0"/>
              <a:t> migration, and </a:t>
            </a:r>
            <a:r>
              <a:rPr lang="en-US" u="sng" dirty="0">
                <a:hlinkClick r:id="rId3"/>
              </a:rPr>
              <a:t>chromosome</a:t>
            </a:r>
            <a:r>
              <a:rPr lang="en-US" dirty="0"/>
              <a:t> movement during </a:t>
            </a:r>
            <a:r>
              <a:rPr lang="en-US" u="sng" dirty="0">
                <a:hlinkClick r:id="rId4"/>
              </a:rPr>
              <a:t>mitosis</a:t>
            </a:r>
            <a:r>
              <a:rPr lang="en-US" dirty="0"/>
              <a:t> are examples of types of internal cell movement.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91517"/>
          </a:xfrm>
        </p:spPr>
        <p:txBody>
          <a:bodyPr>
            <a:normAutofit fontScale="92500" lnSpcReduction="10000"/>
          </a:bodyPr>
          <a:lstStyle/>
          <a:p>
            <a:r>
              <a:rPr lang="en-US" b="1" dirty="0"/>
              <a:t>Vesicle transportation</a:t>
            </a:r>
            <a:r>
              <a:rPr lang="en-US" dirty="0"/>
              <a:t> involves the movement of molecules and other substances into and out of a cell. These substances are enclosed within vesicles for transportation. Endocytosis, </a:t>
            </a:r>
            <a:r>
              <a:rPr lang="en-US" u="sng" dirty="0">
                <a:hlinkClick r:id="rId2"/>
              </a:rPr>
              <a:t>pinocytosis</a:t>
            </a:r>
            <a:r>
              <a:rPr lang="en-US" dirty="0"/>
              <a:t>, and </a:t>
            </a:r>
            <a:r>
              <a:rPr lang="en-US" u="sng" dirty="0">
                <a:hlinkClick r:id="rId3"/>
              </a:rPr>
              <a:t>exocytosis</a:t>
            </a:r>
            <a:r>
              <a:rPr lang="en-US" dirty="0"/>
              <a:t> are examples of vesicle transportation processes. In </a:t>
            </a:r>
            <a:r>
              <a:rPr lang="en-US" b="1" dirty="0"/>
              <a:t>phagocytosis,</a:t>
            </a:r>
            <a:r>
              <a:rPr lang="en-US" dirty="0"/>
              <a:t> a type of endocytosis, foreign substances and unwanted material are engulfed and destroyed by white blood cells. The targeted matter, such as a </a:t>
            </a:r>
            <a:r>
              <a:rPr lang="en-US" u="sng" dirty="0">
                <a:hlinkClick r:id="rId4"/>
              </a:rPr>
              <a:t>bacterium</a:t>
            </a:r>
            <a:r>
              <a:rPr lang="en-US" dirty="0"/>
              <a:t>, is internalized, enclosed within a vesicle, and degraded by enzymes.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317"/>
          </a:xfrm>
        </p:spPr>
        <p:txBody>
          <a:bodyPr/>
          <a:lstStyle/>
          <a:p>
            <a:r>
              <a:rPr lang="en-US" b="1" dirty="0"/>
              <a:t>Organelle migration and chromosome movement</a:t>
            </a:r>
            <a:r>
              <a:rPr lang="en-US" dirty="0"/>
              <a:t> occur during cell division. This movement ensures that each replicated cell receives the appropriate complement of chromosomes and organelles. Intracellular movement is made possible by motor </a:t>
            </a:r>
            <a:r>
              <a:rPr lang="en-US" u="sng" dirty="0">
                <a:hlinkClick r:id="rId2"/>
              </a:rPr>
              <a:t>proteins</a:t>
            </a:r>
            <a:r>
              <a:rPr lang="en-US" dirty="0"/>
              <a:t>, which travel along cytoskeleton fibers. As the motor proteins move along microtubules, they carry organelles and vesicles with them.</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Cilia and Flagella:</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Some cells possess cellular appendage-like protrusions called </a:t>
            </a:r>
            <a:r>
              <a:rPr lang="en-US" u="sng" dirty="0">
                <a:hlinkClick r:id="rId2"/>
              </a:rPr>
              <a:t>cilia and flagella</a:t>
            </a:r>
            <a:r>
              <a:rPr lang="en-US" dirty="0"/>
              <a:t>. These cell structures are formed from specialized groupings of microtubules that slide against one another allowing them to move and bend. Compared to flagella, cilia are much shorter and more numerous. Cilia move in a wave-like motion. Flagella are longer and have more of a whip-like movement. Cilia and flagella are found in both </a:t>
            </a:r>
            <a:r>
              <a:rPr lang="en-US" u="sng" dirty="0">
                <a:hlinkClick r:id="rId3"/>
              </a:rPr>
              <a:t>plant cells</a:t>
            </a:r>
            <a:r>
              <a:rPr lang="en-US" dirty="0"/>
              <a:t> and </a:t>
            </a:r>
            <a:r>
              <a:rPr lang="en-US" u="sng" dirty="0">
                <a:hlinkClick r:id="rId4"/>
              </a:rPr>
              <a:t>animal cells</a:t>
            </a:r>
            <a:r>
              <a:rPr lang="en-US" dirty="0"/>
              <a: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u="sng" dirty="0">
                <a:hlinkClick r:id="rId2"/>
              </a:rPr>
              <a:t>Sperm cells</a:t>
            </a:r>
            <a:r>
              <a:rPr lang="en-US" dirty="0"/>
              <a:t> are examples of body cells with a single flagellum. The flagellum propels the sperm cell toward the female oocyte for </a:t>
            </a:r>
            <a:r>
              <a:rPr lang="en-US" u="sng" dirty="0">
                <a:hlinkClick r:id="rId3"/>
              </a:rPr>
              <a:t>fertilization</a:t>
            </a:r>
            <a:r>
              <a:rPr lang="en-US" dirty="0"/>
              <a:t>. Cilia are found within areas of the body such as the </a:t>
            </a:r>
            <a:r>
              <a:rPr lang="en-US" u="sng" dirty="0">
                <a:hlinkClick r:id="rId4"/>
              </a:rPr>
              <a:t>lungs</a:t>
            </a:r>
            <a:r>
              <a:rPr lang="en-US" dirty="0"/>
              <a:t> and </a:t>
            </a:r>
            <a:r>
              <a:rPr lang="en-US" u="sng" dirty="0">
                <a:hlinkClick r:id="rId5"/>
              </a:rPr>
              <a:t>respiratory system</a:t>
            </a:r>
            <a:r>
              <a:rPr lang="en-US" dirty="0"/>
              <a:t>, parts of the </a:t>
            </a:r>
            <a:r>
              <a:rPr lang="en-US" u="sng" dirty="0">
                <a:hlinkClick r:id="rId6"/>
              </a:rPr>
              <a:t>digestive tract</a:t>
            </a:r>
            <a:r>
              <a:rPr lang="en-US" dirty="0"/>
              <a:t>, as well as in the </a:t>
            </a:r>
            <a:r>
              <a:rPr lang="en-US" u="sng" dirty="0">
                <a:hlinkClick r:id="rId7"/>
              </a:rPr>
              <a:t>female reproductive tract</a:t>
            </a:r>
            <a:r>
              <a:rPr lang="en-US" dirty="0"/>
              <a:t>. Cilia extend from the epithelium lining the lumen of these body system tracts. These hair-like threads move in a sweeping motion to direct the flow of cells or debris. For example, cilia in the respiratory tract help to propel mucus, </a:t>
            </a:r>
            <a:r>
              <a:rPr lang="en-US" u="sng" dirty="0">
                <a:hlinkClick r:id="rId8"/>
              </a:rPr>
              <a:t>pollen</a:t>
            </a:r>
            <a:r>
              <a:rPr lang="en-US" dirty="0"/>
              <a:t>, dust, and other substances away from the lungs.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Molecular Process 0f mogration</a:t>
            </a:r>
            <a:br>
              <a:rPr lang="en-US" dirty="0"/>
            </a:br>
            <a:endParaRPr lang="en-US" dirty="0"/>
          </a:p>
        </p:txBody>
      </p:sp>
      <p:sp>
        <p:nvSpPr>
          <p:cNvPr id="3" name="Content Placeholder 2"/>
          <p:cNvSpPr>
            <a:spLocks noGrp="1"/>
          </p:cNvSpPr>
          <p:nvPr>
            <p:ph idx="1"/>
          </p:nvPr>
        </p:nvSpPr>
        <p:spPr/>
        <p:txBody>
          <a:bodyPr/>
          <a:lstStyle/>
          <a:p>
            <a:r>
              <a:rPr lang="en-US" dirty="0"/>
              <a:t>There are two main theories for how the cell advances its front edge: the cytoskeletal model and membrane flow model. It is possible that both underlying processes contribute to cell extension.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Cytoskeletal model </a:t>
            </a:r>
          </a:p>
        </p:txBody>
      </p:sp>
      <p:sp>
        <p:nvSpPr>
          <p:cNvPr id="3" name="Content Placeholder 2"/>
          <p:cNvSpPr>
            <a:spLocks noGrp="1"/>
          </p:cNvSpPr>
          <p:nvPr>
            <p:ph idx="1"/>
          </p:nvPr>
        </p:nvSpPr>
        <p:spPr/>
        <p:txBody>
          <a:bodyPr>
            <a:normAutofit fontScale="92500" lnSpcReduction="20000"/>
          </a:bodyPr>
          <a:lstStyle/>
          <a:p>
            <a:r>
              <a:rPr lang="en-US" b="1" dirty="0">
                <a:solidFill>
                  <a:srgbClr val="FF0000"/>
                </a:solidFill>
              </a:rPr>
              <a:t>Leading edge</a:t>
            </a:r>
            <a:r>
              <a:rPr lang="en-US" dirty="0">
                <a:solidFill>
                  <a:srgbClr val="FF0000"/>
                </a:solidFill>
              </a:rPr>
              <a:t>:</a:t>
            </a:r>
            <a:endParaRPr lang="en-US" b="1" dirty="0">
              <a:solidFill>
                <a:srgbClr val="FF0000"/>
              </a:solidFill>
            </a:endParaRPr>
          </a:p>
          <a:p>
            <a:r>
              <a:rPr lang="en-US" dirty="0"/>
              <a:t>Experimentation has shown that there is rapid </a:t>
            </a:r>
            <a:r>
              <a:rPr lang="en-US" u="sng" dirty="0">
                <a:hlinkClick r:id="rId2" tooltip="Actin"/>
              </a:rPr>
              <a:t>actin</a:t>
            </a:r>
            <a:r>
              <a:rPr lang="en-US" dirty="0"/>
              <a:t> polymerisation at the cell's front edge.</a:t>
            </a:r>
            <a:r>
              <a:rPr lang="en-US" u="sng" baseline="30000" dirty="0">
                <a:hlinkClick r:id="rId3"/>
              </a:rPr>
              <a:t>]</a:t>
            </a:r>
            <a:r>
              <a:rPr lang="en-US" dirty="0"/>
              <a:t> This observation has led to the hypothesis that formation of actin filaments "push" the leading edge forward and is the main motile force for advancing the cell's front edge. In addition, cytoskeletal elements are able to interact extensively and intimately with a cell's plasma membrane.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a:t>Trailing edge:</a:t>
            </a:r>
          </a:p>
          <a:p>
            <a:r>
              <a:rPr lang="en-US" dirty="0"/>
              <a:t>Other cytoskeletal components (like microtubules) have important functions in cell migration. It has been found that microtubules act as “struts” that counteract the contractile forces that are needed for trailing edge retraction during cell movement. When microtubules in the trailing edge of cell are dynamic, they are able to remodel to allow retraction. When dynamics are suppressed, microtubules cannot remodel and, therefore, oppose the contractile forces.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morphology of cells with suppressed microtubule dynamics indicate that cells can extend the front edge (polarized in the direction of movement), but have difficulty retracting their trailing edge. On the other hand, high drug concentrations, or microtubule mutations that depolymerize the microtubules, can restore cell migration but there is a loss of directionality. It can be concluded that microtubules act both to restrain cell movement and to establish directionality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migration</a:t>
            </a:r>
          </a:p>
        </p:txBody>
      </p:sp>
      <p:sp>
        <p:nvSpPr>
          <p:cNvPr id="3" name="Content Placeholder 2"/>
          <p:cNvSpPr>
            <a:spLocks noGrp="1"/>
          </p:cNvSpPr>
          <p:nvPr>
            <p:ph idx="1"/>
          </p:nvPr>
        </p:nvSpPr>
        <p:spPr/>
        <p:txBody>
          <a:bodyPr>
            <a:normAutofit lnSpcReduction="10000"/>
          </a:bodyPr>
          <a:lstStyle/>
          <a:p>
            <a:r>
              <a:rPr lang="en-US" dirty="0"/>
              <a:t>Cell migration is the directed movement of a single cell or a group of cells in response to chemical and/or . It is a fundamental cellular process that occurs throughout life, starting during </a:t>
            </a:r>
            <a:r>
              <a:rPr lang="en-US" u="sng" dirty="0">
                <a:hlinkClick r:id="rId2"/>
              </a:rPr>
              <a:t>embryonic development</a:t>
            </a:r>
            <a:r>
              <a:rPr lang="en-US" dirty="0"/>
              <a:t> and continuing until death, and at times it can contribute to </a:t>
            </a:r>
            <a:r>
              <a:rPr lang="en-US" u="sng" dirty="0">
                <a:hlinkClick r:id="rId3"/>
              </a:rPr>
              <a:t>pathogenic states</a:t>
            </a:r>
            <a:r>
              <a:rPr lang="en-US" dirty="0"/>
              <a:t> in disease.</a:t>
            </a:r>
          </a:p>
          <a:p>
            <a:r>
              <a:rPr lang="en-US" u="sng" dirty="0">
                <a:hlinkClick r:id="rId4"/>
              </a:rPr>
              <a:t>mechanical signals</a:t>
            </a:r>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Membrane flow model </a:t>
            </a:r>
          </a:p>
        </p:txBody>
      </p:sp>
      <p:sp>
        <p:nvSpPr>
          <p:cNvPr id="3" name="Content Placeholder 2"/>
          <p:cNvSpPr>
            <a:spLocks noGrp="1"/>
          </p:cNvSpPr>
          <p:nvPr>
            <p:ph idx="1"/>
          </p:nvPr>
        </p:nvSpPr>
        <p:spPr/>
        <p:txBody>
          <a:bodyPr/>
          <a:lstStyle/>
          <a:p>
            <a:r>
              <a:rPr lang="en-US" dirty="0"/>
              <a:t>Studies have also shown that the front of the migration is the site at which the membrane is returned to the cell surface from internal membrane pools at the end of the </a:t>
            </a:r>
            <a:r>
              <a:rPr lang="en-US" u="sng" dirty="0">
                <a:hlinkClick r:id="rId2" tooltip="Endocytic cycle"/>
              </a:rPr>
              <a:t>endocytic cycle</a:t>
            </a:r>
            <a:r>
              <a:rPr lang="en-US" dirty="0"/>
              <a:t>. This has led to the hypothesis that extension of the leading edge occurs primarily by addition of membrane at the front of the cell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If so, the actin filaments that form at the front might stabilize the added membrane so that a structured extension, or lamella, is formed rather than a bubble-like structure (or bleb) at its front.</a:t>
            </a:r>
            <a:r>
              <a:rPr lang="en-US" u="sng" baseline="30000" dirty="0">
                <a:hlinkClick r:id="rId2"/>
              </a:rPr>
              <a:t>[15]</a:t>
            </a:r>
            <a:r>
              <a:rPr lang="en-US" dirty="0"/>
              <a:t> For a cell to move, it is necessary to bring a fresh supply of "feet" (proteins called </a:t>
            </a:r>
            <a:r>
              <a:rPr lang="en-US" u="sng" dirty="0">
                <a:hlinkClick r:id="rId3" tooltip="Integrins"/>
              </a:rPr>
              <a:t>integrins</a:t>
            </a:r>
            <a:r>
              <a:rPr lang="en-US" dirty="0"/>
              <a:t>, which attach a cell to the surface on which it is crawling) to the front. It is likely that these feet are endocytosed toward the rear of the cell and brought to the cell's front by exocytosis, to be reused to form new attachments to the substrate.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Cell adhesion  </a:t>
            </a:r>
          </a:p>
        </p:txBody>
      </p:sp>
      <p:sp>
        <p:nvSpPr>
          <p:cNvPr id="3" name="Content Placeholder 2"/>
          <p:cNvSpPr>
            <a:spLocks noGrp="1"/>
          </p:cNvSpPr>
          <p:nvPr>
            <p:ph idx="1"/>
          </p:nvPr>
        </p:nvSpPr>
        <p:spPr/>
        <p:txBody>
          <a:bodyPr>
            <a:normAutofit fontScale="92500"/>
          </a:bodyPr>
          <a:lstStyle/>
          <a:p>
            <a:r>
              <a:rPr lang="en-US" b="1" dirty="0"/>
              <a:t>Cell adhesion</a:t>
            </a:r>
            <a:r>
              <a:rPr lang="en-US" dirty="0"/>
              <a:t> is the process by which cells interact and attach to neighbouring cells through specialised molecules of the cell surface. This process can occur either through direct contact between cell surfaces or indirect interaction, where cells attach to surrounding </a:t>
            </a:r>
            <a:r>
              <a:rPr lang="en-US" dirty="0">
                <a:hlinkClick r:id="rId2" tooltip="Extracellular matrix"/>
              </a:rPr>
              <a:t>extracellular matrix</a:t>
            </a:r>
            <a:r>
              <a:rPr lang="en-US" dirty="0"/>
              <a:t>, a gel-like structure containing molecules released by cells into spaces between them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Cells adhesion occurs from the interactions between </a:t>
            </a:r>
            <a:r>
              <a:rPr lang="en-US" dirty="0">
                <a:hlinkClick r:id="rId2" tooltip="Cell adhesion molecules"/>
              </a:rPr>
              <a:t>cell-adhesion molecules</a:t>
            </a:r>
            <a:r>
              <a:rPr lang="en-US" dirty="0"/>
              <a:t> (CAMs),</a:t>
            </a:r>
            <a:r>
              <a:rPr lang="en-US" baseline="30000" dirty="0">
                <a:hlinkClick r:id="rId3"/>
              </a:rPr>
              <a:t>[2]</a:t>
            </a:r>
            <a:r>
              <a:rPr lang="en-US" dirty="0"/>
              <a:t> transmembrane proteins located on the cell surface. Cell adhesion links cells in different ways and can be involved in </a:t>
            </a:r>
            <a:r>
              <a:rPr lang="en-US" dirty="0">
                <a:hlinkClick r:id="rId4" tooltip="Signal transduction"/>
              </a:rPr>
              <a:t>signal transduction</a:t>
            </a:r>
            <a:r>
              <a:rPr lang="en-US" dirty="0"/>
              <a:t> for cells to detect and respond to changes in the surroundings.</a:t>
            </a:r>
            <a:r>
              <a:rPr lang="en-US" baseline="30000" dirty="0">
                <a:hlinkClick r:id="rId3"/>
              </a:rPr>
              <a:t>[1][3]</a:t>
            </a:r>
            <a:r>
              <a:rPr lang="en-US" dirty="0"/>
              <a:t> Other cellular processes regulated by cell adhesion include </a:t>
            </a:r>
            <a:r>
              <a:rPr lang="en-US" dirty="0">
                <a:hlinkClick r:id="rId5" tooltip="Cell migration"/>
              </a:rPr>
              <a:t>cell migration</a:t>
            </a:r>
            <a:r>
              <a:rPr lang="en-US" dirty="0"/>
              <a:t> and tissue development in </a:t>
            </a:r>
            <a:r>
              <a:rPr lang="en-US" dirty="0">
                <a:hlinkClick r:id="rId6" tooltip="Multicellular organisms"/>
              </a:rPr>
              <a:t>multicellular organisms</a:t>
            </a:r>
            <a:r>
              <a:rPr lang="en-US" dirty="0"/>
              <a:t>.</a:t>
            </a:r>
            <a:r>
              <a:rPr lang="en-US" baseline="30000" dirty="0">
                <a:hlinkClick r:id="rId3"/>
              </a:rPr>
              <a:t>[4]</a:t>
            </a:r>
            <a:r>
              <a:rPr lang="en-US"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ell_Adhesion.png"/>
          <p:cNvPicPr>
            <a:picLocks noGrp="1" noChangeAspect="1"/>
          </p:cNvPicPr>
          <p:nvPr>
            <p:ph idx="1"/>
          </p:nvPr>
        </p:nvPicPr>
        <p:blipFill>
          <a:blip r:embed="rId2" cstate="print"/>
          <a:stretch>
            <a:fillRect/>
          </a:stretch>
        </p:blipFill>
        <p:spPr>
          <a:xfrm>
            <a:off x="762000" y="1524000"/>
            <a:ext cx="8000999" cy="4648199"/>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mechanism</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solidFill>
                  <a:srgbClr val="FFFF00"/>
                </a:solidFill>
              </a:rPr>
              <a:t>Cell–cell junctions</a:t>
            </a:r>
          </a:p>
          <a:p>
            <a:r>
              <a:rPr lang="en-US" dirty="0"/>
              <a:t>Cell–cell junctions can occur in different forms. In anchoring junctions between cells such as adherens junctions and desmosomes, the main CAMs present are the cadherins. This family of CAMs are membrane proteins that mediate cell–cell adhesion through its extracellular domains and require extracellular Ca</a:t>
            </a:r>
            <a:r>
              <a:rPr lang="en-US" baseline="30000" dirty="0"/>
              <a:t>2+</a:t>
            </a:r>
            <a:r>
              <a:rPr lang="en-US" dirty="0"/>
              <a:t> ions to function correctly.</a:t>
            </a:r>
            <a:r>
              <a:rPr lang="en-US" baseline="30000" dirty="0">
                <a:hlinkClick r:id="rId2"/>
              </a:rPr>
              <a:t>[2]</a:t>
            </a:r>
            <a:r>
              <a:rPr lang="en-US" dirty="0"/>
              <a:t> Cadherins forms homophilic attachment between themselves, which results in cells of a similar type sticking together and can lead to selective cell adhesion, allowing vertebrate cells to assemble into organised tissues.</a:t>
            </a:r>
            <a:r>
              <a:rPr lang="en-US" baseline="30000" dirty="0">
                <a:hlinkClick r:id="rId2"/>
              </a:rPr>
              <a:t>[1]</a:t>
            </a:r>
            <a:r>
              <a:rPr lang="en-US" dirty="0"/>
              <a:t> Cadherins are essential for cell–cell adhesion and cell signalling in multicellular animals and can be separated into two types: classical cadherins and non-classical cadherins.</a:t>
            </a:r>
            <a:r>
              <a:rPr lang="en-US" baseline="30000" dirty="0">
                <a:hlinkClick r:id="rId2"/>
              </a:rPr>
              <a:t>[2]</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Adherens junctions</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Adherens junctions mainly function to maintain the shape of tissues and to hold cells together. In adherens junctions, </a:t>
            </a:r>
            <a:r>
              <a:rPr lang="en-US" dirty="0">
                <a:hlinkClick r:id="rId2" tooltip="Cadherins"/>
              </a:rPr>
              <a:t>cadherins</a:t>
            </a:r>
            <a:r>
              <a:rPr lang="en-US" dirty="0"/>
              <a:t> between neighbouring cells interact through their extracellular domains, which share a conserved calcium-sensitive region in their extracellular domains. When this region comes into contact with Ca</a:t>
            </a:r>
            <a:r>
              <a:rPr lang="en-US" baseline="30000" dirty="0"/>
              <a:t>2+</a:t>
            </a:r>
            <a:r>
              <a:rPr lang="en-US" dirty="0"/>
              <a:t> ions, extracellular domains of cadherins undergo a </a:t>
            </a:r>
            <a:r>
              <a:rPr lang="en-US" dirty="0">
                <a:hlinkClick r:id="rId3" tooltip="Conformational change"/>
              </a:rPr>
              <a:t>conformational change</a:t>
            </a:r>
            <a:r>
              <a:rPr lang="en-US" dirty="0"/>
              <a:t> from the inactive </a:t>
            </a:r>
            <a:r>
              <a:rPr lang="en-US" dirty="0">
                <a:hlinkClick r:id="rId4" tooltip="Protein dynamics"/>
              </a:rPr>
              <a:t>flexible conformation</a:t>
            </a:r>
            <a:r>
              <a:rPr lang="en-US" dirty="0"/>
              <a:t> to a more rigid conformation in order to undergo homophilic binding. Intracellular domains of cadherins are also highly conserved, as they bind to proteins called </a:t>
            </a:r>
            <a:r>
              <a:rPr lang="en-US" dirty="0">
                <a:hlinkClick r:id="rId5" tooltip="Catenins"/>
              </a:rPr>
              <a:t>catenins</a:t>
            </a:r>
            <a:r>
              <a:rPr lang="en-US" dirty="0"/>
              <a:t>, forming catenin-cadherin complexe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These </a:t>
            </a:r>
            <a:r>
              <a:rPr lang="en-US" dirty="0">
                <a:hlinkClick r:id="rId2" tooltip="Protein complexes"/>
              </a:rPr>
              <a:t>protein complexes</a:t>
            </a:r>
            <a:r>
              <a:rPr lang="en-US" dirty="0"/>
              <a:t> link cadherins to </a:t>
            </a:r>
            <a:r>
              <a:rPr lang="en-US" dirty="0">
                <a:hlinkClick r:id="rId3" tooltip="Actin filaments"/>
              </a:rPr>
              <a:t>actin filaments</a:t>
            </a:r>
            <a:r>
              <a:rPr lang="en-US" dirty="0"/>
              <a:t>.This association with actin filaments is essential for adherens junctions to stabilise cell–cell adhesion.</a:t>
            </a:r>
            <a:r>
              <a:rPr lang="en-US" baseline="30000" dirty="0">
                <a:hlinkClick r:id="rId4"/>
              </a:rPr>
              <a:t>[10]</a:t>
            </a:r>
            <a:r>
              <a:rPr lang="en-US" dirty="0"/>
              <a:t> </a:t>
            </a:r>
            <a:r>
              <a:rPr lang="en-US" baseline="30000" dirty="0">
                <a:hlinkClick r:id="rId4"/>
              </a:rPr>
              <a:t>[11]</a:t>
            </a:r>
            <a:r>
              <a:rPr lang="en-US" dirty="0"/>
              <a:t> </a:t>
            </a:r>
            <a:r>
              <a:rPr lang="en-US" baseline="30000" dirty="0">
                <a:hlinkClick r:id="rId4"/>
              </a:rPr>
              <a:t>[12]</a:t>
            </a:r>
            <a:r>
              <a:rPr lang="en-US" dirty="0"/>
              <a:t> Interactions with actin filaments can also promote clustering of cadherins, which are involved in the assembly of adherens junctions. This is since cadherin clusters promote </a:t>
            </a:r>
            <a:r>
              <a:rPr lang="en-US" dirty="0">
                <a:hlinkClick r:id="rId5" tooltip="Actin filament"/>
              </a:rPr>
              <a:t>actin filament</a:t>
            </a:r>
            <a:r>
              <a:rPr lang="en-US" dirty="0"/>
              <a:t> </a:t>
            </a:r>
            <a:r>
              <a:rPr lang="en-US" dirty="0">
                <a:hlinkClick r:id="rId6" tooltip="Polymerisation"/>
              </a:rPr>
              <a:t>polymerisation</a:t>
            </a:r>
            <a:r>
              <a:rPr lang="en-US" dirty="0"/>
              <a:t>,which in turn promotes the assembly of adherens junctions by binding to the cadherin–catenin complexes that then form at the junction.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50px-Adheren_junction_showing_homophilic_binding_between_cadherins.jpg"/>
          <p:cNvPicPr>
            <a:picLocks noGrp="1" noChangeAspect="1"/>
          </p:cNvPicPr>
          <p:nvPr>
            <p:ph idx="1"/>
          </p:nvPr>
        </p:nvPicPr>
        <p:blipFill>
          <a:blip r:embed="rId2" cstate="print"/>
          <a:stretch>
            <a:fillRect/>
          </a:stretch>
        </p:blipFill>
        <p:spPr>
          <a:xfrm>
            <a:off x="685801" y="1676400"/>
            <a:ext cx="8001000" cy="4800600"/>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5943600" cy="4526280"/>
          </a:xfrm>
        </p:spPr>
        <p:txBody>
          <a:bodyPr/>
          <a:lstStyle/>
          <a:p>
            <a:pPr>
              <a:buNone/>
            </a:pPr>
            <a:r>
              <a:rPr lang="en-US" dirty="0"/>
              <a:t>                      </a:t>
            </a:r>
          </a:p>
          <a:p>
            <a:pPr>
              <a:buNone/>
            </a:pPr>
            <a:endParaRPr lang="en-US" dirty="0"/>
          </a:p>
          <a:p>
            <a:pPr>
              <a:buNone/>
            </a:pPr>
            <a:endParaRPr lang="en-US" dirty="0"/>
          </a:p>
          <a:p>
            <a:pPr>
              <a:buNone/>
            </a:pPr>
            <a:endParaRPr lang="en-US" dirty="0"/>
          </a:p>
          <a:p>
            <a:pPr>
              <a:buNone/>
            </a:pPr>
            <a:r>
              <a:rPr lang="en-US" sz="7200" dirty="0"/>
              <a:t>              </a:t>
            </a:r>
            <a:r>
              <a:rPr lang="en-US" sz="7200" dirty="0">
                <a:solidFill>
                  <a:srgbClr val="00B0F0"/>
                </a:solidFill>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In a developing embryo, cell migration is the driving factor for various morphogenetic events. For instance, during gastrulation in very early embryos, groups of cells migrate as sheets to form the three germ layers. Subsequently, cells from the germ layers migrate to various target locations, where they specialize into distinct cell populations that make up various tissues or organs in the embryo.</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endParaRPr lang="en-US" dirty="0"/>
          </a:p>
          <a:p>
            <a:r>
              <a:rPr lang="en-US" dirty="0"/>
              <a:t>In adult organisms, cell migration occurs during vital cellular processes such as tissue renewal and repair, wherein old or damaged cells are replaced by the migration of newly formed cells from the underlying tissue layers. Such events are essential to maintain tissue integrity and homeostasis. Cell migration also plays a role in mediating immune responses during infections, in which phagocytic cells such as neutrophils circulating in the bloodstream migrate to the infected tissues and destroy the invading pathogens.</a:t>
            </a:r>
          </a:p>
          <a:p>
            <a:endParaRPr lang="en-US"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Cell migration as cyclic process</a:t>
            </a:r>
          </a:p>
        </p:txBody>
      </p:sp>
      <p:sp>
        <p:nvSpPr>
          <p:cNvPr id="3" name="Content Placeholder 2"/>
          <p:cNvSpPr>
            <a:spLocks noGrp="1"/>
          </p:cNvSpPr>
          <p:nvPr>
            <p:ph idx="1"/>
          </p:nvPr>
        </p:nvSpPr>
        <p:spPr/>
        <p:txBody>
          <a:bodyPr>
            <a:normAutofit lnSpcReduction="10000"/>
          </a:bodyPr>
          <a:lstStyle/>
          <a:p>
            <a:r>
              <a:rPr lang="en-US" dirty="0"/>
              <a:t>The migration of a single cell or a group of cells is regarded as a cyclic process, which involves the </a:t>
            </a:r>
            <a:r>
              <a:rPr lang="en-US" u="sng" dirty="0">
                <a:hlinkClick r:id="rId2"/>
              </a:rPr>
              <a:t>polarization of cells</a:t>
            </a:r>
            <a:r>
              <a:rPr lang="en-US" dirty="0"/>
              <a:t> in response to migratory signals, the extension of filo podial or lamelli podial protrusions, the formation of adhesions between the cell and the underlying matrix, and the pushing of the cells over the adhesions as a result of traction forces generated by the adhesions.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Polarization of migrating cells</a:t>
            </a:r>
            <a:r>
              <a:rPr lang="en-US" b="1" dirty="0"/>
              <a:t>:</a:t>
            </a:r>
            <a:br>
              <a:rPr lang="en-US" dirty="0"/>
            </a:br>
            <a:endParaRPr lang="en-US" dirty="0"/>
          </a:p>
        </p:txBody>
      </p:sp>
      <p:sp>
        <p:nvSpPr>
          <p:cNvPr id="3" name="Content Placeholder 2"/>
          <p:cNvSpPr>
            <a:spLocks noGrp="1"/>
          </p:cNvSpPr>
          <p:nvPr>
            <p:ph idx="1"/>
          </p:nvPr>
        </p:nvSpPr>
        <p:spPr/>
        <p:txBody>
          <a:bodyPr/>
          <a:lstStyle/>
          <a:p>
            <a:r>
              <a:rPr lang="en-US" dirty="0"/>
              <a:t>In </a:t>
            </a:r>
            <a:r>
              <a:rPr lang="en-US" b="1" dirty="0"/>
              <a:t>cell migration</a:t>
            </a:r>
            <a:r>
              <a:rPr lang="en-US" dirty="0"/>
              <a:t>, polarity refers to the front-rear polarity - that is, the molecular and functional differences between the front (closest to the direction of </a:t>
            </a:r>
            <a:r>
              <a:rPr lang="en-US" b="1" dirty="0"/>
              <a:t>migration</a:t>
            </a:r>
            <a:r>
              <a:rPr lang="en-US" dirty="0"/>
              <a:t>) and rear (the opposite to the front) of the </a:t>
            </a:r>
            <a:r>
              <a:rPr lang="en-US" b="1" dirty="0"/>
              <a:t>cell</a:t>
            </a:r>
            <a:r>
              <a:rPr lang="en-US"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Extension of protrusions</a:t>
            </a:r>
            <a:r>
              <a:rPr lang="en-US" b="1" dirty="0"/>
              <a:t>:</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A polarized cell starts putting forth actin-based protrusions at its leading edge, such as lamellipodia or filopodia. Lamellipodia are formed as branched, dendritic networks of actin filaments, and therefore are able to push along a broader stretch of the membrane. Filopodia, on the other hand, are formed as parallel bundles of actin filaments, and have roles mainly in sensing the physical properties of the extracellular environment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and Why Cells Move:</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b="1" dirty="0">
                <a:hlinkClick r:id="rId2"/>
              </a:rPr>
              <a:t>Cell</a:t>
            </a:r>
            <a:r>
              <a:rPr lang="en-US" b="1" dirty="0"/>
              <a:t> movement</a:t>
            </a:r>
            <a:r>
              <a:rPr lang="en-US" dirty="0"/>
              <a:t> is a necessary function in organisms. Without the ability to move, cells could not grow and divide or migrate to areas where they are needed. The </a:t>
            </a:r>
            <a:r>
              <a:rPr lang="en-US" u="sng" dirty="0">
                <a:hlinkClick r:id="rId3"/>
              </a:rPr>
              <a:t>cytoskeleton</a:t>
            </a:r>
            <a:r>
              <a:rPr lang="en-US" dirty="0"/>
              <a:t> is the component of the cell that makes cell movement possible. This network of fibers is spread throughout the cell's </a:t>
            </a:r>
            <a:r>
              <a:rPr lang="en-US" u="sng" dirty="0">
                <a:hlinkClick r:id="rId4"/>
              </a:rPr>
              <a:t>cytoplasm</a:t>
            </a:r>
            <a:r>
              <a:rPr lang="en-US" dirty="0"/>
              <a:t> and holds </a:t>
            </a:r>
            <a:r>
              <a:rPr lang="en-US" u="sng" dirty="0">
                <a:hlinkClick r:id="rId5"/>
              </a:rPr>
              <a:t>organelles</a:t>
            </a:r>
            <a:r>
              <a:rPr lang="en-US" dirty="0"/>
              <a:t> in their proper place. Cytoskeleton fibers also move cells from one location to another in a fashion that resembles crawling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of Cell Movement</a:t>
            </a:r>
          </a:p>
        </p:txBody>
      </p:sp>
      <p:sp>
        <p:nvSpPr>
          <p:cNvPr id="3" name="Content Placeholder 2"/>
          <p:cNvSpPr>
            <a:spLocks noGrp="1"/>
          </p:cNvSpPr>
          <p:nvPr>
            <p:ph idx="1"/>
          </p:nvPr>
        </p:nvSpPr>
        <p:spPr/>
        <p:txBody>
          <a:bodyPr>
            <a:normAutofit fontScale="77500" lnSpcReduction="20000"/>
          </a:bodyPr>
          <a:lstStyle/>
          <a:p>
            <a:r>
              <a:rPr lang="en-US" dirty="0"/>
              <a:t>Cell adhesion molecules on cell surfaces hold cells in place to prevent undirected migration. Adhesion molecules hold cells to other cells, cells to the </a:t>
            </a:r>
            <a:r>
              <a:rPr lang="en-US" b="1" dirty="0"/>
              <a:t>extracellular matrix (ECM)</a:t>
            </a:r>
            <a:r>
              <a:rPr lang="en-US" dirty="0"/>
              <a:t> and the ECM to the cytoskeleton. The extracellular matrix is a network of </a:t>
            </a:r>
            <a:r>
              <a:rPr lang="en-US" dirty="0">
                <a:hlinkClick r:id="rId2"/>
              </a:rPr>
              <a:t>proteins</a:t>
            </a:r>
            <a:r>
              <a:rPr lang="en-US" dirty="0"/>
              <a:t>, </a:t>
            </a:r>
            <a:r>
              <a:rPr lang="en-US" dirty="0">
                <a:hlinkClick r:id="rId3"/>
              </a:rPr>
              <a:t>carbohydrates</a:t>
            </a:r>
            <a:r>
              <a:rPr lang="en-US" dirty="0"/>
              <a:t> and fluids that surround cells. The ECM helps to position cells in tissues, transport communication signals between cells and reposition cells during cell migration. Cell movement is prompted by chemical or physical signals that are detected by proteins found on </a:t>
            </a:r>
            <a:r>
              <a:rPr lang="en-US" dirty="0">
                <a:hlinkClick r:id="rId4"/>
              </a:rPr>
              <a:t>cell membranes</a:t>
            </a:r>
            <a:r>
              <a:rPr lang="en-US" dirty="0"/>
              <a:t>. Once these signals are detected and received, the cell begins to move.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0</TotalTime>
  <Words>2006</Words>
  <Application>Microsoft Office PowerPoint</Application>
  <PresentationFormat>On-screen Show (4:3)</PresentationFormat>
  <Paragraphs>52</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Rockwell</vt:lpstr>
      <vt:lpstr>Wingdings 2</vt:lpstr>
      <vt:lpstr>Foundry</vt:lpstr>
      <vt:lpstr>PowerPoint Presentation</vt:lpstr>
      <vt:lpstr>Cell migration</vt:lpstr>
      <vt:lpstr>PowerPoint Presentation</vt:lpstr>
      <vt:lpstr>PowerPoint Presentation</vt:lpstr>
      <vt:lpstr>Cell migration as cyclic process</vt:lpstr>
      <vt:lpstr>Polarization of migrating cells: </vt:lpstr>
      <vt:lpstr>Extension of protrusions:  </vt:lpstr>
      <vt:lpstr>How and Why Cells Move: </vt:lpstr>
      <vt:lpstr>Steps of Cell Movement</vt:lpstr>
      <vt:lpstr>PowerPoint Presentation</vt:lpstr>
      <vt:lpstr>Movement Within Cells: </vt:lpstr>
      <vt:lpstr>PowerPoint Presentation</vt:lpstr>
      <vt:lpstr>PowerPoint Presentation</vt:lpstr>
      <vt:lpstr>Cilia and Flagella: </vt:lpstr>
      <vt:lpstr>PowerPoint Presentation</vt:lpstr>
      <vt:lpstr>Molecular Process 0f mogration </vt:lpstr>
      <vt:lpstr>Cytoskeletal model </vt:lpstr>
      <vt:lpstr>PowerPoint Presentation</vt:lpstr>
      <vt:lpstr>PowerPoint Presentation</vt:lpstr>
      <vt:lpstr>Membrane flow model </vt:lpstr>
      <vt:lpstr>PowerPoint Presentation</vt:lpstr>
      <vt:lpstr>Cell adhesion  </vt:lpstr>
      <vt:lpstr>PowerPoint Presentation</vt:lpstr>
      <vt:lpstr>PowerPoint Presentation</vt:lpstr>
      <vt:lpstr>General mechanism </vt:lpstr>
      <vt:lpstr>Adherens junctions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Farkhanda Fiaz</cp:lastModifiedBy>
  <cp:revision>42</cp:revision>
  <dcterms:created xsi:type="dcterms:W3CDTF">2020-04-18T06:22:12Z</dcterms:created>
  <dcterms:modified xsi:type="dcterms:W3CDTF">2020-04-26T14:37:29Z</dcterms:modified>
</cp:coreProperties>
</file>